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69" r:id="rId3"/>
    <p:sldId id="270" r:id="rId4"/>
    <p:sldId id="271" r:id="rId5"/>
    <p:sldId id="260" r:id="rId6"/>
    <p:sldId id="261" r:id="rId7"/>
    <p:sldId id="262" r:id="rId8"/>
    <p:sldId id="272" r:id="rId9"/>
    <p:sldId id="273" r:id="rId10"/>
    <p:sldId id="274" r:id="rId11"/>
    <p:sldId id="277" r:id="rId12"/>
    <p:sldId id="278" r:id="rId13"/>
    <p:sldId id="275" r:id="rId14"/>
    <p:sldId id="276" r:id="rId15"/>
    <p:sldId id="279" r:id="rId16"/>
    <p:sldId id="281" r:id="rId17"/>
    <p:sldId id="282" r:id="rId18"/>
    <p:sldId id="280" r:id="rId19"/>
    <p:sldId id="266" r:id="rId20"/>
    <p:sldId id="283" r:id="rId21"/>
  </p:sldIdLst>
  <p:sldSz cx="9144000" cy="6858000" type="screen4x3"/>
  <p:notesSz cx="9363075" cy="70770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A6968-64AC-4651-BB0C-52F27E9EE276}" type="doc">
      <dgm:prSet loTypeId="urn:microsoft.com/office/officeart/2005/8/layout/cycle4#2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818154D9-E8BF-41BD-968F-B5B34D3159C0}">
      <dgm:prSet phldrT="[Texto]"/>
      <dgm:spPr/>
      <dgm:t>
        <a:bodyPr/>
        <a:lstStyle/>
        <a:p>
          <a:r>
            <a:rPr lang="es-ES" b="1" dirty="0" smtClean="0">
              <a:latin typeface="Century Gothic" pitchFamily="34" charset="0"/>
            </a:rPr>
            <a:t>Insumo</a:t>
          </a:r>
          <a:endParaRPr lang="es-ES" b="1" dirty="0">
            <a:latin typeface="Century Gothic" pitchFamily="34" charset="0"/>
          </a:endParaRPr>
        </a:p>
      </dgm:t>
    </dgm:pt>
    <dgm:pt modelId="{F0014164-43A2-4069-BC17-DA8F25C65DC3}" type="parTrans" cxnId="{1376E382-B059-4508-AAE0-3A7B02039F04}">
      <dgm:prSet/>
      <dgm:spPr/>
      <dgm:t>
        <a:bodyPr/>
        <a:lstStyle/>
        <a:p>
          <a:endParaRPr lang="es-ES"/>
        </a:p>
      </dgm:t>
    </dgm:pt>
    <dgm:pt modelId="{3B056C78-E890-4D89-BA4A-911DC0CCDABA}" type="sibTrans" cxnId="{1376E382-B059-4508-AAE0-3A7B02039F04}">
      <dgm:prSet/>
      <dgm:spPr/>
      <dgm:t>
        <a:bodyPr/>
        <a:lstStyle/>
        <a:p>
          <a:endParaRPr lang="es-ES"/>
        </a:p>
      </dgm:t>
    </dgm:pt>
    <dgm:pt modelId="{08E5E051-4749-4AF9-8166-1EAC64FA7E9D}">
      <dgm:prSet phldrT="[Texto]" custT="1"/>
      <dgm:spPr/>
      <dgm:t>
        <a:bodyPr/>
        <a:lstStyle/>
        <a:p>
          <a:pPr algn="ctr"/>
          <a:r>
            <a: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Abono orgánicos NUTRIABON.</a:t>
          </a:r>
          <a:endParaRPr lang="es-ES" sz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gm:t>
    </dgm:pt>
    <dgm:pt modelId="{38BB93C8-C6AF-442A-B61D-7424938FE6DD}" type="parTrans" cxnId="{542292CF-6A7A-44B7-9E76-FC5810BE4CF3}">
      <dgm:prSet/>
      <dgm:spPr/>
      <dgm:t>
        <a:bodyPr/>
        <a:lstStyle/>
        <a:p>
          <a:endParaRPr lang="es-ES"/>
        </a:p>
      </dgm:t>
    </dgm:pt>
    <dgm:pt modelId="{200651D0-1CDE-4EC3-BD0C-0920E1C56C55}" type="sibTrans" cxnId="{542292CF-6A7A-44B7-9E76-FC5810BE4CF3}">
      <dgm:prSet/>
      <dgm:spPr/>
      <dgm:t>
        <a:bodyPr/>
        <a:lstStyle/>
        <a:p>
          <a:endParaRPr lang="es-ES"/>
        </a:p>
      </dgm:t>
    </dgm:pt>
    <dgm:pt modelId="{875F043B-A331-4ADA-9DE7-35A56D1BA160}">
      <dgm:prSet phldrT="[Texto]"/>
      <dgm:spPr/>
      <dgm:t>
        <a:bodyPr/>
        <a:lstStyle/>
        <a:p>
          <a:r>
            <a:rPr lang="es-ES" b="1" dirty="0" smtClean="0">
              <a:latin typeface="Century Gothic" pitchFamily="34" charset="0"/>
            </a:rPr>
            <a:t>Producción</a:t>
          </a:r>
          <a:endParaRPr lang="es-ES" b="1" dirty="0">
            <a:latin typeface="Century Gothic" pitchFamily="34" charset="0"/>
          </a:endParaRPr>
        </a:p>
      </dgm:t>
    </dgm:pt>
    <dgm:pt modelId="{E73DC509-3537-4C63-9571-34AF450504CB}" type="parTrans" cxnId="{AEDF6F65-D3D8-4239-A546-A7B2B117A8E7}">
      <dgm:prSet/>
      <dgm:spPr/>
      <dgm:t>
        <a:bodyPr/>
        <a:lstStyle/>
        <a:p>
          <a:endParaRPr lang="es-ES"/>
        </a:p>
      </dgm:t>
    </dgm:pt>
    <dgm:pt modelId="{FE0B299D-814D-400E-AA1E-0BB8A659364F}" type="sibTrans" cxnId="{AEDF6F65-D3D8-4239-A546-A7B2B117A8E7}">
      <dgm:prSet/>
      <dgm:spPr/>
      <dgm:t>
        <a:bodyPr/>
        <a:lstStyle/>
        <a:p>
          <a:endParaRPr lang="es-ES"/>
        </a:p>
      </dgm:t>
    </dgm:pt>
    <dgm:pt modelId="{0C892713-52B9-4E09-BD59-24B127323DAC}">
      <dgm:prSet phldrT="[Texto]" custT="1"/>
      <dgm:spPr/>
      <dgm:t>
        <a:bodyPr/>
        <a:lstStyle/>
        <a:p>
          <a:pPr algn="ctr"/>
          <a:r>
            <a: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Procesos productivos de comercialización o transformación de alimentos y afines.</a:t>
          </a:r>
          <a:endParaRPr lang="es-ES" sz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gm:t>
    </dgm:pt>
    <dgm:pt modelId="{3F8A6446-641D-493B-872E-6AC11AD5E0F0}" type="parTrans" cxnId="{93DAEA4A-FB17-4437-8A1A-6B84060DD5A7}">
      <dgm:prSet/>
      <dgm:spPr/>
      <dgm:t>
        <a:bodyPr/>
        <a:lstStyle/>
        <a:p>
          <a:endParaRPr lang="es-ES"/>
        </a:p>
      </dgm:t>
    </dgm:pt>
    <dgm:pt modelId="{80D76C25-4D83-48AA-A3CF-E2B20F4C6631}" type="sibTrans" cxnId="{93DAEA4A-FB17-4437-8A1A-6B84060DD5A7}">
      <dgm:prSet/>
      <dgm:spPr/>
      <dgm:t>
        <a:bodyPr/>
        <a:lstStyle/>
        <a:p>
          <a:endParaRPr lang="es-ES"/>
        </a:p>
      </dgm:t>
    </dgm:pt>
    <dgm:pt modelId="{5E354CFF-C897-45E6-A947-CB39605FFC83}">
      <dgm:prSet phldrT="[Texto]"/>
      <dgm:spPr/>
      <dgm:t>
        <a:bodyPr/>
        <a:lstStyle/>
        <a:p>
          <a:r>
            <a:rPr lang="es-ES" b="1" dirty="0" smtClean="0">
              <a:latin typeface="Century Gothic" pitchFamily="34" charset="0"/>
            </a:rPr>
            <a:t>Residuo</a:t>
          </a:r>
          <a:endParaRPr lang="es-ES" b="1" dirty="0">
            <a:latin typeface="Century Gothic" pitchFamily="34" charset="0"/>
          </a:endParaRPr>
        </a:p>
      </dgm:t>
    </dgm:pt>
    <dgm:pt modelId="{363A699E-D707-4014-936F-0F94003CAF8F}" type="parTrans" cxnId="{A29CDA1A-5F2A-468A-BCAE-8C7194A0B8F5}">
      <dgm:prSet/>
      <dgm:spPr/>
      <dgm:t>
        <a:bodyPr/>
        <a:lstStyle/>
        <a:p>
          <a:endParaRPr lang="es-ES"/>
        </a:p>
      </dgm:t>
    </dgm:pt>
    <dgm:pt modelId="{FD9D8B3E-D8B9-4CBE-A247-F9A8AEC142AA}" type="sibTrans" cxnId="{A29CDA1A-5F2A-468A-BCAE-8C7194A0B8F5}">
      <dgm:prSet/>
      <dgm:spPr/>
      <dgm:t>
        <a:bodyPr/>
        <a:lstStyle/>
        <a:p>
          <a:endParaRPr lang="es-ES"/>
        </a:p>
      </dgm:t>
    </dgm:pt>
    <dgm:pt modelId="{6173B3A4-DBE2-4C30-A372-F9DEF791698B}">
      <dgm:prSet phldrT="[Texto]" custT="1"/>
      <dgm:spPr/>
      <dgm:t>
        <a:bodyPr/>
        <a:lstStyle/>
        <a:p>
          <a:pPr algn="ctr"/>
          <a:r>
            <a: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rPr>
            <a:t>Generación de residuos orgánicos biodegradables.</a:t>
          </a:r>
          <a:endParaRPr lang="es-ES" sz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</a:endParaRPr>
        </a:p>
      </dgm:t>
    </dgm:pt>
    <dgm:pt modelId="{9C072DAE-A29A-43F3-98DF-696F2CDD33DE}" type="parTrans" cxnId="{7FA17E3E-3FA3-4A45-8C9B-705CADB48583}">
      <dgm:prSet/>
      <dgm:spPr/>
      <dgm:t>
        <a:bodyPr/>
        <a:lstStyle/>
        <a:p>
          <a:endParaRPr lang="es-ES"/>
        </a:p>
      </dgm:t>
    </dgm:pt>
    <dgm:pt modelId="{74AAC38E-FBC7-4ACB-8C8C-DEF1427BF0CE}" type="sibTrans" cxnId="{7FA17E3E-3FA3-4A45-8C9B-705CADB48583}">
      <dgm:prSet/>
      <dgm:spPr/>
      <dgm:t>
        <a:bodyPr/>
        <a:lstStyle/>
        <a:p>
          <a:endParaRPr lang="es-ES"/>
        </a:p>
      </dgm:t>
    </dgm:pt>
    <dgm:pt modelId="{1485A1AA-61AD-44A2-BA31-314346EEC5CD}">
      <dgm:prSet phldrT="[Texto]"/>
      <dgm:spPr/>
      <dgm:t>
        <a:bodyPr/>
        <a:lstStyle/>
        <a:p>
          <a:r>
            <a:rPr lang="es-ES" b="1" dirty="0" smtClean="0">
              <a:latin typeface="Century Gothic" pitchFamily="34" charset="0"/>
            </a:rPr>
            <a:t>Tratamiento</a:t>
          </a:r>
          <a:endParaRPr lang="es-ES" b="1" dirty="0">
            <a:latin typeface="Century Gothic" pitchFamily="34" charset="0"/>
          </a:endParaRPr>
        </a:p>
      </dgm:t>
    </dgm:pt>
    <dgm:pt modelId="{60BD65BE-042C-43AB-B116-5F185616A5B6}" type="parTrans" cxnId="{A0D46CD1-A4D0-4080-BA42-8FEB5AE7D2D7}">
      <dgm:prSet/>
      <dgm:spPr/>
      <dgm:t>
        <a:bodyPr/>
        <a:lstStyle/>
        <a:p>
          <a:endParaRPr lang="es-ES"/>
        </a:p>
      </dgm:t>
    </dgm:pt>
    <dgm:pt modelId="{DD998D26-43F5-4924-AC7F-30271D697480}" type="sibTrans" cxnId="{A0D46CD1-A4D0-4080-BA42-8FEB5AE7D2D7}">
      <dgm:prSet/>
      <dgm:spPr/>
      <dgm:t>
        <a:bodyPr/>
        <a:lstStyle/>
        <a:p>
          <a:endParaRPr lang="es-ES"/>
        </a:p>
      </dgm:t>
    </dgm:pt>
    <dgm:pt modelId="{56262C9C-A3AA-4C31-BE7A-FD7E946A8A0E}">
      <dgm:prSet phldrT="[Texto]" custT="1"/>
      <dgm:spPr/>
      <dgm:t>
        <a:bodyPr/>
        <a:lstStyle/>
        <a:p>
          <a:pPr algn="ctr"/>
          <a:r>
            <a: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Proceso de compostaje  con biotecnología aplicada.</a:t>
          </a:r>
          <a:endParaRPr lang="es-ES" sz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gm:t>
    </dgm:pt>
    <dgm:pt modelId="{79F31BDE-DDF1-4006-A424-CEE13FAF242C}" type="parTrans" cxnId="{34ABF39E-C7BF-40C5-89B9-9CDDEFAF2C88}">
      <dgm:prSet/>
      <dgm:spPr/>
      <dgm:t>
        <a:bodyPr/>
        <a:lstStyle/>
        <a:p>
          <a:endParaRPr lang="es-ES"/>
        </a:p>
      </dgm:t>
    </dgm:pt>
    <dgm:pt modelId="{6314DB5F-F52B-44E1-B991-2E74103743AE}" type="sibTrans" cxnId="{34ABF39E-C7BF-40C5-89B9-9CDDEFAF2C88}">
      <dgm:prSet/>
      <dgm:spPr/>
      <dgm:t>
        <a:bodyPr/>
        <a:lstStyle/>
        <a:p>
          <a:endParaRPr lang="es-ES"/>
        </a:p>
      </dgm:t>
    </dgm:pt>
    <dgm:pt modelId="{218D21C9-838F-4C3F-B267-64754163060E}" type="pres">
      <dgm:prSet presAssocID="{582A6968-64AC-4651-BB0C-52F27E9EE27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2B87D5-647E-43E7-B826-7A5E6438C1FC}" type="pres">
      <dgm:prSet presAssocID="{582A6968-64AC-4651-BB0C-52F27E9EE276}" presName="children" presStyleCnt="0"/>
      <dgm:spPr/>
      <dgm:t>
        <a:bodyPr/>
        <a:lstStyle/>
        <a:p>
          <a:endParaRPr lang="es-ES"/>
        </a:p>
      </dgm:t>
    </dgm:pt>
    <dgm:pt modelId="{76A442EE-7E85-43D2-9E86-D8654B7C74CC}" type="pres">
      <dgm:prSet presAssocID="{582A6968-64AC-4651-BB0C-52F27E9EE276}" presName="child1group" presStyleCnt="0"/>
      <dgm:spPr/>
      <dgm:t>
        <a:bodyPr/>
        <a:lstStyle/>
        <a:p>
          <a:endParaRPr lang="es-ES"/>
        </a:p>
      </dgm:t>
    </dgm:pt>
    <dgm:pt modelId="{4A9EA484-97DA-40DE-994D-56101829D7C7}" type="pres">
      <dgm:prSet presAssocID="{582A6968-64AC-4651-BB0C-52F27E9EE276}" presName="child1" presStyleLbl="bgAcc1" presStyleIdx="0" presStyleCnt="4"/>
      <dgm:spPr/>
      <dgm:t>
        <a:bodyPr/>
        <a:lstStyle/>
        <a:p>
          <a:endParaRPr lang="es-ES"/>
        </a:p>
      </dgm:t>
    </dgm:pt>
    <dgm:pt modelId="{C1F385B5-094E-42EE-93CB-FE75DB1EBF06}" type="pres">
      <dgm:prSet presAssocID="{582A6968-64AC-4651-BB0C-52F27E9EE276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5BEE8-5A45-4B9E-AB94-96626DEE9548}" type="pres">
      <dgm:prSet presAssocID="{582A6968-64AC-4651-BB0C-52F27E9EE276}" presName="child2group" presStyleCnt="0"/>
      <dgm:spPr/>
      <dgm:t>
        <a:bodyPr/>
        <a:lstStyle/>
        <a:p>
          <a:endParaRPr lang="es-ES"/>
        </a:p>
      </dgm:t>
    </dgm:pt>
    <dgm:pt modelId="{48978199-2B3B-4885-BDFE-643262980044}" type="pres">
      <dgm:prSet presAssocID="{582A6968-64AC-4651-BB0C-52F27E9EE276}" presName="child2" presStyleLbl="bgAcc1" presStyleIdx="1" presStyleCnt="4"/>
      <dgm:spPr/>
      <dgm:t>
        <a:bodyPr/>
        <a:lstStyle/>
        <a:p>
          <a:endParaRPr lang="es-ES"/>
        </a:p>
      </dgm:t>
    </dgm:pt>
    <dgm:pt modelId="{59665816-3DBA-4C65-9358-D01B06E1AE39}" type="pres">
      <dgm:prSet presAssocID="{582A6968-64AC-4651-BB0C-52F27E9EE276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969CD5-2FEE-450A-BE0B-18B024B280A9}" type="pres">
      <dgm:prSet presAssocID="{582A6968-64AC-4651-BB0C-52F27E9EE276}" presName="child3group" presStyleCnt="0"/>
      <dgm:spPr/>
      <dgm:t>
        <a:bodyPr/>
        <a:lstStyle/>
        <a:p>
          <a:endParaRPr lang="es-ES"/>
        </a:p>
      </dgm:t>
    </dgm:pt>
    <dgm:pt modelId="{F25AF752-C000-493B-BFFB-4ECA751EE5B9}" type="pres">
      <dgm:prSet presAssocID="{582A6968-64AC-4651-BB0C-52F27E9EE276}" presName="child3" presStyleLbl="bgAcc1" presStyleIdx="2" presStyleCnt="4"/>
      <dgm:spPr/>
      <dgm:t>
        <a:bodyPr/>
        <a:lstStyle/>
        <a:p>
          <a:endParaRPr lang="es-ES"/>
        </a:p>
      </dgm:t>
    </dgm:pt>
    <dgm:pt modelId="{368069BB-0CA8-4860-BF0D-AA9D50476FEE}" type="pres">
      <dgm:prSet presAssocID="{582A6968-64AC-4651-BB0C-52F27E9EE276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34A062-89DC-479C-804F-6442CF449DB5}" type="pres">
      <dgm:prSet presAssocID="{582A6968-64AC-4651-BB0C-52F27E9EE276}" presName="child4group" presStyleCnt="0"/>
      <dgm:spPr/>
      <dgm:t>
        <a:bodyPr/>
        <a:lstStyle/>
        <a:p>
          <a:endParaRPr lang="es-ES"/>
        </a:p>
      </dgm:t>
    </dgm:pt>
    <dgm:pt modelId="{99017B23-1D7F-4F37-B95C-B63EC3B31C60}" type="pres">
      <dgm:prSet presAssocID="{582A6968-64AC-4651-BB0C-52F27E9EE276}" presName="child4" presStyleLbl="bgAcc1" presStyleIdx="3" presStyleCnt="4"/>
      <dgm:spPr/>
      <dgm:t>
        <a:bodyPr/>
        <a:lstStyle/>
        <a:p>
          <a:endParaRPr lang="es-ES"/>
        </a:p>
      </dgm:t>
    </dgm:pt>
    <dgm:pt modelId="{90919B0D-6DFD-4D8B-BEA1-5A30AC13D354}" type="pres">
      <dgm:prSet presAssocID="{582A6968-64AC-4651-BB0C-52F27E9EE276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38F39C-A7FD-45D1-BDCD-B261C6D2251D}" type="pres">
      <dgm:prSet presAssocID="{582A6968-64AC-4651-BB0C-52F27E9EE276}" presName="childPlaceholder" presStyleCnt="0"/>
      <dgm:spPr/>
      <dgm:t>
        <a:bodyPr/>
        <a:lstStyle/>
        <a:p>
          <a:endParaRPr lang="es-ES"/>
        </a:p>
      </dgm:t>
    </dgm:pt>
    <dgm:pt modelId="{3C7EA0D6-8230-4B9F-9FE7-5B8C6692FCDF}" type="pres">
      <dgm:prSet presAssocID="{582A6968-64AC-4651-BB0C-52F27E9EE276}" presName="circle" presStyleCnt="0"/>
      <dgm:spPr/>
      <dgm:t>
        <a:bodyPr/>
        <a:lstStyle/>
        <a:p>
          <a:endParaRPr lang="es-ES"/>
        </a:p>
      </dgm:t>
    </dgm:pt>
    <dgm:pt modelId="{23FC4CD7-07E5-4A40-BB50-2CBE748948BE}" type="pres">
      <dgm:prSet presAssocID="{582A6968-64AC-4651-BB0C-52F27E9EE27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40E925-0FDE-4EC4-992F-60DF3F72153C}" type="pres">
      <dgm:prSet presAssocID="{582A6968-64AC-4651-BB0C-52F27E9EE27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7EF456-49FC-469C-8EEE-4DAD3918BD39}" type="pres">
      <dgm:prSet presAssocID="{582A6968-64AC-4651-BB0C-52F27E9EE27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82C11-F311-412A-B8A7-894C1271062C}" type="pres">
      <dgm:prSet presAssocID="{582A6968-64AC-4651-BB0C-52F27E9EE27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573D6C-6D7E-4382-85C6-160E09B001D8}" type="pres">
      <dgm:prSet presAssocID="{582A6968-64AC-4651-BB0C-52F27E9EE276}" presName="quadrantPlaceholder" presStyleCnt="0"/>
      <dgm:spPr/>
      <dgm:t>
        <a:bodyPr/>
        <a:lstStyle/>
        <a:p>
          <a:endParaRPr lang="es-ES"/>
        </a:p>
      </dgm:t>
    </dgm:pt>
    <dgm:pt modelId="{6D813F69-A2FC-4834-A5DD-9F320812F002}" type="pres">
      <dgm:prSet presAssocID="{582A6968-64AC-4651-BB0C-52F27E9EE276}" presName="center1" presStyleLbl="fgShp" presStyleIdx="0" presStyleCnt="2"/>
      <dgm:spPr/>
      <dgm:t>
        <a:bodyPr/>
        <a:lstStyle/>
        <a:p>
          <a:endParaRPr lang="es-ES"/>
        </a:p>
      </dgm:t>
    </dgm:pt>
    <dgm:pt modelId="{D5D332B4-B6E7-4275-97EF-9F1638FFD583}" type="pres">
      <dgm:prSet presAssocID="{582A6968-64AC-4651-BB0C-52F27E9EE276}" presName="center2" presStyleLbl="fgShp" presStyleIdx="1" presStyleCnt="2"/>
      <dgm:spPr/>
      <dgm:t>
        <a:bodyPr/>
        <a:lstStyle/>
        <a:p>
          <a:endParaRPr lang="es-ES"/>
        </a:p>
      </dgm:t>
    </dgm:pt>
  </dgm:ptLst>
  <dgm:cxnLst>
    <dgm:cxn modelId="{16832EAF-1A9B-4970-90FA-01DAA4B6B849}" type="presOf" srcId="{0C892713-52B9-4E09-BD59-24B127323DAC}" destId="{48978199-2B3B-4885-BDFE-643262980044}" srcOrd="0" destOrd="0" presId="urn:microsoft.com/office/officeart/2005/8/layout/cycle4#2"/>
    <dgm:cxn modelId="{69035336-0ABD-4159-A13F-D1032E4AE723}" type="presOf" srcId="{582A6968-64AC-4651-BB0C-52F27E9EE276}" destId="{218D21C9-838F-4C3F-B267-64754163060E}" srcOrd="0" destOrd="0" presId="urn:microsoft.com/office/officeart/2005/8/layout/cycle4#2"/>
    <dgm:cxn modelId="{FF5F1DB7-CD48-41D5-B07E-A9EBB3122F0F}" type="presOf" srcId="{0C892713-52B9-4E09-BD59-24B127323DAC}" destId="{59665816-3DBA-4C65-9358-D01B06E1AE39}" srcOrd="1" destOrd="0" presId="urn:microsoft.com/office/officeart/2005/8/layout/cycle4#2"/>
    <dgm:cxn modelId="{23794BAF-47F2-49F4-81A1-4DA9987AAC36}" type="presOf" srcId="{08E5E051-4749-4AF9-8166-1EAC64FA7E9D}" destId="{C1F385B5-094E-42EE-93CB-FE75DB1EBF06}" srcOrd="1" destOrd="0" presId="urn:microsoft.com/office/officeart/2005/8/layout/cycle4#2"/>
    <dgm:cxn modelId="{95CD381C-9325-42D8-8743-A2B611A3FD2D}" type="presOf" srcId="{08E5E051-4749-4AF9-8166-1EAC64FA7E9D}" destId="{4A9EA484-97DA-40DE-994D-56101829D7C7}" srcOrd="0" destOrd="0" presId="urn:microsoft.com/office/officeart/2005/8/layout/cycle4#2"/>
    <dgm:cxn modelId="{8EF309F4-EE79-4570-AB07-66D2F525B348}" type="presOf" srcId="{56262C9C-A3AA-4C31-BE7A-FD7E946A8A0E}" destId="{99017B23-1D7F-4F37-B95C-B63EC3B31C60}" srcOrd="0" destOrd="0" presId="urn:microsoft.com/office/officeart/2005/8/layout/cycle4#2"/>
    <dgm:cxn modelId="{83E5B37B-9F57-4F15-86F6-3CE9B3F90EC6}" type="presOf" srcId="{56262C9C-A3AA-4C31-BE7A-FD7E946A8A0E}" destId="{90919B0D-6DFD-4D8B-BEA1-5A30AC13D354}" srcOrd="1" destOrd="0" presId="urn:microsoft.com/office/officeart/2005/8/layout/cycle4#2"/>
    <dgm:cxn modelId="{542292CF-6A7A-44B7-9E76-FC5810BE4CF3}" srcId="{818154D9-E8BF-41BD-968F-B5B34D3159C0}" destId="{08E5E051-4749-4AF9-8166-1EAC64FA7E9D}" srcOrd="0" destOrd="0" parTransId="{38BB93C8-C6AF-442A-B61D-7424938FE6DD}" sibTransId="{200651D0-1CDE-4EC3-BD0C-0920E1C56C55}"/>
    <dgm:cxn modelId="{AEDF6F65-D3D8-4239-A546-A7B2B117A8E7}" srcId="{582A6968-64AC-4651-BB0C-52F27E9EE276}" destId="{875F043B-A331-4ADA-9DE7-35A56D1BA160}" srcOrd="1" destOrd="0" parTransId="{E73DC509-3537-4C63-9571-34AF450504CB}" sibTransId="{FE0B299D-814D-400E-AA1E-0BB8A659364F}"/>
    <dgm:cxn modelId="{34ABF39E-C7BF-40C5-89B9-9CDDEFAF2C88}" srcId="{1485A1AA-61AD-44A2-BA31-314346EEC5CD}" destId="{56262C9C-A3AA-4C31-BE7A-FD7E946A8A0E}" srcOrd="0" destOrd="0" parTransId="{79F31BDE-DDF1-4006-A424-CEE13FAF242C}" sibTransId="{6314DB5F-F52B-44E1-B991-2E74103743AE}"/>
    <dgm:cxn modelId="{EDCDBF17-93DE-4027-9976-97F84D3F19D0}" type="presOf" srcId="{818154D9-E8BF-41BD-968F-B5B34D3159C0}" destId="{23FC4CD7-07E5-4A40-BB50-2CBE748948BE}" srcOrd="0" destOrd="0" presId="urn:microsoft.com/office/officeart/2005/8/layout/cycle4#2"/>
    <dgm:cxn modelId="{D73855BC-2860-49FA-B956-9A31EFE9FEBC}" type="presOf" srcId="{875F043B-A331-4ADA-9DE7-35A56D1BA160}" destId="{9E40E925-0FDE-4EC4-992F-60DF3F72153C}" srcOrd="0" destOrd="0" presId="urn:microsoft.com/office/officeart/2005/8/layout/cycle4#2"/>
    <dgm:cxn modelId="{A0AEEA5C-777B-483F-9CFB-3D03C0506E64}" type="presOf" srcId="{5E354CFF-C897-45E6-A947-CB39605FFC83}" destId="{CF7EF456-49FC-469C-8EEE-4DAD3918BD39}" srcOrd="0" destOrd="0" presId="urn:microsoft.com/office/officeart/2005/8/layout/cycle4#2"/>
    <dgm:cxn modelId="{7170856C-4190-485C-9829-3667CA78E35A}" type="presOf" srcId="{1485A1AA-61AD-44A2-BA31-314346EEC5CD}" destId="{62682C11-F311-412A-B8A7-894C1271062C}" srcOrd="0" destOrd="0" presId="urn:microsoft.com/office/officeart/2005/8/layout/cycle4#2"/>
    <dgm:cxn modelId="{93DAEA4A-FB17-4437-8A1A-6B84060DD5A7}" srcId="{875F043B-A331-4ADA-9DE7-35A56D1BA160}" destId="{0C892713-52B9-4E09-BD59-24B127323DAC}" srcOrd="0" destOrd="0" parTransId="{3F8A6446-641D-493B-872E-6AC11AD5E0F0}" sibTransId="{80D76C25-4D83-48AA-A3CF-E2B20F4C6631}"/>
    <dgm:cxn modelId="{A0D46CD1-A4D0-4080-BA42-8FEB5AE7D2D7}" srcId="{582A6968-64AC-4651-BB0C-52F27E9EE276}" destId="{1485A1AA-61AD-44A2-BA31-314346EEC5CD}" srcOrd="3" destOrd="0" parTransId="{60BD65BE-042C-43AB-B116-5F185616A5B6}" sibTransId="{DD998D26-43F5-4924-AC7F-30271D697480}"/>
    <dgm:cxn modelId="{A29CDA1A-5F2A-468A-BCAE-8C7194A0B8F5}" srcId="{582A6968-64AC-4651-BB0C-52F27E9EE276}" destId="{5E354CFF-C897-45E6-A947-CB39605FFC83}" srcOrd="2" destOrd="0" parTransId="{363A699E-D707-4014-936F-0F94003CAF8F}" sibTransId="{FD9D8B3E-D8B9-4CBE-A247-F9A8AEC142AA}"/>
    <dgm:cxn modelId="{7E3282F5-FF07-44C3-9B9D-D603EE522479}" type="presOf" srcId="{6173B3A4-DBE2-4C30-A372-F9DEF791698B}" destId="{F25AF752-C000-493B-BFFB-4ECA751EE5B9}" srcOrd="0" destOrd="0" presId="urn:microsoft.com/office/officeart/2005/8/layout/cycle4#2"/>
    <dgm:cxn modelId="{1376E382-B059-4508-AAE0-3A7B02039F04}" srcId="{582A6968-64AC-4651-BB0C-52F27E9EE276}" destId="{818154D9-E8BF-41BD-968F-B5B34D3159C0}" srcOrd="0" destOrd="0" parTransId="{F0014164-43A2-4069-BC17-DA8F25C65DC3}" sibTransId="{3B056C78-E890-4D89-BA4A-911DC0CCDABA}"/>
    <dgm:cxn modelId="{7FA17E3E-3FA3-4A45-8C9B-705CADB48583}" srcId="{5E354CFF-C897-45E6-A947-CB39605FFC83}" destId="{6173B3A4-DBE2-4C30-A372-F9DEF791698B}" srcOrd="0" destOrd="0" parTransId="{9C072DAE-A29A-43F3-98DF-696F2CDD33DE}" sibTransId="{74AAC38E-FBC7-4ACB-8C8C-DEF1427BF0CE}"/>
    <dgm:cxn modelId="{FD144C75-9249-4126-B6CF-ACAF15860541}" type="presOf" srcId="{6173B3A4-DBE2-4C30-A372-F9DEF791698B}" destId="{368069BB-0CA8-4860-BF0D-AA9D50476FEE}" srcOrd="1" destOrd="0" presId="urn:microsoft.com/office/officeart/2005/8/layout/cycle4#2"/>
    <dgm:cxn modelId="{E51E3A31-BEC5-4D9C-BC1F-E57C9C006EE9}" type="presParOf" srcId="{218D21C9-838F-4C3F-B267-64754163060E}" destId="{582B87D5-647E-43E7-B826-7A5E6438C1FC}" srcOrd="0" destOrd="0" presId="urn:microsoft.com/office/officeart/2005/8/layout/cycle4#2"/>
    <dgm:cxn modelId="{624CA948-A70A-4F5A-B4BF-747A1DDD6DD9}" type="presParOf" srcId="{582B87D5-647E-43E7-B826-7A5E6438C1FC}" destId="{76A442EE-7E85-43D2-9E86-D8654B7C74CC}" srcOrd="0" destOrd="0" presId="urn:microsoft.com/office/officeart/2005/8/layout/cycle4#2"/>
    <dgm:cxn modelId="{FF5A1C52-4AE9-4FBB-B172-899065FC0D32}" type="presParOf" srcId="{76A442EE-7E85-43D2-9E86-D8654B7C74CC}" destId="{4A9EA484-97DA-40DE-994D-56101829D7C7}" srcOrd="0" destOrd="0" presId="urn:microsoft.com/office/officeart/2005/8/layout/cycle4#2"/>
    <dgm:cxn modelId="{870E16C6-0EC5-40BD-BE24-3727B4F7B796}" type="presParOf" srcId="{76A442EE-7E85-43D2-9E86-D8654B7C74CC}" destId="{C1F385B5-094E-42EE-93CB-FE75DB1EBF06}" srcOrd="1" destOrd="0" presId="urn:microsoft.com/office/officeart/2005/8/layout/cycle4#2"/>
    <dgm:cxn modelId="{C5714C22-D8BF-4D47-98E4-638B020D3D04}" type="presParOf" srcId="{582B87D5-647E-43E7-B826-7A5E6438C1FC}" destId="{DCC5BEE8-5A45-4B9E-AB94-96626DEE9548}" srcOrd="1" destOrd="0" presId="urn:microsoft.com/office/officeart/2005/8/layout/cycle4#2"/>
    <dgm:cxn modelId="{131EC7B9-3B5F-4E66-9BDB-D2B1577F37A4}" type="presParOf" srcId="{DCC5BEE8-5A45-4B9E-AB94-96626DEE9548}" destId="{48978199-2B3B-4885-BDFE-643262980044}" srcOrd="0" destOrd="0" presId="urn:microsoft.com/office/officeart/2005/8/layout/cycle4#2"/>
    <dgm:cxn modelId="{FCA61EE7-22EA-4404-ADF3-B63B4194D39A}" type="presParOf" srcId="{DCC5BEE8-5A45-4B9E-AB94-96626DEE9548}" destId="{59665816-3DBA-4C65-9358-D01B06E1AE39}" srcOrd="1" destOrd="0" presId="urn:microsoft.com/office/officeart/2005/8/layout/cycle4#2"/>
    <dgm:cxn modelId="{E8E02656-EA80-43CA-AB23-A47F17B168EF}" type="presParOf" srcId="{582B87D5-647E-43E7-B826-7A5E6438C1FC}" destId="{2D969CD5-2FEE-450A-BE0B-18B024B280A9}" srcOrd="2" destOrd="0" presId="urn:microsoft.com/office/officeart/2005/8/layout/cycle4#2"/>
    <dgm:cxn modelId="{6D1C1332-C24C-49DA-87E2-F1DE8A037C76}" type="presParOf" srcId="{2D969CD5-2FEE-450A-BE0B-18B024B280A9}" destId="{F25AF752-C000-493B-BFFB-4ECA751EE5B9}" srcOrd="0" destOrd="0" presId="urn:microsoft.com/office/officeart/2005/8/layout/cycle4#2"/>
    <dgm:cxn modelId="{BB658196-C576-4CF3-B01D-057C8F59076F}" type="presParOf" srcId="{2D969CD5-2FEE-450A-BE0B-18B024B280A9}" destId="{368069BB-0CA8-4860-BF0D-AA9D50476FEE}" srcOrd="1" destOrd="0" presId="urn:microsoft.com/office/officeart/2005/8/layout/cycle4#2"/>
    <dgm:cxn modelId="{67541676-24FF-4A94-AB96-0B450C4DED69}" type="presParOf" srcId="{582B87D5-647E-43E7-B826-7A5E6438C1FC}" destId="{D834A062-89DC-479C-804F-6442CF449DB5}" srcOrd="3" destOrd="0" presId="urn:microsoft.com/office/officeart/2005/8/layout/cycle4#2"/>
    <dgm:cxn modelId="{56D6BDF0-2785-4289-BC0B-AAC5EAB1BE8E}" type="presParOf" srcId="{D834A062-89DC-479C-804F-6442CF449DB5}" destId="{99017B23-1D7F-4F37-B95C-B63EC3B31C60}" srcOrd="0" destOrd="0" presId="urn:microsoft.com/office/officeart/2005/8/layout/cycle4#2"/>
    <dgm:cxn modelId="{516148B8-22DF-4BCC-ADBE-5BAF7831CED0}" type="presParOf" srcId="{D834A062-89DC-479C-804F-6442CF449DB5}" destId="{90919B0D-6DFD-4D8B-BEA1-5A30AC13D354}" srcOrd="1" destOrd="0" presId="urn:microsoft.com/office/officeart/2005/8/layout/cycle4#2"/>
    <dgm:cxn modelId="{8B5641F4-5D50-460E-99C2-ED81EC06D024}" type="presParOf" srcId="{582B87D5-647E-43E7-B826-7A5E6438C1FC}" destId="{B138F39C-A7FD-45D1-BDCD-B261C6D2251D}" srcOrd="4" destOrd="0" presId="urn:microsoft.com/office/officeart/2005/8/layout/cycle4#2"/>
    <dgm:cxn modelId="{097798B1-BBDA-47C9-9B58-4A1A98C51230}" type="presParOf" srcId="{218D21C9-838F-4C3F-B267-64754163060E}" destId="{3C7EA0D6-8230-4B9F-9FE7-5B8C6692FCDF}" srcOrd="1" destOrd="0" presId="urn:microsoft.com/office/officeart/2005/8/layout/cycle4#2"/>
    <dgm:cxn modelId="{63C36BFB-E2AA-4C4F-9351-E07449E43F58}" type="presParOf" srcId="{3C7EA0D6-8230-4B9F-9FE7-5B8C6692FCDF}" destId="{23FC4CD7-07E5-4A40-BB50-2CBE748948BE}" srcOrd="0" destOrd="0" presId="urn:microsoft.com/office/officeart/2005/8/layout/cycle4#2"/>
    <dgm:cxn modelId="{E496F251-10C9-4448-8A31-71EBD5DE3676}" type="presParOf" srcId="{3C7EA0D6-8230-4B9F-9FE7-5B8C6692FCDF}" destId="{9E40E925-0FDE-4EC4-992F-60DF3F72153C}" srcOrd="1" destOrd="0" presId="urn:microsoft.com/office/officeart/2005/8/layout/cycle4#2"/>
    <dgm:cxn modelId="{E66C2900-8F8F-488C-ABE7-FC50B93C8CFF}" type="presParOf" srcId="{3C7EA0D6-8230-4B9F-9FE7-5B8C6692FCDF}" destId="{CF7EF456-49FC-469C-8EEE-4DAD3918BD39}" srcOrd="2" destOrd="0" presId="urn:microsoft.com/office/officeart/2005/8/layout/cycle4#2"/>
    <dgm:cxn modelId="{A86CE8ED-845D-407B-9546-E91506281DB3}" type="presParOf" srcId="{3C7EA0D6-8230-4B9F-9FE7-5B8C6692FCDF}" destId="{62682C11-F311-412A-B8A7-894C1271062C}" srcOrd="3" destOrd="0" presId="urn:microsoft.com/office/officeart/2005/8/layout/cycle4#2"/>
    <dgm:cxn modelId="{0DF51BC2-18B9-435A-ADCD-1096A296B03B}" type="presParOf" srcId="{3C7EA0D6-8230-4B9F-9FE7-5B8C6692FCDF}" destId="{C6573D6C-6D7E-4382-85C6-160E09B001D8}" srcOrd="4" destOrd="0" presId="urn:microsoft.com/office/officeart/2005/8/layout/cycle4#2"/>
    <dgm:cxn modelId="{3D49293C-EC9A-4BC3-BEB8-7AEDA95BA4A7}" type="presParOf" srcId="{218D21C9-838F-4C3F-B267-64754163060E}" destId="{6D813F69-A2FC-4834-A5DD-9F320812F002}" srcOrd="2" destOrd="0" presId="urn:microsoft.com/office/officeart/2005/8/layout/cycle4#2"/>
    <dgm:cxn modelId="{EBA73E15-1DF4-460D-A430-6856BE3DF7BA}" type="presParOf" srcId="{218D21C9-838F-4C3F-B267-64754163060E}" destId="{D5D332B4-B6E7-4275-97EF-9F1638FFD583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AF752-C000-493B-BFFB-4ECA751EE5B9}">
      <dsp:nvSpPr>
        <dsp:cNvPr id="0" name=""/>
        <dsp:cNvSpPr/>
      </dsp:nvSpPr>
      <dsp:spPr>
        <a:xfrm>
          <a:off x="4416106" y="3084822"/>
          <a:ext cx="2241032" cy="145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rPr>
            <a:t>Generación de residuos orgánicos biodegradables.</a:t>
          </a:r>
          <a:endParaRPr lang="es-ES" sz="1200" kern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</a:endParaRPr>
        </a:p>
      </dsp:txBody>
      <dsp:txXfrm>
        <a:off x="5120305" y="3479632"/>
        <a:ext cx="1504945" cy="1024982"/>
      </dsp:txXfrm>
    </dsp:sp>
    <dsp:sp modelId="{99017B23-1D7F-4F37-B95C-B63EC3B31C60}">
      <dsp:nvSpPr>
        <dsp:cNvPr id="0" name=""/>
        <dsp:cNvSpPr/>
      </dsp:nvSpPr>
      <dsp:spPr>
        <a:xfrm>
          <a:off x="759684" y="3084822"/>
          <a:ext cx="2241032" cy="145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Proceso de compostaje  con biotecnología aplicada.</a:t>
          </a:r>
          <a:endParaRPr lang="es-ES" sz="1200" kern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sp:txBody>
      <dsp:txXfrm>
        <a:off x="791573" y="3479632"/>
        <a:ext cx="1504945" cy="1024982"/>
      </dsp:txXfrm>
    </dsp:sp>
    <dsp:sp modelId="{48978199-2B3B-4885-BDFE-643262980044}">
      <dsp:nvSpPr>
        <dsp:cNvPr id="0" name=""/>
        <dsp:cNvSpPr/>
      </dsp:nvSpPr>
      <dsp:spPr>
        <a:xfrm>
          <a:off x="4416106" y="0"/>
          <a:ext cx="2241032" cy="145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Procesos productivos de comercialización o transformación de alimentos y afines.</a:t>
          </a:r>
          <a:endParaRPr lang="es-ES" sz="1200" kern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sp:txBody>
      <dsp:txXfrm>
        <a:off x="5120305" y="31889"/>
        <a:ext cx="1504945" cy="1024982"/>
      </dsp:txXfrm>
    </dsp:sp>
    <dsp:sp modelId="{4A9EA484-97DA-40DE-994D-56101829D7C7}">
      <dsp:nvSpPr>
        <dsp:cNvPr id="0" name=""/>
        <dsp:cNvSpPr/>
      </dsp:nvSpPr>
      <dsp:spPr>
        <a:xfrm>
          <a:off x="759684" y="0"/>
          <a:ext cx="2241032" cy="145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rPr>
            <a:t>Abono orgánicos NUTRIABON.</a:t>
          </a:r>
          <a:endParaRPr lang="es-ES" sz="1200" kern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  <a:cs typeface="Arial" pitchFamily="34" charset="0"/>
          </a:endParaRPr>
        </a:p>
      </dsp:txBody>
      <dsp:txXfrm>
        <a:off x="791573" y="31889"/>
        <a:ext cx="1504945" cy="1024982"/>
      </dsp:txXfrm>
    </dsp:sp>
    <dsp:sp modelId="{23FC4CD7-07E5-4A40-BB50-2CBE748948BE}">
      <dsp:nvSpPr>
        <dsp:cNvPr id="0" name=""/>
        <dsp:cNvSpPr/>
      </dsp:nvSpPr>
      <dsp:spPr>
        <a:xfrm>
          <a:off x="1698740" y="258580"/>
          <a:ext cx="1964306" cy="196430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Century Gothic" pitchFamily="34" charset="0"/>
            </a:rPr>
            <a:t>Insumo</a:t>
          </a:r>
          <a:endParaRPr lang="es-ES" sz="1500" b="1" kern="1200" dirty="0">
            <a:latin typeface="Century Gothic" pitchFamily="34" charset="0"/>
          </a:endParaRPr>
        </a:p>
      </dsp:txBody>
      <dsp:txXfrm>
        <a:off x="2274072" y="833912"/>
        <a:ext cx="1388974" cy="1388974"/>
      </dsp:txXfrm>
    </dsp:sp>
    <dsp:sp modelId="{9E40E925-0FDE-4EC4-992F-60DF3F72153C}">
      <dsp:nvSpPr>
        <dsp:cNvPr id="0" name=""/>
        <dsp:cNvSpPr/>
      </dsp:nvSpPr>
      <dsp:spPr>
        <a:xfrm rot="5400000">
          <a:off x="3753777" y="258580"/>
          <a:ext cx="1964306" cy="196430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Century Gothic" pitchFamily="34" charset="0"/>
            </a:rPr>
            <a:t>Producción</a:t>
          </a:r>
          <a:endParaRPr lang="es-ES" sz="1500" b="1" kern="1200" dirty="0">
            <a:latin typeface="Century Gothic" pitchFamily="34" charset="0"/>
          </a:endParaRPr>
        </a:p>
      </dsp:txBody>
      <dsp:txXfrm rot="-5400000">
        <a:off x="3753777" y="833912"/>
        <a:ext cx="1388974" cy="1388974"/>
      </dsp:txXfrm>
    </dsp:sp>
    <dsp:sp modelId="{CF7EF456-49FC-469C-8EEE-4DAD3918BD39}">
      <dsp:nvSpPr>
        <dsp:cNvPr id="0" name=""/>
        <dsp:cNvSpPr/>
      </dsp:nvSpPr>
      <dsp:spPr>
        <a:xfrm rot="10800000">
          <a:off x="3753777" y="2313617"/>
          <a:ext cx="1964306" cy="196430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Century Gothic" pitchFamily="34" charset="0"/>
            </a:rPr>
            <a:t>Residuo</a:t>
          </a:r>
          <a:endParaRPr lang="es-ES" sz="1500" b="1" kern="1200" dirty="0">
            <a:latin typeface="Century Gothic" pitchFamily="34" charset="0"/>
          </a:endParaRPr>
        </a:p>
      </dsp:txBody>
      <dsp:txXfrm rot="10800000">
        <a:off x="3753777" y="2313617"/>
        <a:ext cx="1388974" cy="1388974"/>
      </dsp:txXfrm>
    </dsp:sp>
    <dsp:sp modelId="{62682C11-F311-412A-B8A7-894C1271062C}">
      <dsp:nvSpPr>
        <dsp:cNvPr id="0" name=""/>
        <dsp:cNvSpPr/>
      </dsp:nvSpPr>
      <dsp:spPr>
        <a:xfrm rot="16200000">
          <a:off x="1698740" y="2313617"/>
          <a:ext cx="1964306" cy="196430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Century Gothic" pitchFamily="34" charset="0"/>
            </a:rPr>
            <a:t>Tratamiento</a:t>
          </a:r>
          <a:endParaRPr lang="es-ES" sz="1500" b="1" kern="1200" dirty="0">
            <a:latin typeface="Century Gothic" pitchFamily="34" charset="0"/>
          </a:endParaRPr>
        </a:p>
      </dsp:txBody>
      <dsp:txXfrm rot="5400000">
        <a:off x="2274072" y="2313617"/>
        <a:ext cx="1388974" cy="1388974"/>
      </dsp:txXfrm>
    </dsp:sp>
    <dsp:sp modelId="{6D813F69-A2FC-4834-A5DD-9F320812F002}">
      <dsp:nvSpPr>
        <dsp:cNvPr id="0" name=""/>
        <dsp:cNvSpPr/>
      </dsp:nvSpPr>
      <dsp:spPr>
        <a:xfrm>
          <a:off x="3369308" y="1859966"/>
          <a:ext cx="678207" cy="589745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332B4-B6E7-4275-97EF-9F1638FFD583}">
      <dsp:nvSpPr>
        <dsp:cNvPr id="0" name=""/>
        <dsp:cNvSpPr/>
      </dsp:nvSpPr>
      <dsp:spPr>
        <a:xfrm rot="10800000">
          <a:off x="3369308" y="2086791"/>
          <a:ext cx="678207" cy="589745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303838" y="0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 smtClean="0"/>
            </a:lvl1pPr>
          </a:lstStyle>
          <a:p>
            <a:pPr>
              <a:defRPr/>
            </a:pPr>
            <a:fld id="{1F284D69-D5F4-4C77-91E3-23604A298342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721475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303838" y="6721475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4628C2-D524-4239-9B18-8DC58E3A93A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639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303838" y="0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 smtClean="0"/>
            </a:lvl1pPr>
          </a:lstStyle>
          <a:p>
            <a:pPr>
              <a:defRPr/>
            </a:pPr>
            <a:fld id="{BBB1F68D-CD1E-48A6-827A-7C051D4F163F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530225"/>
            <a:ext cx="3536950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s-CO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36625" y="3362325"/>
            <a:ext cx="7489825" cy="3184525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O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721475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303838" y="6721475"/>
            <a:ext cx="4057650" cy="354013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0A5FFF9-2510-41BE-93E5-31419CC8361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1173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O" smtClean="0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CCDE6-D34D-4593-819B-74567D87D626}" type="slidenum">
              <a:rPr lang="es-CO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21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O" smtClean="0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CCDE6-D34D-4593-819B-74567D87D626}" type="slidenum">
              <a:rPr lang="es-CO"/>
              <a:pPr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479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1573-F6B2-48DE-9B9F-A95D470F68C3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4B013-59C3-43DF-9ADD-A146771378B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B60C5-D92D-4214-99BA-F14784B330DC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D4C3B-5921-4E20-9E63-1444F5741F1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FCD10-3FBC-46E2-9446-19F71146B605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6D30-E259-4F72-91A8-A5C9D2548BE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AF5F-76C7-4D6F-95AB-52AEFD826EB7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05E8B-D49D-48E7-ADDA-7EEED3C05F1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1C4F-44ED-4646-9E3C-33DCADFB3100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7BAAB-B50E-46A6-B616-06BC88567B4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ADD0-23C0-4D18-8E87-00F133EC49C4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93166-F80F-43C3-A091-823A70130B6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4D1B-C0DE-4C95-B628-D038B1D608CD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9D47C-FD0D-4310-9AEB-AD4DA2C0C65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30FB-99F5-4BFE-BEB4-3CCAF60295F7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1A2E-FA3B-471A-8706-0C2F62F9CDC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53A4C-CFA9-4319-A051-A0C1E7D888DC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648DD-6426-4E34-838E-CD59D9AEDCE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BF394-29C8-4135-AE3A-14E7628837D3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DDCDB-4B6E-43FD-BD54-A1B4ECF55D9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AC05B-EC3C-429A-BFE5-38800A60478A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50E5-60C8-44B1-BA88-C61B9A4F11B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s-CO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s-CO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BEF5C7-4EC0-4235-90A1-22FF5FC27CAF}" type="datetimeFigureOut">
              <a:rPr lang="es-CO"/>
              <a:pPr>
                <a:defRPr/>
              </a:pPr>
              <a:t>11/11/2014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70DDD5-1BDD-4C10-8B05-46CF1ABFF99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7.jpeg"/><Relationship Id="rId21" Type="http://schemas.openxmlformats.org/officeDocument/2006/relationships/image" Target="../media/image38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5" Type="http://schemas.openxmlformats.org/officeDocument/2006/relationships/image" Target="../media/image42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24" Type="http://schemas.openxmlformats.org/officeDocument/2006/relationships/image" Target="../media/image41.jpeg"/><Relationship Id="rId5" Type="http://schemas.openxmlformats.org/officeDocument/2006/relationships/image" Target="../media/image22.gif"/><Relationship Id="rId15" Type="http://schemas.openxmlformats.org/officeDocument/2006/relationships/image" Target="../media/image32.jpg"/><Relationship Id="rId23" Type="http://schemas.openxmlformats.org/officeDocument/2006/relationships/image" Target="../media/image40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4149080"/>
            <a:ext cx="8640959" cy="2160240"/>
          </a:xfrm>
        </p:spPr>
        <p:txBody>
          <a:bodyPr/>
          <a:lstStyle/>
          <a:p>
            <a:pPr eaLnBrk="1" hangingPunct="1">
              <a:defRPr/>
            </a:pPr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Modelo de Negocios Innovadores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s-CO" sz="2400" dirty="0" smtClean="0">
                <a:solidFill>
                  <a:schemeClr val="accent2">
                    <a:lumMod val="75000"/>
                  </a:schemeClr>
                </a:solidFill>
              </a:rPr>
              <a:t>Jesus Alberto Cruz</a:t>
            </a:r>
          </a:p>
          <a:p>
            <a:pPr eaLnBrk="1" hangingPunct="1">
              <a:defRPr/>
            </a:pPr>
            <a:r>
              <a:rPr lang="es-CO" sz="2400" dirty="0" smtClean="0">
                <a:solidFill>
                  <a:schemeClr val="accent2">
                    <a:lumMod val="75000"/>
                  </a:schemeClr>
                </a:solidFill>
              </a:rPr>
              <a:t>Director Ejecutivo de Orgánicos del </a:t>
            </a:r>
            <a:r>
              <a:rPr lang="es-CO" sz="2400" dirty="0" smtClean="0">
                <a:solidFill>
                  <a:schemeClr val="accent2">
                    <a:lumMod val="75000"/>
                  </a:schemeClr>
                </a:solidFill>
              </a:rPr>
              <a:t>Caribe</a:t>
            </a:r>
          </a:p>
          <a:p>
            <a:pPr eaLnBrk="1" hangingPunct="1">
              <a:defRPr/>
            </a:pPr>
            <a:r>
              <a:rPr lang="es-CO" sz="2400" dirty="0" smtClean="0">
                <a:solidFill>
                  <a:schemeClr val="accent2">
                    <a:lumMod val="75000"/>
                  </a:schemeClr>
                </a:solidFill>
              </a:rPr>
              <a:t>12.11.2014</a:t>
            </a:r>
            <a:endParaRPr lang="es-CO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s-CO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516" y="3437756"/>
            <a:ext cx="3822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4638"/>
            <a:ext cx="6201954" cy="28303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71599" y="1772816"/>
            <a:ext cx="424847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Propuesta de Valor</a:t>
            </a:r>
          </a:p>
          <a:p>
            <a:endParaRPr lang="es-E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INCORPORACION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BIOTECNOLOGIA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Microorganismo aeróbicos y anaeróbicos.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Disminución del tiempo de compostaje.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Descomposición mas rápida de M.O.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Evitar malos olores.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Impedir la proliferación de insectos, etc.</a:t>
            </a:r>
          </a:p>
          <a:p>
            <a:pPr>
              <a:buFont typeface="Arial" pitchFamily="34" charset="0"/>
              <a:buChar char="•"/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MEZCLA DE DIFERENTES MATERIAS PRIMAS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Composición nutricional balanceada.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Aumento en calidad y productividad del cultivo.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Útil para cualquier tipo de cultivo.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Formula estandarizada.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Aprovechamiento de nutrientes.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  <p:pic>
        <p:nvPicPr>
          <p:cNvPr id="10" name="Picture 2" descr="F:\ORGANICOS DEL CARIBE S.A.S\PROYECTOS\NUTRIABON ABONO ORGANICO\PROCESO DE PRODUCCION NUTRIABON\FOTOGRAFIAS PROCESO DE PRODUCCION\IMG_1209.JPG"/>
          <p:cNvPicPr>
            <a:picLocks noChangeAspect="1" noChangeArrowheads="1"/>
          </p:cNvPicPr>
          <p:nvPr/>
        </p:nvPicPr>
        <p:blipFill rotWithShape="1">
          <a:blip r:embed="rId4" cstate="print"/>
          <a:srcRect l="18232" r="6781"/>
          <a:stretch/>
        </p:blipFill>
        <p:spPr bwMode="auto">
          <a:xfrm>
            <a:off x="5662389" y="889597"/>
            <a:ext cx="2520000" cy="2520000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r="11615"/>
          <a:stretch/>
        </p:blipFill>
        <p:spPr>
          <a:xfrm>
            <a:off x="5662389" y="3432509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0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  <p:pic>
        <p:nvPicPr>
          <p:cNvPr id="7" name="Picture 2" descr="D:\ORGANICOS DEL CARIBE S.A.S\I CONVOCATORIA EMPRESARIAL 2011\PRESENTACION ANTE JURADOS 23-06-2011\LOGO GRUPO EXI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623" y="2678574"/>
            <a:ext cx="1656184" cy="154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0" y="32449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14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06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941" y="764704"/>
            <a:ext cx="7176459" cy="53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1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  <p:pic>
        <p:nvPicPr>
          <p:cNvPr id="7" name="Picture 2" descr="D:\ORGANICOS DEL CARIBE S.A.S\I CONVOCATORIA EMPRESARIAL 2011\PRESENTACION ANTE JURADOS 23-06-2011\LOGO GRUPO EXI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623" y="2678574"/>
            <a:ext cx="1656184" cy="154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ORGANICOS DEL CARIBE S.A.S\CONVOCATORIAS EMPRESARIALES\CONCURSO DE EMPRENDIMIENTO UNINORTE 2001\PRESENTACION FONDO ACCESO 11-05-2012\Bavaria-logo-F77EBAA32A-seeklogo.com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6598" y="1889196"/>
            <a:ext cx="1250851" cy="1250851"/>
          </a:xfrm>
          <a:prstGeom prst="rect">
            <a:avLst/>
          </a:prstGeom>
          <a:noFill/>
        </p:spPr>
      </p:pic>
      <p:pic>
        <p:nvPicPr>
          <p:cNvPr id="9" name="Picture 3" descr="C:\Users\Jesus Alberto Cruz\Downloads\dunkin-donuts-logo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06" y="4237655"/>
            <a:ext cx="2104810" cy="85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Jesus Alberto Cruz\Documents\ORGANICOS DEL CARIBE S.A.S\clientes\1194953865_acesc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43" y="1674656"/>
            <a:ext cx="2257064" cy="5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Jesus Alberto Cruz\Documents\ORGANICOS DEL CARIBE S.A.S\clientes\danone-alqueria-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93" y="3154024"/>
            <a:ext cx="2268737" cy="7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us Alberto Cruz\Downloads\logo-postob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93" y="2402242"/>
            <a:ext cx="1948302" cy="4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Jesus Alberto Cruz\Downloads\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1" y="3195676"/>
            <a:ext cx="2035393" cy="7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esus Alberto Cruz\Downloads\imag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67" y="95720"/>
            <a:ext cx="2032898" cy="14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sus Alberto Cruz\Downloads\390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84" y="4740780"/>
            <a:ext cx="1368059" cy="109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Jesus Alberto Cruz\Downloads\hotel-dann-carlto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36" y="939552"/>
            <a:ext cx="1721396" cy="11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:\ORGANICOS DEL CARIBE S.A.S\CONVOCATORIAS EMPRESARIALES\CONCURSO DE EMPRENDIMIENTO UNINORTE 2001\PRESENTACION FONDO ACCESO 11-05-2012\Logo_hoteles_estela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3296" y="1637272"/>
            <a:ext cx="1359680" cy="1359680"/>
          </a:xfrm>
          <a:prstGeom prst="rect">
            <a:avLst/>
          </a:prstGeom>
          <a:noFill/>
        </p:spPr>
      </p:pic>
      <p:pic>
        <p:nvPicPr>
          <p:cNvPr id="20" name="8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07" y="2101082"/>
            <a:ext cx="1755622" cy="1082081"/>
          </a:xfrm>
          <a:prstGeom prst="rect">
            <a:avLst/>
          </a:prstGeom>
        </p:spPr>
      </p:pic>
      <p:pic>
        <p:nvPicPr>
          <p:cNvPr id="21" name="Picture 8" descr="C:\Users\Jesus Alberto Cruz\Downloads\logo-hotel-el-prad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9505"/>
            <a:ext cx="1649983" cy="16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Jesus Alberto Cruz\Documents\ORGANICOS DEL CARIBE S.A.S\clientes\ba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41" y="5286657"/>
            <a:ext cx="1728192" cy="8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Jesus Alberto Cruz\Downloads\descarga (1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62" y="3966135"/>
            <a:ext cx="1686551" cy="8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ORGANICOS DEL CARIBE S.A.S\PROYECTO OBONO\GRUPO EXITO\PROPUESTA ECONOMICA DE SERVICIO G.A.E\DISEÑO DE DOCUMENTO\unibol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80144" y="5070330"/>
            <a:ext cx="21971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:\Users\Jesus Alberto Cruz\Downloads\logo157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37" y="3817528"/>
            <a:ext cx="2016224" cy="11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esus Alberto Cruz\Documents\ORGANICOS DEL CARIBE S.A.S\clientes\friofrimac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7" y="4360711"/>
            <a:ext cx="1977562" cy="60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esus Alberto Cruz\Documents\ORGANICOS DEL CARIBE S.A.S\clientes\4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3" y="3065087"/>
            <a:ext cx="1089374" cy="98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Jesus Alberto Cruz\Documents\ORGANICOS DEL CARIBE S.A.S\clientes\LOGOAMERICANA2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38" y="5607389"/>
            <a:ext cx="3607392" cy="9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ORGANICOS DEL CARIBE S.A.S\I CONVOCATORIA EMPRESARIAL 2011\VENTURES CONVOCATORIA 2011\CAPASITACIONES BOGOTA SEMANA_41\SIMULACRO DE PRESENTACION VENTURES\IMAGENES\pimpollo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32234" y="147769"/>
            <a:ext cx="1659960" cy="165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30408" r="12023" b="30700"/>
          <a:stretch/>
        </p:blipFill>
        <p:spPr>
          <a:xfrm>
            <a:off x="359064" y="626961"/>
            <a:ext cx="1764664" cy="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7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4"/>
            <a:ext cx="1643074" cy="1643074"/>
          </a:xfrm>
          <a:prstGeom prst="rect">
            <a:avLst/>
          </a:prstGeom>
          <a:noFill/>
        </p:spPr>
      </p:pic>
      <p:sp>
        <p:nvSpPr>
          <p:cNvPr id="5" name="6 CuadroTexto"/>
          <p:cNvSpPr txBox="1"/>
          <p:nvPr/>
        </p:nvSpPr>
        <p:spPr>
          <a:xfrm>
            <a:off x="285720" y="2757238"/>
            <a:ext cx="233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1 árbol = 6Kg CO2/año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6" name="Picture 3" descr="F:\ORGANICOS DEL CARIBE S.A.S\CONVOCATORIAS EMPRESARIALES\DESTAPA FUTURO - BAVARIA 2011-2012\PRESENTACION ANTE JURADOS DESTAPA FUTURO 2011- 2012\12814202-cascara-de-platano-sobre-fondo-blanco-con-puntos-gri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316352"/>
            <a:ext cx="1327098" cy="1327098"/>
          </a:xfrm>
          <a:prstGeom prst="rect">
            <a:avLst/>
          </a:prstGeom>
          <a:noFill/>
        </p:spPr>
      </p:pic>
      <p:sp>
        <p:nvSpPr>
          <p:cNvPr id="7" name="9 CuadroTexto"/>
          <p:cNvSpPr txBox="1"/>
          <p:nvPr/>
        </p:nvSpPr>
        <p:spPr>
          <a:xfrm>
            <a:off x="-32" y="4459608"/>
            <a:ext cx="28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1 Ton R.O. = 60Kg CO2/año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10 Elipse"/>
          <p:cNvSpPr/>
          <p:nvPr/>
        </p:nvSpPr>
        <p:spPr>
          <a:xfrm>
            <a:off x="2928926" y="1285864"/>
            <a:ext cx="2500330" cy="25003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4.128 Ton </a:t>
            </a:r>
            <a:r>
              <a:rPr lang="es-E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Residuos Orgánicos /Año</a:t>
            </a:r>
            <a:endParaRPr lang="es-ES" sz="1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9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00112"/>
            <a:ext cx="571504" cy="571504"/>
          </a:xfrm>
          <a:prstGeom prst="rect">
            <a:avLst/>
          </a:prstGeom>
          <a:noFill/>
        </p:spPr>
      </p:pic>
      <p:pic>
        <p:nvPicPr>
          <p:cNvPr id="10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000112"/>
            <a:ext cx="571504" cy="571504"/>
          </a:xfrm>
          <a:prstGeom prst="rect">
            <a:avLst/>
          </a:prstGeom>
          <a:noFill/>
        </p:spPr>
      </p:pic>
      <p:pic>
        <p:nvPicPr>
          <p:cNvPr id="11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000112"/>
            <a:ext cx="571504" cy="571504"/>
          </a:xfrm>
          <a:prstGeom prst="rect">
            <a:avLst/>
          </a:prstGeom>
          <a:noFill/>
        </p:spPr>
      </p:pic>
      <p:pic>
        <p:nvPicPr>
          <p:cNvPr id="12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000112"/>
            <a:ext cx="571504" cy="571504"/>
          </a:xfrm>
          <a:prstGeom prst="rect">
            <a:avLst/>
          </a:prstGeom>
          <a:noFill/>
        </p:spPr>
      </p:pic>
      <p:pic>
        <p:nvPicPr>
          <p:cNvPr id="13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71616"/>
            <a:ext cx="571504" cy="571504"/>
          </a:xfrm>
          <a:prstGeom prst="rect">
            <a:avLst/>
          </a:prstGeom>
          <a:noFill/>
        </p:spPr>
      </p:pic>
      <p:pic>
        <p:nvPicPr>
          <p:cNvPr id="14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571616"/>
            <a:ext cx="571504" cy="571504"/>
          </a:xfrm>
          <a:prstGeom prst="rect">
            <a:avLst/>
          </a:prstGeom>
          <a:noFill/>
        </p:spPr>
      </p:pic>
      <p:pic>
        <p:nvPicPr>
          <p:cNvPr id="15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571616"/>
            <a:ext cx="571504" cy="571504"/>
          </a:xfrm>
          <a:prstGeom prst="rect">
            <a:avLst/>
          </a:prstGeom>
          <a:noFill/>
        </p:spPr>
      </p:pic>
      <p:pic>
        <p:nvPicPr>
          <p:cNvPr id="16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571616"/>
            <a:ext cx="571504" cy="571504"/>
          </a:xfrm>
          <a:prstGeom prst="rect">
            <a:avLst/>
          </a:prstGeom>
          <a:noFill/>
        </p:spPr>
      </p:pic>
      <p:pic>
        <p:nvPicPr>
          <p:cNvPr id="17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071682"/>
            <a:ext cx="571504" cy="571504"/>
          </a:xfrm>
          <a:prstGeom prst="rect">
            <a:avLst/>
          </a:prstGeom>
          <a:noFill/>
        </p:spPr>
      </p:pic>
      <p:pic>
        <p:nvPicPr>
          <p:cNvPr id="18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071682"/>
            <a:ext cx="571504" cy="571504"/>
          </a:xfrm>
          <a:prstGeom prst="rect">
            <a:avLst/>
          </a:prstGeom>
          <a:noFill/>
        </p:spPr>
      </p:pic>
      <p:pic>
        <p:nvPicPr>
          <p:cNvPr id="19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071682"/>
            <a:ext cx="571504" cy="571504"/>
          </a:xfrm>
          <a:prstGeom prst="rect">
            <a:avLst/>
          </a:prstGeom>
          <a:noFill/>
        </p:spPr>
      </p:pic>
      <p:pic>
        <p:nvPicPr>
          <p:cNvPr id="20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2071682"/>
            <a:ext cx="571504" cy="571504"/>
          </a:xfrm>
          <a:prstGeom prst="rect">
            <a:avLst/>
          </a:prstGeom>
          <a:noFill/>
        </p:spPr>
      </p:pic>
      <p:pic>
        <p:nvPicPr>
          <p:cNvPr id="21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643186"/>
            <a:ext cx="571504" cy="571504"/>
          </a:xfrm>
          <a:prstGeom prst="rect">
            <a:avLst/>
          </a:prstGeom>
          <a:noFill/>
        </p:spPr>
      </p:pic>
      <p:pic>
        <p:nvPicPr>
          <p:cNvPr id="22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643186"/>
            <a:ext cx="571504" cy="571504"/>
          </a:xfrm>
          <a:prstGeom prst="rect">
            <a:avLst/>
          </a:prstGeom>
          <a:noFill/>
        </p:spPr>
      </p:pic>
      <p:pic>
        <p:nvPicPr>
          <p:cNvPr id="23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643186"/>
            <a:ext cx="571504" cy="571504"/>
          </a:xfrm>
          <a:prstGeom prst="rect">
            <a:avLst/>
          </a:prstGeom>
          <a:noFill/>
        </p:spPr>
      </p:pic>
      <p:pic>
        <p:nvPicPr>
          <p:cNvPr id="24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2643186"/>
            <a:ext cx="571504" cy="571504"/>
          </a:xfrm>
          <a:prstGeom prst="rect">
            <a:avLst/>
          </a:prstGeom>
          <a:noFill/>
        </p:spPr>
      </p:pic>
      <p:pic>
        <p:nvPicPr>
          <p:cNvPr id="25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214690"/>
            <a:ext cx="571504" cy="571504"/>
          </a:xfrm>
          <a:prstGeom prst="rect">
            <a:avLst/>
          </a:prstGeom>
          <a:noFill/>
        </p:spPr>
      </p:pic>
      <p:pic>
        <p:nvPicPr>
          <p:cNvPr id="26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214690"/>
            <a:ext cx="571504" cy="571504"/>
          </a:xfrm>
          <a:prstGeom prst="rect">
            <a:avLst/>
          </a:prstGeom>
          <a:noFill/>
        </p:spPr>
      </p:pic>
      <p:pic>
        <p:nvPicPr>
          <p:cNvPr id="27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3214690"/>
            <a:ext cx="571504" cy="571504"/>
          </a:xfrm>
          <a:prstGeom prst="rect">
            <a:avLst/>
          </a:prstGeom>
          <a:noFill/>
        </p:spPr>
      </p:pic>
      <p:pic>
        <p:nvPicPr>
          <p:cNvPr id="28" name="Picture 2" descr="F:\ORGANICOS DEL CARIBE S.A.S\CONVOCATORIAS EMPRESARIALES\DESTAPA FUTURO - BAVARIA 2011-2012\PRESENTACION ANTE JURADOS DESTAPA FUTURO 2011- 2012\11536158-arbol-verde-de-dibujos-animados-grandes-aisladas-sobre-fondo-blanco-ilustracion-vecto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3214690"/>
            <a:ext cx="571504" cy="571504"/>
          </a:xfrm>
          <a:prstGeom prst="rect">
            <a:avLst/>
          </a:prstGeom>
          <a:noFill/>
        </p:spPr>
      </p:pic>
      <p:sp>
        <p:nvSpPr>
          <p:cNvPr id="29" name="35 CuadroTexto"/>
          <p:cNvSpPr txBox="1"/>
          <p:nvPr/>
        </p:nvSpPr>
        <p:spPr>
          <a:xfrm>
            <a:off x="6429388" y="3786194"/>
            <a:ext cx="20002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41.280</a:t>
            </a:r>
          </a:p>
          <a:p>
            <a:pPr algn="ctr"/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Arboles</a:t>
            </a:r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0" name="31 Elipse"/>
          <p:cNvSpPr/>
          <p:nvPr/>
        </p:nvSpPr>
        <p:spPr>
          <a:xfrm>
            <a:off x="4071934" y="3286128"/>
            <a:ext cx="1857388" cy="18573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Century Gothic" pitchFamily="34" charset="0"/>
              </a:rPr>
              <a:t>248 Ton </a:t>
            </a:r>
            <a:r>
              <a:rPr lang="es-ES" sz="1200" b="1" dirty="0" smtClean="0">
                <a:solidFill>
                  <a:schemeClr val="bg1"/>
                </a:solidFill>
                <a:latin typeface="Century Gothic" pitchFamily="34" charset="0"/>
              </a:rPr>
              <a:t>CO2/Año</a:t>
            </a:r>
            <a:endParaRPr lang="es-ES" sz="1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/>
          <p:nvPr/>
        </p:nvSpPr>
        <p:spPr>
          <a:xfrm>
            <a:off x="4564011" y="1873218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Primer puesto: </a:t>
            </a: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Categoría Región Caribe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4564011" y="3165596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Segundo puesto: </a:t>
            </a: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Categoría Impacto Ambiental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Felicia\Mis documentos\Downloads\VENTU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359" y="1516029"/>
            <a:ext cx="3085481" cy="1062892"/>
          </a:xfrm>
          <a:prstGeom prst="rect">
            <a:avLst/>
          </a:prstGeom>
          <a:noFill/>
        </p:spPr>
      </p:pic>
      <p:pic>
        <p:nvPicPr>
          <p:cNvPr id="7" name="Picture 2" descr="C:\Users\Jesus Alberto Cruz\Downloads\Logo-EP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6" y="4163794"/>
            <a:ext cx="2809214" cy="12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9 CuadroTexto"/>
          <p:cNvSpPr txBox="1"/>
          <p:nvPr/>
        </p:nvSpPr>
        <p:spPr>
          <a:xfrm>
            <a:off x="4564011" y="4445531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Primer puesto: </a:t>
            </a: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Categoría Sostenibilidad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0 CuadroTexto"/>
          <p:cNvSpPr txBox="1"/>
          <p:nvPr/>
        </p:nvSpPr>
        <p:spPr>
          <a:xfrm>
            <a:off x="734067" y="1067450"/>
            <a:ext cx="447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RECONOCIMIENTOS 2012</a:t>
            </a:r>
            <a:endParaRPr lang="es-E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Jesus Alberto Cruz\Documents\destapa futu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" y="3034265"/>
            <a:ext cx="3067011" cy="7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/>
          <p:cNvSpPr txBox="1"/>
          <p:nvPr/>
        </p:nvSpPr>
        <p:spPr>
          <a:xfrm>
            <a:off x="-32816" y="2414530"/>
            <a:ext cx="9165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$110.000.000</a:t>
            </a:r>
            <a:endParaRPr lang="es-CO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2 CuadroTexto"/>
          <p:cNvSpPr txBox="1"/>
          <p:nvPr/>
        </p:nvSpPr>
        <p:spPr>
          <a:xfrm>
            <a:off x="-36512" y="4645585"/>
            <a:ext cx="9165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COMERCIAL</a:t>
            </a:r>
            <a:endParaRPr lang="es-CO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04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764704"/>
            <a:ext cx="7080448" cy="53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21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ERCIAL ORGANICOS DEL CARIBE - E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272" y="1340768"/>
            <a:ext cx="724812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3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  <p:pic>
        <p:nvPicPr>
          <p:cNvPr id="7" name="Picture 2" descr="C:\Documents and Settings\Felicia\Mis documentos\Downloads\VENTU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698" y="2299228"/>
            <a:ext cx="3085481" cy="1062892"/>
          </a:xfrm>
          <a:prstGeom prst="rect">
            <a:avLst/>
          </a:prstGeom>
          <a:noFill/>
        </p:spPr>
      </p:pic>
      <p:sp>
        <p:nvSpPr>
          <p:cNvPr id="8" name="5 CuadroTexto"/>
          <p:cNvSpPr txBox="1"/>
          <p:nvPr/>
        </p:nvSpPr>
        <p:spPr>
          <a:xfrm>
            <a:off x="4603350" y="2456924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Ganador: </a:t>
            </a: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Ventures Manager </a:t>
            </a: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Program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Users\Jesus Alberto Cruz\Downloads\premio-merito_empresarial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7" y="3749260"/>
            <a:ext cx="2990744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8 CuadroTexto"/>
          <p:cNvSpPr txBox="1"/>
          <p:nvPr/>
        </p:nvSpPr>
        <p:spPr>
          <a:xfrm>
            <a:off x="4603350" y="3709481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Ganador Premio Simón Bolívar: </a:t>
            </a: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Merito a la Responsabilidad Social Empresarial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4067" y="1067450"/>
            <a:ext cx="447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RECONOCIMIENTOS 2013</a:t>
            </a:r>
            <a:endParaRPr lang="es-E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98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ORGANICOS DEL CARIBE S.A.S\CONVOCATORIAS EMPRESARIALES\PRESENTACION EMPRENDIMIENTO\steve_jobs_albert-wat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7448" y="2694179"/>
            <a:ext cx="4146552" cy="4146552"/>
          </a:xfrm>
          <a:prstGeom prst="rect">
            <a:avLst/>
          </a:prstGeom>
          <a:noFill/>
        </p:spPr>
      </p:pic>
      <p:sp>
        <p:nvSpPr>
          <p:cNvPr id="7" name="3 CuadroTexto"/>
          <p:cNvSpPr txBox="1"/>
          <p:nvPr/>
        </p:nvSpPr>
        <p:spPr>
          <a:xfrm>
            <a:off x="135674" y="1268760"/>
            <a:ext cx="585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“…Las personas lo suficientemente locas para creer que pueden cambiar el mundo, son en realizada, quienes terminan haciéndolo.”</a:t>
            </a:r>
            <a:endParaRPr lang="es-E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1492996" y="2430404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Anuncio “Piensa Diferente” - APPLE (1997)</a:t>
            </a:r>
            <a:endParaRPr lang="es-ES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61722" y="313225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“El ser Humano a pesar de su gran biomasa (gran tamaño y peso) actúa solo como productor y consumidor y </a:t>
            </a:r>
            <a:r>
              <a:rPr lang="es-ES" sz="1600" b="1" i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nunca como descomponedor.</a:t>
            </a:r>
            <a:r>
              <a:rPr lang="es-E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s-ES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73890" y="594928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 Val, Alfonso. EL LIBRO DEL RECICLAJE: Manual para la recuperación y aprovechamiento de las basuras. En: Los recursos como resultados de la sociedad humana. 3 edición. Integral.</a:t>
            </a:r>
            <a:endParaRPr lang="es-E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6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4149080"/>
            <a:ext cx="8640959" cy="2160240"/>
          </a:xfrm>
        </p:spPr>
        <p:txBody>
          <a:bodyPr/>
          <a:lstStyle/>
          <a:p>
            <a:pPr eaLnBrk="1" hangingPunct="1">
              <a:defRPr/>
            </a:pPr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Modelo de Negocios Innovadores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s-CO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s-CO" sz="4800" dirty="0" smtClean="0">
                <a:solidFill>
                  <a:schemeClr val="accent2">
                    <a:lumMod val="75000"/>
                  </a:schemeClr>
                </a:solidFill>
              </a:rPr>
              <a:t>¡GRACIAS!</a:t>
            </a:r>
            <a:endParaRPr lang="es-CO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516" y="3437756"/>
            <a:ext cx="3822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4638"/>
            <a:ext cx="6201954" cy="28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9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8029" r="18964" b="7580"/>
          <a:stretch/>
        </p:blipFill>
        <p:spPr>
          <a:xfrm>
            <a:off x="755576" y="2132856"/>
            <a:ext cx="2520000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910" r="21379" b="10509"/>
          <a:stretch/>
        </p:blipFill>
        <p:spPr>
          <a:xfrm>
            <a:off x="3348144" y="2132856"/>
            <a:ext cx="2520000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t="1795" r="13507" b="2105"/>
          <a:stretch/>
        </p:blipFill>
        <p:spPr>
          <a:xfrm>
            <a:off x="5940432" y="2132856"/>
            <a:ext cx="2520000" cy="252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32289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¿Residuos orgánicos?</a:t>
            </a:r>
            <a:endParaRPr lang="es-CO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2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r="25243"/>
          <a:stretch/>
        </p:blipFill>
        <p:spPr>
          <a:xfrm>
            <a:off x="539552" y="1629000"/>
            <a:ext cx="3600400" cy="3600000"/>
          </a:xfrm>
          <a:prstGeom prst="rect">
            <a:avLst/>
          </a:prstGeom>
        </p:spPr>
      </p:pic>
      <p:sp>
        <p:nvSpPr>
          <p:cNvPr id="5" name="12 Elipse"/>
          <p:cNvSpPr/>
          <p:nvPr/>
        </p:nvSpPr>
        <p:spPr>
          <a:xfrm>
            <a:off x="5292080" y="1988840"/>
            <a:ext cx="2880320" cy="2880320"/>
          </a:xfrm>
          <a:prstGeom prst="ellipse">
            <a:avLst/>
          </a:prstGeom>
          <a:solidFill>
            <a:schemeClr val="lt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65%</a:t>
            </a:r>
          </a:p>
          <a:p>
            <a:pPr algn="ctr"/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Orgánicos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0" y="2705725"/>
            <a:ext cx="42484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Descomposición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descontrolada.</a:t>
            </a:r>
          </a:p>
          <a:p>
            <a:pPr>
              <a:buFont typeface="Arial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Proliferación Insectos, roedores y aves de rapiña.</a:t>
            </a:r>
          </a:p>
          <a:p>
            <a:pPr>
              <a:buFont typeface="Arial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Contaminación afluentes de los ríos.</a:t>
            </a:r>
          </a:p>
          <a:p>
            <a:pPr>
              <a:buFont typeface="Arial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Malos olores.</a:t>
            </a:r>
          </a:p>
          <a:p>
            <a:pPr>
              <a:buFont typeface="Arial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Desarrollo de enfermedades.</a:t>
            </a:r>
          </a:p>
          <a:p>
            <a:pPr>
              <a:buFont typeface="Arial" pitchFamily="34" charset="0"/>
              <a:buChar char="•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1 Ton residuo orgánico = 60Kg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CO2/año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9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-356" r="7199" b="356"/>
          <a:stretch/>
        </p:blipFill>
        <p:spPr>
          <a:xfrm>
            <a:off x="683568" y="2196433"/>
            <a:ext cx="2520000" cy="25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5713" r="8487" b="8573"/>
          <a:stretch/>
        </p:blipFill>
        <p:spPr>
          <a:xfrm>
            <a:off x="3348144" y="2205586"/>
            <a:ext cx="2520000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5873" r="14861" b="8415"/>
          <a:stretch/>
        </p:blipFill>
        <p:spPr>
          <a:xfrm>
            <a:off x="6012440" y="2196433"/>
            <a:ext cx="2520000" cy="252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87611" y="4716433"/>
            <a:ext cx="251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Jesus Cruz Díaz</a:t>
            </a:r>
          </a:p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Director Ejecutivo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347864" y="4716432"/>
            <a:ext cx="251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Jesus Cruz Ballesteros</a:t>
            </a:r>
          </a:p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Director de Producción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14461" y="4716431"/>
            <a:ext cx="251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María Cruz Díaz</a:t>
            </a:r>
          </a:p>
          <a:p>
            <a:pPr algn="ctr"/>
            <a:r>
              <a:rPr lang="es-C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Directora Comercial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Texto"/>
          <p:cNvSpPr txBox="1"/>
          <p:nvPr/>
        </p:nvSpPr>
        <p:spPr>
          <a:xfrm>
            <a:off x="792000" y="836712"/>
            <a:ext cx="7560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¿Quiénes somos?</a:t>
            </a:r>
          </a:p>
          <a:p>
            <a:pPr algn="just"/>
            <a:endParaRPr lang="es-ES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Empresa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agroindustrial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comprometida con la preservación del medio ambiente. Ofrecemos una</a:t>
            </a:r>
            <a:r>
              <a:rPr lang="es-E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Gestión Integral de Residuos Orgánicos</a:t>
            </a:r>
            <a:r>
              <a:rPr lang="es-E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 empresas que dentro de sus procesos productivos generen residuos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orgánicos.</a:t>
            </a:r>
          </a:p>
          <a:p>
            <a:pPr algn="just"/>
            <a:endParaRPr lang="es-ES" sz="14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Productores de los </a:t>
            </a:r>
            <a:r>
              <a:rPr lang="es-ES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Abonos Orgánicos </a:t>
            </a:r>
            <a:r>
              <a:rPr lang="es-ES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NUTRIABON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que ofrecen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al mercado una 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mayor calidad y productividad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los cultivos y una 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rápida asimilación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nutrientes para la planta.</a:t>
            </a:r>
          </a:p>
          <a:p>
            <a:pPr algn="just"/>
            <a:endParaRPr lang="es-ES" sz="14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" descr="D:\ORGANICOS DEL CARIBE S.A.S\PROYECTOS\NUTRIABON ABONO ORGANICO\PROCESO DE PRODUCCION NUTRIABON\FOTOGRAFIAS PROCESO DE PRODUCCION\IMG_1116.JPG"/>
          <p:cNvPicPr>
            <a:picLocks noChangeAspect="1" noChangeArrowheads="1"/>
          </p:cNvPicPr>
          <p:nvPr/>
        </p:nvPicPr>
        <p:blipFill rotWithShape="1">
          <a:blip r:embed="rId2" cstate="print"/>
          <a:srcRect l="-6" r="25006"/>
          <a:stretch/>
        </p:blipFill>
        <p:spPr bwMode="auto">
          <a:xfrm>
            <a:off x="792000" y="3068960"/>
            <a:ext cx="2520000" cy="2520000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-176" r="13753" b="176"/>
          <a:stretch/>
        </p:blipFill>
        <p:spPr>
          <a:xfrm>
            <a:off x="3312000" y="3068960"/>
            <a:ext cx="2520000" cy="25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-268" r="14815" b="268"/>
          <a:stretch/>
        </p:blipFill>
        <p:spPr>
          <a:xfrm>
            <a:off x="5832000" y="3068960"/>
            <a:ext cx="2520000" cy="252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09884424"/>
              </p:ext>
            </p:extLst>
          </p:nvPr>
        </p:nvGraphicFramePr>
        <p:xfrm>
          <a:off x="827584" y="1195060"/>
          <a:ext cx="741682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9 Rectángulo"/>
          <p:cNvSpPr/>
          <p:nvPr/>
        </p:nvSpPr>
        <p:spPr>
          <a:xfrm>
            <a:off x="4499992" y="3479900"/>
            <a:ext cx="4644008" cy="271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10 Rectángulo"/>
          <p:cNvSpPr/>
          <p:nvPr/>
        </p:nvSpPr>
        <p:spPr>
          <a:xfrm>
            <a:off x="0" y="3479900"/>
            <a:ext cx="4499992" cy="271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11 Rectángulo"/>
          <p:cNvSpPr/>
          <p:nvPr/>
        </p:nvSpPr>
        <p:spPr>
          <a:xfrm>
            <a:off x="72008" y="692696"/>
            <a:ext cx="4499992" cy="271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1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971600" y="1052736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Propuesta de Valor </a:t>
            </a:r>
          </a:p>
          <a:p>
            <a:endParaRPr lang="es-CO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Orgánicos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del Caribe brinda a sus clientes los siguientes beneficios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Solución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un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inconveniente.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Disminución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del costo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por concepto 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aseo.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Destrucción y Protección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marca garantizada.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Adecuado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tratamiento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Actas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Recolección.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Frecuencia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recolección.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Control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la cantidad 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m3.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Cumplimiento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la Responsabilidad Social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Empresarial.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endParaRPr lang="es-CO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Decreto 2920 del 20 Diciembre de 2013</a:t>
            </a:r>
          </a:p>
          <a:p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Decreto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1713 del 6 Agosto del 2002:</a:t>
            </a:r>
          </a:p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Articulo 70: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Formas de aprovechamiento</a:t>
            </a:r>
          </a:p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Articulo 77: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Recolección y transporte de material para el aprovechamiento.</a:t>
            </a:r>
          </a:p>
          <a:p>
            <a:pPr lvl="0"/>
            <a:endParaRPr lang="es-CO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6525344"/>
            <a:ext cx="1226397" cy="158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922768"/>
            <a:ext cx="1226397" cy="559683"/>
          </a:xfrm>
          <a:prstGeom prst="rect">
            <a:avLst/>
          </a:prstGeom>
        </p:spPr>
      </p:pic>
      <p:pic>
        <p:nvPicPr>
          <p:cNvPr id="7" name="Picture 3" descr="D:\ORGANICOS DEL CARIBE S.A.S\PROYECTOS\NUTRIABON ABONO ORGANICO\PROCESO DE PRODUCCION NUTRIABON\FOTOGRAFIAS PROCESO DE PRODUCCION\IMG_1177.JPG"/>
          <p:cNvPicPr>
            <a:picLocks noChangeAspect="1" noChangeArrowheads="1"/>
          </p:cNvPicPr>
          <p:nvPr/>
        </p:nvPicPr>
        <p:blipFill rotWithShape="1">
          <a:blip r:embed="rId4" cstate="print"/>
          <a:srcRect l="5563" t="1083" r="19445" b="-1083"/>
          <a:stretch/>
        </p:blipFill>
        <p:spPr bwMode="auto">
          <a:xfrm>
            <a:off x="5652120" y="883502"/>
            <a:ext cx="2520000" cy="2520000"/>
          </a:xfrm>
          <a:prstGeom prst="rect">
            <a:avLst/>
          </a:prstGeom>
          <a:noFill/>
        </p:spPr>
      </p:pic>
      <p:pic>
        <p:nvPicPr>
          <p:cNvPr id="8" name="Picture 2" descr="D:\ORGANICOS DEL CARIBE S.A.S\PROYECTOS\PROYECTO PGIRS\PROPUESTA GRUPO EXITO PGIRS\GRUPO EXITO\FOTOGRAFIAS\IMG_0578.JPG"/>
          <p:cNvPicPr>
            <a:picLocks noChangeAspect="1" noChangeArrowheads="1"/>
          </p:cNvPicPr>
          <p:nvPr/>
        </p:nvPicPr>
        <p:blipFill rotWithShape="1">
          <a:blip r:embed="rId5" cstate="print"/>
          <a:srcRect r="25760"/>
          <a:stretch/>
        </p:blipFill>
        <p:spPr bwMode="auto">
          <a:xfrm>
            <a:off x="5652120" y="3350722"/>
            <a:ext cx="25200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108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Century Gothic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504</Words>
  <Application>Microsoft Office PowerPoint</Application>
  <PresentationFormat>Presentación en pantalla (4:3)</PresentationFormat>
  <Paragraphs>93</Paragraphs>
  <Slides>20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UNINORTE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LA ELABORACIÓN DEL PERFIL DEL NEGOCIO A PARTIR DE UNA IDEA O PROYECTO   Desarrollar cada uno de los siguientes puntos valiéndose de las preguntas</dc:title>
  <dc:creator>drave</dc:creator>
  <cp:lastModifiedBy>Jesus</cp:lastModifiedBy>
  <cp:revision>54</cp:revision>
  <cp:lastPrinted>2014-04-11T18:36:02Z</cp:lastPrinted>
  <dcterms:created xsi:type="dcterms:W3CDTF">2014-04-11T14:55:40Z</dcterms:created>
  <dcterms:modified xsi:type="dcterms:W3CDTF">2014-11-11T19:53:53Z</dcterms:modified>
</cp:coreProperties>
</file>