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8" r:id="rId11"/>
  </p:sldIdLst>
  <p:sldSz cx="9144000" cy="6858000" type="screen4x3"/>
  <p:notesSz cx="9363075" cy="7077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5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300</c:v>
                </c:pt>
                <c:pt idx="1">
                  <c:v>390</c:v>
                </c:pt>
                <c:pt idx="2">
                  <c:v>507</c:v>
                </c:pt>
                <c:pt idx="3">
                  <c:v>659.1</c:v>
                </c:pt>
                <c:pt idx="4">
                  <c:v>856.83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Hoja1!$C$2:$C$6</c:f>
              <c:numCache>
                <c:formatCode>0</c:formatCode>
                <c:ptCount val="5"/>
                <c:pt idx="0" formatCode="General">
                  <c:v>120</c:v>
                </c:pt>
                <c:pt idx="1">
                  <c:v>156</c:v>
                </c:pt>
                <c:pt idx="2">
                  <c:v>202.8</c:v>
                </c:pt>
                <c:pt idx="3">
                  <c:v>263.64000000000004</c:v>
                </c:pt>
                <c:pt idx="4">
                  <c:v>342.73200000000003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UTILIDAD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AÑO 1</c:v>
                </c:pt>
                <c:pt idx="1">
                  <c:v>AÑO 2</c:v>
                </c:pt>
                <c:pt idx="2">
                  <c:v>AÑO 3</c:v>
                </c:pt>
                <c:pt idx="3">
                  <c:v>AÑO 4</c:v>
                </c:pt>
                <c:pt idx="4">
                  <c:v>AÑO 5</c:v>
                </c:pt>
              </c:strCache>
            </c:strRef>
          </c:cat>
          <c:val>
            <c:numRef>
              <c:f>Hoja1!$D$2:$D$6</c:f>
              <c:numCache>
                <c:formatCode>0</c:formatCode>
                <c:ptCount val="5"/>
                <c:pt idx="0" formatCode="General">
                  <c:v>180</c:v>
                </c:pt>
                <c:pt idx="1">
                  <c:v>234</c:v>
                </c:pt>
                <c:pt idx="2">
                  <c:v>304.2</c:v>
                </c:pt>
                <c:pt idx="3">
                  <c:v>395.46</c:v>
                </c:pt>
                <c:pt idx="4">
                  <c:v>514.09799999999996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4622096"/>
        <c:axId val="143623712"/>
        <c:axId val="0"/>
      </c:bar3DChart>
      <c:catAx>
        <c:axId val="14462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623712"/>
        <c:crosses val="autoZero"/>
        <c:auto val="1"/>
        <c:lblAlgn val="ctr"/>
        <c:lblOffset val="100"/>
        <c:noMultiLvlLbl val="0"/>
      </c:catAx>
      <c:valAx>
        <c:axId val="14362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62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 smtClean="0"/>
            </a:lvl1pPr>
          </a:lstStyle>
          <a:p>
            <a:pPr>
              <a:defRPr/>
            </a:pPr>
            <a:fld id="{1F284D69-D5F4-4C77-91E3-23604A298342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21475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303838" y="6721475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4628C2-D524-4239-9B18-8DC58E3A93A6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118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 smtClean="0"/>
            </a:lvl1pPr>
          </a:lstStyle>
          <a:p>
            <a:pPr>
              <a:defRPr/>
            </a:pPr>
            <a:fld id="{BBB1F68D-CD1E-48A6-827A-7C051D4F163F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6625" y="3362325"/>
            <a:ext cx="7489825" cy="31845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721475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303838" y="6721475"/>
            <a:ext cx="4057650" cy="3540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A5FFF9-2510-41BE-93E5-31419CC8361E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857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CCDE6-D34D-4593-819B-74567D87D626}" type="slidenum">
              <a:rPr lang="es-CO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753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1573-F6B2-48DE-9B9F-A95D470F68C3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B013-59C3-43DF-9ADD-A146771378B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60C5-D92D-4214-99BA-F14784B330DC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4C3B-5921-4E20-9E63-1444F5741F1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CD10-3FBC-46E2-9446-19F71146B605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6D30-E259-4F72-91A8-A5C9D2548BEF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AF5F-76C7-4D6F-95AB-52AEFD826EB7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5E8B-D49D-48E7-ADDA-7EEED3C05F1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275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1C4F-44ED-4646-9E3C-33DCADFB3100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BAAB-B50E-46A6-B616-06BC88567B4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ADD0-23C0-4D18-8E87-00F133EC49C4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3166-F80F-43C3-A091-823A70130B6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4D1B-C0DE-4C95-B628-D038B1D608CD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D47C-FD0D-4310-9AEB-AD4DA2C0C65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827584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30FB-99F5-4BFE-BEB4-3CCAF60295F7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1A2E-FA3B-471A-8706-0C2F62F9CDC4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3A4C-CFA9-4319-A051-A0C1E7D888DC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48DD-6426-4E34-838E-CD59D9AEDCE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F394-29C8-4135-AE3A-14E7628837D3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DCDB-4B6E-43FD-BD54-A1B4ECF55D91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C05B-EC3C-429A-BFE5-38800A60478A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50E5-60C8-44B1-BA88-C61B9A4F11B1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EF5C7-4EC0-4235-90A1-22FF5FC27CAF}" type="datetimeFigureOut">
              <a:rPr lang="es-CO"/>
              <a:pPr>
                <a:defRPr/>
              </a:pPr>
              <a:t>12/11/2014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70DDD5-1BDD-4C10-8B05-46CF1ABFF99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290151" cy="3096344"/>
          </a:xfrm>
          <a:prstGeom prst="rect">
            <a:avLst/>
          </a:prstGeom>
        </p:spPr>
      </p:pic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pPr eaLnBrk="1" hangingPunct="1"/>
            <a:r>
              <a:rPr lang="es-CO" altLang="es-CO" b="1" dirty="0" smtClean="0">
                <a:latin typeface="Calibri" panose="020F0502020204030204" pitchFamily="34" charset="0"/>
                <a:ea typeface="Roboto" pitchFamily="2" charset="0"/>
              </a:rPr>
              <a:t>Prototipos y Tecnología Ltda.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913" y="5013325"/>
            <a:ext cx="6624637" cy="1031875"/>
          </a:xfrm>
        </p:spPr>
        <p:txBody>
          <a:bodyPr/>
          <a:lstStyle/>
          <a:p>
            <a:pPr eaLnBrk="1" hangingPunct="1">
              <a:defRPr/>
            </a:pP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Emprendimiento de Alto Impacto </a:t>
            </a:r>
          </a:p>
          <a:p>
            <a:pPr eaLnBrk="1" hangingPunct="1">
              <a:defRPr/>
            </a:pP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254500"/>
            <a:ext cx="3822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290151" cy="30963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913" y="5013325"/>
            <a:ext cx="6624637" cy="1031875"/>
          </a:xfrm>
        </p:spPr>
        <p:txBody>
          <a:bodyPr/>
          <a:lstStyle/>
          <a:p>
            <a:pPr eaLnBrk="1" hangingPunct="1">
              <a:defRPr/>
            </a:pP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Emprendimiento de Alto Impacto </a:t>
            </a:r>
          </a:p>
          <a:p>
            <a:pPr eaLnBrk="1" hangingPunct="1">
              <a:defRPr/>
            </a:pP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254500"/>
            <a:ext cx="3822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pPr eaLnBrk="1" hangingPunct="1"/>
            <a:r>
              <a:rPr lang="es-CO" altLang="es-CO" sz="4000" b="1" dirty="0" smtClean="0">
                <a:latin typeface="Calibri" panose="020F0502020204030204" pitchFamily="34" charset="0"/>
                <a:ea typeface="Roboto" pitchFamily="2" charset="0"/>
              </a:rPr>
              <a:t>Prototipos y Tecnología Ltda.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822230" y="8658"/>
            <a:ext cx="7571184" cy="1143000"/>
          </a:xfrm>
        </p:spPr>
        <p:txBody>
          <a:bodyPr/>
          <a:lstStyle/>
          <a:p>
            <a:pPr algn="l" eaLnBrk="1" hangingPunct="1"/>
            <a:r>
              <a:rPr lang="es-CO" altLang="es-CO" b="1" dirty="0" smtClean="0"/>
              <a:t>EMPRESA</a:t>
            </a:r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20533" r="12787" b="23037"/>
          <a:stretch/>
        </p:blipFill>
        <p:spPr>
          <a:xfrm>
            <a:off x="6876255" y="5157193"/>
            <a:ext cx="2088233" cy="803166"/>
          </a:xfrm>
        </p:spPr>
      </p:pic>
      <p:sp>
        <p:nvSpPr>
          <p:cNvPr id="4" name="3 Rectángulo redondeado"/>
          <p:cNvSpPr/>
          <p:nvPr/>
        </p:nvSpPr>
        <p:spPr>
          <a:xfrm>
            <a:off x="467544" y="4693200"/>
            <a:ext cx="3170673" cy="6452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onsolas" pitchFamily="49" charset="0"/>
              </a:rPr>
              <a:t>Fabricación de Circuitos Impresos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473335" y="3955775"/>
            <a:ext cx="3170673" cy="6452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onsolas" pitchFamily="49" charset="0"/>
              </a:rPr>
              <a:t>Ensamble de Elementos.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53455" y="3218351"/>
            <a:ext cx="3170673" cy="6452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onsolas" pitchFamily="49" charset="0"/>
              </a:rPr>
              <a:t>Diseño Electrónico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89559" y="2480926"/>
            <a:ext cx="3170673" cy="6452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onsolas" pitchFamily="49" charset="0"/>
              </a:rPr>
              <a:t>Desarrollo de </a:t>
            </a:r>
          </a:p>
          <a:p>
            <a:pPr algn="ctr"/>
            <a:r>
              <a:rPr lang="es-CO" dirty="0" smtClean="0">
                <a:latin typeface="Consolas" pitchFamily="49" charset="0"/>
              </a:rPr>
              <a:t>Prototipos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97671" y="1736348"/>
            <a:ext cx="3170673" cy="6452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Consolas" pitchFamily="49" charset="0"/>
              </a:rPr>
              <a:t>Integración de Soluciones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213232" y="980728"/>
            <a:ext cx="3170673" cy="6452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Consolas" pitchFamily="49" charset="0"/>
              </a:rPr>
              <a:t>Asesorías</a:t>
            </a:r>
            <a:endParaRPr lang="es-ES" sz="2000" dirty="0">
              <a:latin typeface="Consolas" pitchFamily="49" charset="0"/>
            </a:endParaRPr>
          </a:p>
        </p:txBody>
      </p:sp>
      <p:cxnSp>
        <p:nvCxnSpPr>
          <p:cNvPr id="10" name="9 Conector recto de flecha"/>
          <p:cNvCxnSpPr>
            <a:stCxn id="4" idx="3"/>
          </p:cNvCxnSpPr>
          <p:nvPr/>
        </p:nvCxnSpPr>
        <p:spPr>
          <a:xfrm>
            <a:off x="3638217" y="5015823"/>
            <a:ext cx="3238039" cy="501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3"/>
          </p:cNvCxnSpPr>
          <p:nvPr/>
        </p:nvCxnSpPr>
        <p:spPr>
          <a:xfrm>
            <a:off x="4644008" y="4278398"/>
            <a:ext cx="2232248" cy="1022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6" idx="3"/>
          </p:cNvCxnSpPr>
          <p:nvPr/>
        </p:nvCxnSpPr>
        <p:spPr>
          <a:xfrm>
            <a:off x="5724128" y="3540974"/>
            <a:ext cx="1296144" cy="1675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3"/>
          </p:cNvCxnSpPr>
          <p:nvPr/>
        </p:nvCxnSpPr>
        <p:spPr>
          <a:xfrm>
            <a:off x="6660232" y="2803549"/>
            <a:ext cx="504056" cy="2353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308304" y="2381594"/>
            <a:ext cx="0" cy="2775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7452321" y="1625974"/>
            <a:ext cx="648071" cy="3590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CO" altLang="es-CO" b="1" dirty="0" smtClean="0">
                <a:latin typeface="Calibri" panose="020F0502020204030204" pitchFamily="34" charset="0"/>
                <a:ea typeface="Roboto" pitchFamily="2" charset="0"/>
              </a:rPr>
              <a:t>EQUIPO EMPRENDEDOR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829326" y="1556792"/>
            <a:ext cx="7859216" cy="4320480"/>
          </a:xfrm>
        </p:spPr>
        <p:txBody>
          <a:bodyPr/>
          <a:lstStyle/>
          <a:p>
            <a:pPr eaLnBrk="1" hangingPunct="1"/>
            <a:r>
              <a:rPr lang="es-CO" altLang="es-CO" sz="2800" b="1" dirty="0" smtClean="0">
                <a:latin typeface="Calibri" panose="020F0502020204030204" pitchFamily="34" charset="0"/>
                <a:ea typeface="Roboto" pitchFamily="2" charset="0"/>
              </a:rPr>
              <a:t>Armando Portela Duarte</a:t>
            </a:r>
            <a:r>
              <a:rPr lang="es-CO" altLang="es-CO" sz="2800" dirty="0" smtClean="0">
                <a:latin typeface="Calibri" panose="020F0502020204030204" pitchFamily="34" charset="0"/>
                <a:ea typeface="Roboto" pitchFamily="2" charset="0"/>
              </a:rPr>
              <a:t>: Ing. Electrónico, 10 años de experiencia en desarrollo de electrónica y sistemas automatización.</a:t>
            </a:r>
          </a:p>
          <a:p>
            <a:pPr marL="0" indent="0" eaLnBrk="1" hangingPunct="1">
              <a:buNone/>
            </a:pPr>
            <a:endParaRPr lang="es-CO" altLang="es-CO" sz="2800" dirty="0" smtClean="0">
              <a:latin typeface="Calibri" panose="020F0502020204030204" pitchFamily="34" charset="0"/>
              <a:ea typeface="Roboto" pitchFamily="2" charset="0"/>
            </a:endParaRPr>
          </a:p>
          <a:p>
            <a:pPr eaLnBrk="1" hangingPunct="1"/>
            <a:r>
              <a:rPr lang="es-CO" altLang="es-CO" sz="2800" b="1" dirty="0" smtClean="0">
                <a:latin typeface="Calibri" panose="020F0502020204030204" pitchFamily="34" charset="0"/>
                <a:ea typeface="Roboto" pitchFamily="2" charset="0"/>
              </a:rPr>
              <a:t>Luis Amórtegui Osorio</a:t>
            </a:r>
            <a:r>
              <a:rPr lang="es-CO" altLang="es-CO" sz="2800" dirty="0" smtClean="0">
                <a:latin typeface="Calibri" panose="020F0502020204030204" pitchFamily="34" charset="0"/>
                <a:ea typeface="Roboto" pitchFamily="2" charset="0"/>
              </a:rPr>
              <a:t>: Ing. Mecánico M. Sc., 10 años de experiencia en diseño de maquinaria farmacéutica e industrial.</a:t>
            </a:r>
          </a:p>
          <a:p>
            <a:pPr marL="0" indent="0" eaLnBrk="1" hangingPunct="1">
              <a:buNone/>
            </a:pPr>
            <a:endParaRPr lang="es-CO" altLang="es-CO" sz="2800" dirty="0" smtClean="0">
              <a:latin typeface="Calibri" panose="020F0502020204030204" pitchFamily="34" charset="0"/>
              <a:ea typeface="Roboto" pitchFamily="2" charset="0"/>
            </a:endParaRPr>
          </a:p>
          <a:p>
            <a:pPr eaLnBrk="1" hangingPunct="1"/>
            <a:r>
              <a:rPr lang="es-CO" altLang="es-CO" sz="2800" b="1" dirty="0" smtClean="0">
                <a:latin typeface="Calibri" panose="020F0502020204030204" pitchFamily="34" charset="0"/>
                <a:ea typeface="Roboto" pitchFamily="2" charset="0"/>
              </a:rPr>
              <a:t>Julio </a:t>
            </a:r>
            <a:r>
              <a:rPr lang="es-CO" altLang="es-CO" sz="2800" b="1" dirty="0" err="1" smtClean="0">
                <a:latin typeface="Calibri" panose="020F0502020204030204" pitchFamily="34" charset="0"/>
                <a:ea typeface="Roboto" pitchFamily="2" charset="0"/>
              </a:rPr>
              <a:t>Peréz</a:t>
            </a:r>
            <a:r>
              <a:rPr lang="es-CO" altLang="es-CO" sz="2800" b="1" dirty="0" smtClean="0">
                <a:latin typeface="Calibri" panose="020F0502020204030204" pitchFamily="34" charset="0"/>
                <a:ea typeface="Roboto" pitchFamily="2" charset="0"/>
              </a:rPr>
              <a:t> Franco</a:t>
            </a:r>
            <a:r>
              <a:rPr lang="es-CO" altLang="es-CO" sz="2800" dirty="0" smtClean="0">
                <a:latin typeface="Calibri" panose="020F0502020204030204" pitchFamily="34" charset="0"/>
                <a:ea typeface="Roboto" pitchFamily="2" charset="0"/>
              </a:rPr>
              <a:t>: Ing. Sistemas, 14 años de experiencia en programación y desarrollo de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CO" altLang="es-CO" b="1" dirty="0" smtClean="0">
                <a:latin typeface="Calibri" panose="020F0502020204030204" pitchFamily="34" charset="0"/>
                <a:ea typeface="Roboto" pitchFamily="2" charset="0"/>
              </a:rPr>
              <a:t>OPORTUNIDAD DE NEGOCIO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4" y="1139643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ea typeface="Roboto" pitchFamily="2" charset="0"/>
              </a:rPr>
              <a:t>Maquinaria de Control Numérico </a:t>
            </a:r>
            <a:r>
              <a:rPr lang="es-ES" sz="2800" dirty="0" smtClean="0">
                <a:latin typeface="Calibri" panose="020F0502020204030204" pitchFamily="34" charset="0"/>
                <a:ea typeface="Roboto" pitchFamily="2" charset="0"/>
              </a:rPr>
              <a:t>Computarizado diseñada y construida localmente </a:t>
            </a:r>
            <a:r>
              <a:rPr lang="es-ES" sz="2800" dirty="0">
                <a:latin typeface="Calibri" panose="020F0502020204030204" pitchFamily="34" charset="0"/>
                <a:ea typeface="Roboto" pitchFamily="2" charset="0"/>
              </a:rPr>
              <a:t>para a</a:t>
            </a:r>
            <a:r>
              <a:rPr lang="es-ES" sz="2800" dirty="0" smtClean="0">
                <a:latin typeface="Calibri" panose="020F0502020204030204" pitchFamily="34" charset="0"/>
                <a:ea typeface="Roboto" pitchFamily="2" charset="0"/>
              </a:rPr>
              <a:t>utomatización de procesos industriales como:</a:t>
            </a:r>
            <a:endParaRPr lang="es-ES" sz="2800" dirty="0">
              <a:latin typeface="Calibri" panose="020F0502020204030204" pitchFamily="34" charset="0"/>
              <a:ea typeface="Roboto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77541" y="3068960"/>
            <a:ext cx="22092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Taladrado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Corte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Grabado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Maquinado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Trazado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Ruteado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Soldadura</a:t>
            </a:r>
            <a:endParaRPr lang="es-CO" sz="2800" dirty="0">
              <a:latin typeface="Calibri" panose="020F0502020204030204" pitchFamily="34" charset="0"/>
              <a:ea typeface="Roboto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9451"/>
            <a:ext cx="5184576" cy="386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98" t="15346" r="34248" b="17447"/>
          <a:stretch/>
        </p:blipFill>
        <p:spPr>
          <a:xfrm>
            <a:off x="5940152" y="1128428"/>
            <a:ext cx="2736304" cy="5306769"/>
          </a:xfrm>
          <a:prstGeom prst="rect">
            <a:avLst/>
          </a:prstGeom>
        </p:spPr>
      </p:pic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82368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CO" altLang="es-CO" b="1" dirty="0" smtClean="0">
                <a:latin typeface="Calibri" panose="020F0502020204030204" pitchFamily="34" charset="0"/>
                <a:ea typeface="Roboto" pitchFamily="2" charset="0"/>
              </a:rPr>
              <a:t>PROPUESTA DE VALOR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3683" y="1340768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Maquinaria Diseñada y construida localmente.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s-CO" sz="1400" dirty="0" smtClean="0">
              <a:latin typeface="Calibri" panose="020F0502020204030204" pitchFamily="34" charset="0"/>
              <a:ea typeface="Roboto" pitchFamily="2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Adaptabilidad en tamaño y funcionalidad.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s-CO" sz="1400" dirty="0" smtClean="0">
              <a:latin typeface="Calibri" panose="020F0502020204030204" pitchFamily="34" charset="0"/>
              <a:ea typeface="Roboto" pitchFamily="2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Implementación sistema de diagnóstico y monitoreo remoto.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s-CO" sz="1400" dirty="0" smtClean="0">
              <a:latin typeface="Calibri" panose="020F0502020204030204" pitchFamily="34" charset="0"/>
              <a:ea typeface="Roboto" pitchFamily="2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s-CO" sz="2800" dirty="0" smtClean="0">
                <a:latin typeface="Calibri" panose="020F0502020204030204" pitchFamily="34" charset="0"/>
                <a:ea typeface="Roboto" pitchFamily="2" charset="0"/>
              </a:rPr>
              <a:t>Servicios post-venta asociados a Equipos CNC.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CO" altLang="es-CO" b="1" dirty="0" smtClean="0">
                <a:latin typeface="Calibri" panose="020F0502020204030204" pitchFamily="34" charset="0"/>
                <a:ea typeface="Roboto" pitchFamily="2" charset="0"/>
              </a:rPr>
              <a:t>MERCADO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2" indent="-457200" algn="just">
              <a:buFont typeface="Arial" pitchFamily="34" charset="0"/>
              <a:buChar char="•"/>
              <a:defRPr/>
            </a:pPr>
            <a:r>
              <a:rPr lang="es-CO" sz="3200" dirty="0">
                <a:latin typeface="Calibri" panose="020F0502020204030204" pitchFamily="34" charset="0"/>
                <a:ea typeface="Roboto" pitchFamily="2" charset="0"/>
              </a:rPr>
              <a:t>Industria </a:t>
            </a:r>
            <a:r>
              <a:rPr lang="es-CO" sz="3200" dirty="0" smtClean="0">
                <a:latin typeface="Calibri" panose="020F0502020204030204" pitchFamily="34" charset="0"/>
                <a:ea typeface="Roboto" pitchFamily="2" charset="0"/>
              </a:rPr>
              <a:t>Metalmecánica</a:t>
            </a:r>
            <a:endParaRPr lang="es-CO" sz="1600" dirty="0">
              <a:latin typeface="Calibri" panose="020F0502020204030204" pitchFamily="34" charset="0"/>
              <a:ea typeface="Roboto" pitchFamily="2" charset="0"/>
            </a:endParaRPr>
          </a:p>
          <a:p>
            <a:pPr marL="857250" lvl="2" indent="-457200" algn="just">
              <a:buFont typeface="Arial" pitchFamily="34" charset="0"/>
              <a:buChar char="•"/>
              <a:defRPr/>
            </a:pPr>
            <a:r>
              <a:rPr lang="es-CO" sz="3200" dirty="0">
                <a:latin typeface="Calibri" panose="020F0502020204030204" pitchFamily="34" charset="0"/>
                <a:ea typeface="Roboto" pitchFamily="2" charset="0"/>
              </a:rPr>
              <a:t>Industria </a:t>
            </a:r>
            <a:r>
              <a:rPr lang="es-CO" sz="3200" dirty="0" smtClean="0">
                <a:latin typeface="Calibri" panose="020F0502020204030204" pitchFamily="34" charset="0"/>
                <a:ea typeface="Roboto" pitchFamily="2" charset="0"/>
              </a:rPr>
              <a:t>Electrónica</a:t>
            </a:r>
            <a:endParaRPr lang="es-CO" sz="1600" dirty="0">
              <a:latin typeface="Calibri" panose="020F0502020204030204" pitchFamily="34" charset="0"/>
              <a:ea typeface="Roboto" pitchFamily="2" charset="0"/>
            </a:endParaRPr>
          </a:p>
          <a:p>
            <a:pPr marL="857250" lvl="2" indent="-457200" algn="just">
              <a:buFont typeface="Arial" pitchFamily="34" charset="0"/>
              <a:buChar char="•"/>
              <a:defRPr/>
            </a:pPr>
            <a:r>
              <a:rPr lang="es-CO" sz="3200" dirty="0">
                <a:latin typeface="Calibri" panose="020F0502020204030204" pitchFamily="34" charset="0"/>
                <a:ea typeface="Roboto" pitchFamily="2" charset="0"/>
              </a:rPr>
              <a:t>Empresas dedicadas al corte, perforado y grabado en materiales como acrílico, madera, </a:t>
            </a:r>
            <a:r>
              <a:rPr lang="es-CO" sz="3200" dirty="0" err="1" smtClean="0">
                <a:latin typeface="Calibri" panose="020F0502020204030204" pitchFamily="34" charset="0"/>
                <a:ea typeface="Roboto" pitchFamily="2" charset="0"/>
              </a:rPr>
              <a:t>PVC</a:t>
            </a:r>
            <a:endParaRPr lang="es-CO" sz="1600" dirty="0">
              <a:latin typeface="Calibri" panose="020F0502020204030204" pitchFamily="34" charset="0"/>
              <a:ea typeface="Roboto" pitchFamily="2" charset="0"/>
            </a:endParaRPr>
          </a:p>
          <a:p>
            <a:pPr marL="857250" lvl="2" indent="-457200" algn="just">
              <a:buFont typeface="Arial" pitchFamily="34" charset="0"/>
              <a:buChar char="•"/>
              <a:defRPr/>
            </a:pPr>
            <a:r>
              <a:rPr lang="es-CO" sz="3200" dirty="0">
                <a:latin typeface="Calibri" panose="020F0502020204030204" pitchFamily="34" charset="0"/>
                <a:ea typeface="Roboto" pitchFamily="2" charset="0"/>
              </a:rPr>
              <a:t>Universidades y Centros </a:t>
            </a:r>
            <a:r>
              <a:rPr lang="es-CO" sz="3200" dirty="0" smtClean="0">
                <a:latin typeface="Calibri" panose="020F0502020204030204" pitchFamily="34" charset="0"/>
                <a:ea typeface="Roboto" pitchFamily="2" charset="0"/>
              </a:rPr>
              <a:t>Educativos</a:t>
            </a:r>
            <a:endParaRPr lang="es-CO" sz="1600" dirty="0">
              <a:latin typeface="Calibri" panose="020F0502020204030204" pitchFamily="34" charset="0"/>
              <a:ea typeface="Roboto" pitchFamily="2" charset="0"/>
            </a:endParaRPr>
          </a:p>
          <a:p>
            <a:pPr marL="857250" lvl="2" indent="-457200" algn="just">
              <a:buFont typeface="Arial" pitchFamily="34" charset="0"/>
              <a:buChar char="•"/>
              <a:defRPr/>
            </a:pPr>
            <a:r>
              <a:rPr lang="es-CO" sz="3200" dirty="0">
                <a:latin typeface="Calibri" panose="020F0502020204030204" pitchFamily="34" charset="0"/>
                <a:ea typeface="Roboto" pitchFamily="2" charset="0"/>
              </a:rPr>
              <a:t>Personas Naturales y aficionados.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827584" y="9636"/>
            <a:ext cx="8229600" cy="1143000"/>
          </a:xfrm>
        </p:spPr>
        <p:txBody>
          <a:bodyPr/>
          <a:lstStyle/>
          <a:p>
            <a:pPr algn="just" eaLnBrk="1" hangingPunct="1"/>
            <a:r>
              <a:rPr lang="es-CO" altLang="es-CO" b="1" dirty="0" smtClean="0">
                <a:latin typeface="Calibri" panose="020F0502020204030204" pitchFamily="34" charset="0"/>
                <a:ea typeface="Roboto" pitchFamily="2" charset="0"/>
              </a:rPr>
              <a:t>OPERACIONES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04448" cy="53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4288" y="1844824"/>
            <a:ext cx="1656184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lvl="2" indent="-825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chemeClr val="tx1"/>
                </a:solidFill>
              </a:rPr>
              <a:t>Industria </a:t>
            </a:r>
            <a:r>
              <a:rPr lang="es-CO" sz="1200" dirty="0" smtClean="0">
                <a:solidFill>
                  <a:schemeClr val="tx1"/>
                </a:solidFill>
              </a:rPr>
              <a:t>Metalmecánica</a:t>
            </a:r>
            <a:endParaRPr lang="es-CO" sz="800" dirty="0">
              <a:solidFill>
                <a:schemeClr val="tx1"/>
              </a:solidFill>
            </a:endParaRPr>
          </a:p>
          <a:p>
            <a:pPr marL="82550" lvl="2" indent="-825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chemeClr val="tx1"/>
                </a:solidFill>
              </a:rPr>
              <a:t>Industria </a:t>
            </a:r>
            <a:r>
              <a:rPr lang="es-CO" sz="1200" dirty="0" smtClean="0">
                <a:solidFill>
                  <a:schemeClr val="tx1"/>
                </a:solidFill>
              </a:rPr>
              <a:t>Electrónica</a:t>
            </a:r>
            <a:endParaRPr lang="es-CO" sz="1200" dirty="0">
              <a:solidFill>
                <a:schemeClr val="tx1"/>
              </a:solidFill>
            </a:endParaRPr>
          </a:p>
          <a:p>
            <a:pPr marL="82550" lvl="2" indent="-82550">
              <a:buFont typeface="Arial" panose="020B0604020202020204" pitchFamily="34" charset="0"/>
              <a:buChar char="•"/>
              <a:defRPr/>
            </a:pPr>
            <a:endParaRPr lang="es-CO" sz="800" dirty="0">
              <a:solidFill>
                <a:schemeClr val="tx1"/>
              </a:solidFill>
            </a:endParaRPr>
          </a:p>
          <a:p>
            <a:pPr marL="82550" lvl="2" indent="-825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chemeClr val="tx1"/>
                </a:solidFill>
              </a:rPr>
              <a:t>Empresas dedicadas al corte, perforado y grabado en materiales como acrílico, </a:t>
            </a:r>
            <a:r>
              <a:rPr lang="es-CO" sz="1200" dirty="0" smtClean="0">
                <a:solidFill>
                  <a:schemeClr val="tx1"/>
                </a:solidFill>
              </a:rPr>
              <a:t>madera</a:t>
            </a:r>
            <a:endParaRPr lang="es-CO" sz="1200" dirty="0">
              <a:solidFill>
                <a:schemeClr val="tx1"/>
              </a:solidFill>
            </a:endParaRPr>
          </a:p>
          <a:p>
            <a:pPr marL="82550" lvl="2" indent="-82550">
              <a:buFont typeface="Arial" panose="020B0604020202020204" pitchFamily="34" charset="0"/>
              <a:buChar char="•"/>
              <a:defRPr/>
            </a:pPr>
            <a:endParaRPr lang="es-CO" sz="800" dirty="0">
              <a:solidFill>
                <a:schemeClr val="tx1"/>
              </a:solidFill>
            </a:endParaRPr>
          </a:p>
          <a:p>
            <a:pPr marL="82550" lvl="2" indent="-82550">
              <a:buFont typeface="Arial" panose="020B0604020202020204" pitchFamily="34" charset="0"/>
              <a:buChar char="•"/>
              <a:defRPr/>
            </a:pPr>
            <a:r>
              <a:rPr lang="es-CO" sz="1200" dirty="0">
                <a:solidFill>
                  <a:schemeClr val="tx1"/>
                </a:solidFill>
              </a:rPr>
              <a:t>Universidades y Centros </a:t>
            </a:r>
            <a:r>
              <a:rPr lang="es-CO" sz="1200" dirty="0" smtClean="0">
                <a:solidFill>
                  <a:schemeClr val="tx1"/>
                </a:solidFill>
              </a:rPr>
              <a:t>Educativos</a:t>
            </a:r>
            <a:endParaRPr lang="es-CO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809632" y="0"/>
            <a:ext cx="8229600" cy="1143000"/>
          </a:xfrm>
        </p:spPr>
        <p:txBody>
          <a:bodyPr/>
          <a:lstStyle/>
          <a:p>
            <a:pPr algn="just" eaLnBrk="1" hangingPunct="1"/>
            <a:r>
              <a:rPr lang="es-CO" altLang="es-CO" sz="3600" b="1" dirty="0" smtClean="0">
                <a:latin typeface="Calibri" panose="020F0502020204030204" pitchFamily="34" charset="0"/>
                <a:ea typeface="Roboto" pitchFamily="2" charset="0"/>
              </a:rPr>
              <a:t>PROYECCIONES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594928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* En Millones de pesos</a:t>
            </a:r>
            <a:endParaRPr lang="es-CO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701186661"/>
              </p:ext>
            </p:extLst>
          </p:nvPr>
        </p:nvGraphicFramePr>
        <p:xfrm>
          <a:off x="827584" y="1886138"/>
          <a:ext cx="8136904" cy="406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541"/>
            <a:ext cx="8229600" cy="1143000"/>
          </a:xfrm>
        </p:spPr>
        <p:txBody>
          <a:bodyPr/>
          <a:lstStyle/>
          <a:p>
            <a:r>
              <a:rPr lang="es-CO" b="1" dirty="0" smtClean="0">
                <a:latin typeface="Calibri" panose="020F0502020204030204" pitchFamily="34" charset="0"/>
              </a:rPr>
              <a:t>AVANCE CONSTRUCCIÓN</a:t>
            </a:r>
            <a:endParaRPr lang="es-CO" b="1" dirty="0">
              <a:latin typeface="Calibri" panose="020F0502020204030204" pitchFamily="34" charset="0"/>
            </a:endParaRPr>
          </a:p>
        </p:txBody>
      </p:sp>
      <p:pic>
        <p:nvPicPr>
          <p:cNvPr id="4" name="Picture 3" descr="D:\Users\Luis Amortegui\Downloads\attachments\IMG-20140714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01622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Users\Luis Amortegui\Downloads\attachments\IMG-20140714-WA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90" y="1582359"/>
            <a:ext cx="2707947" cy="199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00196"/>
            <a:ext cx="5436096" cy="3057804"/>
          </a:xfrm>
          <a:prstGeom prst="rect">
            <a:avLst/>
          </a:prstGeom>
        </p:spPr>
      </p:pic>
      <p:pic>
        <p:nvPicPr>
          <p:cNvPr id="5" name="Picture 4" descr="D:\Users\Luis Amortegui\Downloads\attachments\IMG-20140711-WA00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r="9983" b="10201"/>
          <a:stretch/>
        </p:blipFill>
        <p:spPr bwMode="auto">
          <a:xfrm>
            <a:off x="6876256" y="1556792"/>
            <a:ext cx="1971040" cy="342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025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entury Gothic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218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Consolas</vt:lpstr>
      <vt:lpstr>Roboto</vt:lpstr>
      <vt:lpstr>Tw Cen MT</vt:lpstr>
      <vt:lpstr>Tema de Office</vt:lpstr>
      <vt:lpstr>Prototipos y Tecnología Ltda.</vt:lpstr>
      <vt:lpstr>EMPRESA</vt:lpstr>
      <vt:lpstr>EQUIPO EMPRENDEDOR</vt:lpstr>
      <vt:lpstr>OPORTUNIDAD DE NEGOCIO</vt:lpstr>
      <vt:lpstr>PROPUESTA DE VALOR</vt:lpstr>
      <vt:lpstr>MERCADO</vt:lpstr>
      <vt:lpstr>OPERACIONES </vt:lpstr>
      <vt:lpstr>PROYECCIONES</vt:lpstr>
      <vt:lpstr>AVANCE CONSTRUCCIÓN</vt:lpstr>
      <vt:lpstr>Prototipos y Tecnología Ltda.</vt:lpstr>
    </vt:vector>
  </TitlesOfParts>
  <Company>UNINORTE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PARA LA ELABORACIÓN DEL PERFIL DEL NEGOCIO A PARTIR DE UNA IDEA O PROYECTO   Desarrollar cada uno de los siguientes puntos valiéndose de las preguntas</dc:title>
  <dc:creator>drave</dc:creator>
  <cp:lastModifiedBy>Luis Alejandro</cp:lastModifiedBy>
  <cp:revision>30</cp:revision>
  <cp:lastPrinted>2014-04-11T18:36:02Z</cp:lastPrinted>
  <dcterms:created xsi:type="dcterms:W3CDTF">2014-04-11T14:55:40Z</dcterms:created>
  <dcterms:modified xsi:type="dcterms:W3CDTF">2014-11-12T13:46:53Z</dcterms:modified>
</cp:coreProperties>
</file>