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94" r:id="rId8"/>
    <p:sldId id="263" r:id="rId9"/>
    <p:sldId id="264" r:id="rId10"/>
    <p:sldId id="265" r:id="rId11"/>
    <p:sldId id="266" r:id="rId12"/>
    <p:sldId id="293" r:id="rId13"/>
    <p:sldId id="288" r:id="rId14"/>
    <p:sldId id="268" r:id="rId15"/>
    <p:sldId id="269" r:id="rId16"/>
    <p:sldId id="270" r:id="rId17"/>
    <p:sldId id="289" r:id="rId18"/>
    <p:sldId id="295" r:id="rId19"/>
    <p:sldId id="272" r:id="rId20"/>
    <p:sldId id="290" r:id="rId21"/>
    <p:sldId id="296" r:id="rId22"/>
    <p:sldId id="297" r:id="rId23"/>
    <p:sldId id="291" r:id="rId24"/>
    <p:sldId id="278" r:id="rId25"/>
    <p:sldId id="279" r:id="rId26"/>
    <p:sldId id="280" r:id="rId27"/>
    <p:sldId id="282" r:id="rId28"/>
    <p:sldId id="283" r:id="rId29"/>
    <p:sldId id="298" r:id="rId30"/>
    <p:sldId id="284" r:id="rId31"/>
    <p:sldId id="285" r:id="rId32"/>
    <p:sldId id="286" r:id="rId33"/>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BD3AEBBE-8D8B-4C46-8F62-4A48F9E155FE}" type="datetimeFigureOut">
              <a:rPr lang="es-ES" smtClean="0"/>
              <a:pPr/>
              <a:t>06/10/2014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FC6BC60-E680-414D-96CC-10E3E7CBA668}" type="slidenum">
              <a:rPr lang="es-ES" smtClean="0"/>
              <a:pPr/>
              <a:t>‹Nº›</a:t>
            </a:fld>
            <a:endParaRPr lang="es-ES"/>
          </a:p>
        </p:txBody>
      </p:sp>
    </p:spTree>
    <p:extLst>
      <p:ext uri="{BB962C8B-B14F-4D97-AF65-F5344CB8AC3E}">
        <p14:creationId xmlns:p14="http://schemas.microsoft.com/office/powerpoint/2010/main" val="3366753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BD3AEBBE-8D8B-4C46-8F62-4A48F9E155FE}" type="datetimeFigureOut">
              <a:rPr lang="es-ES" smtClean="0"/>
              <a:pPr/>
              <a:t>06/10/2014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FC6BC60-E680-414D-96CC-10E3E7CBA668}" type="slidenum">
              <a:rPr lang="es-ES" smtClean="0"/>
              <a:pPr/>
              <a:t>‹Nº›</a:t>
            </a:fld>
            <a:endParaRPr lang="es-ES"/>
          </a:p>
        </p:txBody>
      </p:sp>
    </p:spTree>
    <p:extLst>
      <p:ext uri="{BB962C8B-B14F-4D97-AF65-F5344CB8AC3E}">
        <p14:creationId xmlns:p14="http://schemas.microsoft.com/office/powerpoint/2010/main" val="246973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BD3AEBBE-8D8B-4C46-8F62-4A48F9E155FE}" type="datetimeFigureOut">
              <a:rPr lang="es-ES" smtClean="0"/>
              <a:pPr/>
              <a:t>06/10/2014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FC6BC60-E680-414D-96CC-10E3E7CBA668}" type="slidenum">
              <a:rPr lang="es-ES" smtClean="0"/>
              <a:pPr/>
              <a:t>‹Nº›</a:t>
            </a:fld>
            <a:endParaRPr lang="es-ES"/>
          </a:p>
        </p:txBody>
      </p:sp>
    </p:spTree>
    <p:extLst>
      <p:ext uri="{BB962C8B-B14F-4D97-AF65-F5344CB8AC3E}">
        <p14:creationId xmlns:p14="http://schemas.microsoft.com/office/powerpoint/2010/main" val="3028298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BD3AEBBE-8D8B-4C46-8F62-4A48F9E155FE}" type="datetimeFigureOut">
              <a:rPr lang="es-ES" smtClean="0"/>
              <a:pPr/>
              <a:t>06/10/2014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FC6BC60-E680-414D-96CC-10E3E7CBA668}" type="slidenum">
              <a:rPr lang="es-ES" smtClean="0"/>
              <a:pPr/>
              <a:t>‹Nº›</a:t>
            </a:fld>
            <a:endParaRPr lang="es-ES"/>
          </a:p>
        </p:txBody>
      </p:sp>
    </p:spTree>
    <p:extLst>
      <p:ext uri="{BB962C8B-B14F-4D97-AF65-F5344CB8AC3E}">
        <p14:creationId xmlns:p14="http://schemas.microsoft.com/office/powerpoint/2010/main" val="3614595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BD3AEBBE-8D8B-4C46-8F62-4A48F9E155FE}" type="datetimeFigureOut">
              <a:rPr lang="es-ES" smtClean="0"/>
              <a:pPr/>
              <a:t>06/10/2014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FC6BC60-E680-414D-96CC-10E3E7CBA668}" type="slidenum">
              <a:rPr lang="es-ES" smtClean="0"/>
              <a:pPr/>
              <a:t>‹Nº›</a:t>
            </a:fld>
            <a:endParaRPr lang="es-ES"/>
          </a:p>
        </p:txBody>
      </p:sp>
    </p:spTree>
    <p:extLst>
      <p:ext uri="{BB962C8B-B14F-4D97-AF65-F5344CB8AC3E}">
        <p14:creationId xmlns:p14="http://schemas.microsoft.com/office/powerpoint/2010/main" val="479821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BD3AEBBE-8D8B-4C46-8F62-4A48F9E155FE}" type="datetimeFigureOut">
              <a:rPr lang="es-ES" smtClean="0"/>
              <a:pPr/>
              <a:t>06/10/2014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FC6BC60-E680-414D-96CC-10E3E7CBA668}" type="slidenum">
              <a:rPr lang="es-ES" smtClean="0"/>
              <a:pPr/>
              <a:t>‹Nº›</a:t>
            </a:fld>
            <a:endParaRPr lang="es-ES"/>
          </a:p>
        </p:txBody>
      </p:sp>
    </p:spTree>
    <p:extLst>
      <p:ext uri="{BB962C8B-B14F-4D97-AF65-F5344CB8AC3E}">
        <p14:creationId xmlns:p14="http://schemas.microsoft.com/office/powerpoint/2010/main" val="747646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BD3AEBBE-8D8B-4C46-8F62-4A48F9E155FE}" type="datetimeFigureOut">
              <a:rPr lang="es-ES" smtClean="0"/>
              <a:pPr/>
              <a:t>06/10/2014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FFC6BC60-E680-414D-96CC-10E3E7CBA668}" type="slidenum">
              <a:rPr lang="es-ES" smtClean="0"/>
              <a:pPr/>
              <a:t>‹Nº›</a:t>
            </a:fld>
            <a:endParaRPr lang="es-ES"/>
          </a:p>
        </p:txBody>
      </p:sp>
    </p:spTree>
    <p:extLst>
      <p:ext uri="{BB962C8B-B14F-4D97-AF65-F5344CB8AC3E}">
        <p14:creationId xmlns:p14="http://schemas.microsoft.com/office/powerpoint/2010/main" val="1202195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BD3AEBBE-8D8B-4C46-8F62-4A48F9E155FE}" type="datetimeFigureOut">
              <a:rPr lang="es-ES" smtClean="0"/>
              <a:pPr/>
              <a:t>06/10/2014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FFC6BC60-E680-414D-96CC-10E3E7CBA668}" type="slidenum">
              <a:rPr lang="es-ES" smtClean="0"/>
              <a:pPr/>
              <a:t>‹Nº›</a:t>
            </a:fld>
            <a:endParaRPr lang="es-ES"/>
          </a:p>
        </p:txBody>
      </p:sp>
    </p:spTree>
    <p:extLst>
      <p:ext uri="{BB962C8B-B14F-4D97-AF65-F5344CB8AC3E}">
        <p14:creationId xmlns:p14="http://schemas.microsoft.com/office/powerpoint/2010/main" val="3143227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D3AEBBE-8D8B-4C46-8F62-4A48F9E155FE}" type="datetimeFigureOut">
              <a:rPr lang="es-ES" smtClean="0"/>
              <a:pPr/>
              <a:t>06/10/2014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FFC6BC60-E680-414D-96CC-10E3E7CBA668}" type="slidenum">
              <a:rPr lang="es-ES" smtClean="0"/>
              <a:pPr/>
              <a:t>‹Nº›</a:t>
            </a:fld>
            <a:endParaRPr lang="es-ES"/>
          </a:p>
        </p:txBody>
      </p:sp>
    </p:spTree>
    <p:extLst>
      <p:ext uri="{BB962C8B-B14F-4D97-AF65-F5344CB8AC3E}">
        <p14:creationId xmlns:p14="http://schemas.microsoft.com/office/powerpoint/2010/main" val="2293451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BD3AEBBE-8D8B-4C46-8F62-4A48F9E155FE}" type="datetimeFigureOut">
              <a:rPr lang="es-ES" smtClean="0"/>
              <a:pPr/>
              <a:t>06/10/2014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FC6BC60-E680-414D-96CC-10E3E7CBA668}" type="slidenum">
              <a:rPr lang="es-ES" smtClean="0"/>
              <a:pPr/>
              <a:t>‹Nº›</a:t>
            </a:fld>
            <a:endParaRPr lang="es-ES"/>
          </a:p>
        </p:txBody>
      </p:sp>
    </p:spTree>
    <p:extLst>
      <p:ext uri="{BB962C8B-B14F-4D97-AF65-F5344CB8AC3E}">
        <p14:creationId xmlns:p14="http://schemas.microsoft.com/office/powerpoint/2010/main" val="1435641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BD3AEBBE-8D8B-4C46-8F62-4A48F9E155FE}" type="datetimeFigureOut">
              <a:rPr lang="es-ES" smtClean="0"/>
              <a:pPr/>
              <a:t>06/10/2014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FC6BC60-E680-414D-96CC-10E3E7CBA668}" type="slidenum">
              <a:rPr lang="es-ES" smtClean="0"/>
              <a:pPr/>
              <a:t>‹Nº›</a:t>
            </a:fld>
            <a:endParaRPr lang="es-ES"/>
          </a:p>
        </p:txBody>
      </p:sp>
    </p:spTree>
    <p:extLst>
      <p:ext uri="{BB962C8B-B14F-4D97-AF65-F5344CB8AC3E}">
        <p14:creationId xmlns:p14="http://schemas.microsoft.com/office/powerpoint/2010/main" val="1109682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3AEBBE-8D8B-4C46-8F62-4A48F9E155FE}" type="datetimeFigureOut">
              <a:rPr lang="es-ES" smtClean="0"/>
              <a:pPr/>
              <a:t>06/10/2014</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C6BC60-E680-414D-96CC-10E3E7CBA668}" type="slidenum">
              <a:rPr lang="es-ES" smtClean="0"/>
              <a:pPr/>
              <a:t>‹Nº›</a:t>
            </a:fld>
            <a:endParaRPr lang="es-ES"/>
          </a:p>
        </p:txBody>
      </p:sp>
    </p:spTree>
    <p:extLst>
      <p:ext uri="{BB962C8B-B14F-4D97-AF65-F5344CB8AC3E}">
        <p14:creationId xmlns:p14="http://schemas.microsoft.com/office/powerpoint/2010/main" val="967880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rues.org.co/"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http://www.crearempresa.com.co/"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Portada_plantilla_CCB.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7179"/>
            <a:ext cx="9144000" cy="6969034"/>
          </a:xfrm>
          <a:prstGeom prst="rect">
            <a:avLst/>
          </a:prstGeom>
        </p:spPr>
      </p:pic>
    </p:spTree>
    <p:extLst>
      <p:ext uri="{BB962C8B-B14F-4D97-AF65-F5344CB8AC3E}">
        <p14:creationId xmlns:p14="http://schemas.microsoft.com/office/powerpoint/2010/main" val="33040461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0080" y="164592"/>
            <a:ext cx="8229600" cy="1143000"/>
          </a:xfrm>
        </p:spPr>
        <p:txBody>
          <a:bodyPr>
            <a:normAutofit/>
          </a:bodyPr>
          <a:lstStyle/>
          <a:p>
            <a:r>
              <a:rPr lang="es-CO" sz="2800" b="1" dirty="0" smtClean="0">
                <a:solidFill>
                  <a:srgbClr val="052BCB"/>
                </a:solidFill>
              </a:rPr>
              <a:t>GESTIONES PARA CONSTITUIR SU EMPRESA </a:t>
            </a:r>
            <a:endParaRPr lang="en-US" sz="2800" b="1" dirty="0">
              <a:solidFill>
                <a:srgbClr val="052BCB"/>
              </a:solidFill>
            </a:endParaRPr>
          </a:p>
        </p:txBody>
      </p:sp>
      <p:sp>
        <p:nvSpPr>
          <p:cNvPr id="3" name="2 Marcador de contenido"/>
          <p:cNvSpPr>
            <a:spLocks noGrp="1"/>
          </p:cNvSpPr>
          <p:nvPr>
            <p:ph idx="1"/>
          </p:nvPr>
        </p:nvSpPr>
        <p:spPr/>
        <p:txBody>
          <a:bodyPr/>
          <a:lstStyle/>
          <a:p>
            <a:pPr>
              <a:buNone/>
            </a:pPr>
            <a:r>
              <a:rPr lang="es-CO" b="1" dirty="0" smtClean="0">
                <a:solidFill>
                  <a:srgbClr val="052BCB"/>
                </a:solidFill>
              </a:rPr>
              <a:t> </a:t>
            </a:r>
            <a:endParaRPr lang="en-US" b="1" dirty="0" smtClean="0">
              <a:solidFill>
                <a:srgbClr val="052BCB"/>
              </a:solidFill>
            </a:endParaRPr>
          </a:p>
          <a:p>
            <a:endParaRPr lang="en-US" dirty="0"/>
          </a:p>
        </p:txBody>
      </p:sp>
      <p:pic>
        <p:nvPicPr>
          <p:cNvPr id="4" name="Picture 25" descr="http://www.ecbloguer.com/marketingdigital/wp-content/uploads/2010/12/Cliente-importante-VIP.jpg"/>
          <p:cNvPicPr>
            <a:picLocks noChangeAspect="1" noChangeArrowheads="1"/>
          </p:cNvPicPr>
          <p:nvPr/>
        </p:nvPicPr>
        <p:blipFill>
          <a:blip r:embed="rId2" cstate="print"/>
          <a:srcRect/>
          <a:stretch>
            <a:fillRect/>
          </a:stretch>
        </p:blipFill>
        <p:spPr bwMode="auto">
          <a:xfrm>
            <a:off x="151994" y="1307592"/>
            <a:ext cx="1301901" cy="3634168"/>
          </a:xfrm>
          <a:prstGeom prst="rect">
            <a:avLst/>
          </a:prstGeom>
          <a:noFill/>
          <a:ln w="9525">
            <a:noFill/>
            <a:miter lim="800000"/>
            <a:headEnd/>
            <a:tailEnd/>
          </a:ln>
        </p:spPr>
      </p:pic>
      <p:sp>
        <p:nvSpPr>
          <p:cNvPr id="5" name="4 Rectángulo"/>
          <p:cNvSpPr/>
          <p:nvPr/>
        </p:nvSpPr>
        <p:spPr>
          <a:xfrm>
            <a:off x="1598717" y="1307592"/>
            <a:ext cx="1685461" cy="369332"/>
          </a:xfrm>
          <a:prstGeom prst="rect">
            <a:avLst/>
          </a:prstGeom>
        </p:spPr>
        <p:txBody>
          <a:bodyPr wrap="none">
            <a:spAutoFit/>
          </a:bodyPr>
          <a:lstStyle/>
          <a:p>
            <a:r>
              <a:rPr lang="es-CO" b="1" dirty="0" smtClean="0">
                <a:solidFill>
                  <a:schemeClr val="accent2"/>
                </a:solidFill>
              </a:rPr>
              <a:t>PASOS PREVIOS</a:t>
            </a:r>
            <a:endParaRPr lang="en-US" b="1" dirty="0">
              <a:solidFill>
                <a:schemeClr val="accent2"/>
              </a:solidFill>
            </a:endParaRPr>
          </a:p>
        </p:txBody>
      </p:sp>
      <p:sp>
        <p:nvSpPr>
          <p:cNvPr id="6" name="5 Rectángulo"/>
          <p:cNvSpPr/>
          <p:nvPr/>
        </p:nvSpPr>
        <p:spPr>
          <a:xfrm>
            <a:off x="1453896" y="1786970"/>
            <a:ext cx="6659633" cy="3816429"/>
          </a:xfrm>
          <a:prstGeom prst="rect">
            <a:avLst/>
          </a:prstGeom>
        </p:spPr>
        <p:txBody>
          <a:bodyPr wrap="square">
            <a:spAutoFit/>
          </a:bodyPr>
          <a:lstStyle/>
          <a:p>
            <a:pPr lvl="0" algn="just"/>
            <a:r>
              <a:rPr lang="es-ES" sz="1400" u="sng" dirty="0" smtClean="0"/>
              <a:t>CONSULTA DE NOMBRE</a:t>
            </a:r>
            <a:endParaRPr lang="en-US" sz="1400" u="sng" dirty="0" smtClean="0"/>
          </a:p>
          <a:p>
            <a:pPr algn="just"/>
            <a:r>
              <a:rPr lang="es-ES" sz="1400" dirty="0" smtClean="0"/>
              <a:t>El nombre o razón social de la empresa y/o establecimiento debe cumplir con la condición de no presentar homonimia con otros nombres ya registrados.  Su verificación se hace a través de la página del RUE (</a:t>
            </a:r>
            <a:r>
              <a:rPr lang="es-ES" sz="1400" u="sng" dirty="0" smtClean="0">
                <a:hlinkClick r:id="rId3"/>
              </a:rPr>
              <a:t>www.rues.org.co</a:t>
            </a:r>
            <a:r>
              <a:rPr lang="es-ES" sz="1400" dirty="0" smtClean="0"/>
              <a:t>)</a:t>
            </a:r>
          </a:p>
          <a:p>
            <a:pPr algn="just"/>
            <a:endParaRPr lang="en-US" sz="1400" u="sng" dirty="0" smtClean="0"/>
          </a:p>
          <a:p>
            <a:pPr lvl="0" algn="just"/>
            <a:r>
              <a:rPr lang="es-ES" sz="1400" u="sng" dirty="0" smtClean="0"/>
              <a:t>CONSULTA DE ANTECEDENTE MARCARIO</a:t>
            </a:r>
            <a:endParaRPr lang="en-US" sz="1400" u="sng" dirty="0" smtClean="0"/>
          </a:p>
          <a:p>
            <a:pPr algn="just"/>
            <a:r>
              <a:rPr lang="es-ES" sz="1400" dirty="0" smtClean="0"/>
              <a:t>Si el producto o servicio que generara la empresa es de comercialización masiva, la marca que elija no debe coincidir con marcas, lemas o enseñas ya registradas ante la Superintendencia de Industria y Comercio. </a:t>
            </a:r>
          </a:p>
          <a:p>
            <a:pPr algn="just"/>
            <a:endParaRPr lang="en-US" sz="1400" u="sng" dirty="0" smtClean="0"/>
          </a:p>
          <a:p>
            <a:pPr lvl="0" algn="just"/>
            <a:r>
              <a:rPr lang="es-ES" sz="1400" u="sng" dirty="0" smtClean="0"/>
              <a:t>CONSULTA DE ACTIVIDAD ECONÓMICA</a:t>
            </a:r>
            <a:endParaRPr lang="en-US" sz="1400" u="sng" dirty="0" smtClean="0"/>
          </a:p>
          <a:p>
            <a:pPr algn="just"/>
            <a:r>
              <a:rPr lang="es-ES" sz="1400" dirty="0" smtClean="0"/>
              <a:t>La actividad económica en que se clasifica tiene implicaciones tributarias y es un requisito indispensable para las gestiones ante Cámara de Comercio. </a:t>
            </a:r>
            <a:endParaRPr lang="en-US" sz="1400" dirty="0" smtClean="0"/>
          </a:p>
          <a:p>
            <a:pPr lvl="0" algn="just"/>
            <a:endParaRPr lang="es-ES" sz="1400" dirty="0" smtClean="0"/>
          </a:p>
          <a:p>
            <a:pPr lvl="0" algn="just"/>
            <a:r>
              <a:rPr lang="es-ES" sz="1400" u="sng" dirty="0" smtClean="0"/>
              <a:t>CONSULTA DEL USO DEL SUELO </a:t>
            </a:r>
            <a:endParaRPr lang="en-US" sz="1400" u="sng" dirty="0" smtClean="0"/>
          </a:p>
          <a:p>
            <a:pPr algn="just"/>
            <a:r>
              <a:rPr lang="es-ES" sz="1400" dirty="0" smtClean="0"/>
              <a:t>Es importante que se establezca si el lugar donde se instalará su establecimiento  tiene uso permitido, restringido o prohibido de acuerdo al plan de ordenamiento territorial</a:t>
            </a:r>
            <a:endParaRPr lang="en-US"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2024" y="457201"/>
            <a:ext cx="8229600" cy="1143000"/>
          </a:xfrm>
        </p:spPr>
        <p:txBody>
          <a:bodyPr>
            <a:normAutofit fontScale="90000"/>
          </a:bodyPr>
          <a:lstStyle/>
          <a:p>
            <a:r>
              <a:rPr lang="es-CO" sz="3100" b="1" dirty="0" smtClean="0">
                <a:solidFill>
                  <a:srgbClr val="052BCB"/>
                </a:solidFill>
              </a:rPr>
              <a:t>PERSONA NATURAL COMERCIANTE </a:t>
            </a:r>
            <a:r>
              <a:rPr lang="en-US" b="1" dirty="0" smtClean="0">
                <a:solidFill>
                  <a:srgbClr val="052BCB"/>
                </a:solidFill>
              </a:rPr>
              <a:t/>
            </a:r>
            <a:br>
              <a:rPr lang="en-US" b="1" dirty="0" smtClean="0">
                <a:solidFill>
                  <a:srgbClr val="052BCB"/>
                </a:solidFill>
              </a:rPr>
            </a:br>
            <a:endParaRPr lang="en-US" dirty="0"/>
          </a:p>
        </p:txBody>
      </p:sp>
      <p:sp>
        <p:nvSpPr>
          <p:cNvPr id="3" name="2 Marcador de contenido"/>
          <p:cNvSpPr>
            <a:spLocks noGrp="1"/>
          </p:cNvSpPr>
          <p:nvPr>
            <p:ph idx="1"/>
          </p:nvPr>
        </p:nvSpPr>
        <p:spPr>
          <a:xfrm>
            <a:off x="457200" y="1304451"/>
            <a:ext cx="8229600" cy="3300984"/>
          </a:xfrm>
        </p:spPr>
        <p:txBody>
          <a:bodyPr>
            <a:normAutofit fontScale="47500" lnSpcReduction="20000"/>
          </a:bodyPr>
          <a:lstStyle/>
          <a:p>
            <a:r>
              <a:rPr lang="es-CO" b="1" dirty="0" smtClean="0"/>
              <a:t>Si usted ha decidido emprender su empresa o actividad económica de manera individual y actuando en nombre propio, podrá registrarse como persona natural. </a:t>
            </a:r>
            <a:br>
              <a:rPr lang="es-CO" b="1" dirty="0" smtClean="0"/>
            </a:br>
            <a:endParaRPr lang="es-CO" b="1" dirty="0" smtClean="0"/>
          </a:p>
          <a:p>
            <a:r>
              <a:rPr lang="es-CO" b="1" dirty="0" smtClean="0"/>
              <a:t>Para llevar a cabo la formalización de su negocio como persona natural deberá seguir el siguiente trámite: </a:t>
            </a:r>
          </a:p>
          <a:p>
            <a:endParaRPr lang="en-US" dirty="0" smtClean="0"/>
          </a:p>
          <a:p>
            <a:pPr lvl="0">
              <a:buFont typeface="Wingdings" pitchFamily="2" charset="2"/>
              <a:buChar char="v"/>
            </a:pPr>
            <a:r>
              <a:rPr lang="es-CO" dirty="0" smtClean="0"/>
              <a:t>Solicitar la inscripción en el Registro Único Tributario (RUT) administrado por la</a:t>
            </a:r>
          </a:p>
          <a:p>
            <a:pPr lvl="0">
              <a:buFont typeface="Wingdings" pitchFamily="2" charset="2"/>
              <a:buChar char="v"/>
            </a:pPr>
            <a:r>
              <a:rPr lang="es-CO" dirty="0" smtClean="0"/>
              <a:t>Dirección de Impuesto y Aduanas Nacionales DIAN); </a:t>
            </a:r>
            <a:endParaRPr lang="en-US" dirty="0" smtClean="0"/>
          </a:p>
          <a:p>
            <a:pPr lvl="0">
              <a:buFont typeface="Wingdings" pitchFamily="2" charset="2"/>
              <a:buChar char="v"/>
            </a:pPr>
            <a:r>
              <a:rPr lang="es-CO" dirty="0" smtClean="0"/>
              <a:t>Diligenciar los formularios del Registro Único Empresarial (RUES). </a:t>
            </a:r>
          </a:p>
          <a:p>
            <a:pPr lvl="0">
              <a:buFont typeface="Wingdings" pitchFamily="2" charset="2"/>
              <a:buChar char="v"/>
            </a:pPr>
            <a:r>
              <a:rPr lang="es-CO" dirty="0" smtClean="0"/>
              <a:t>Cedula de Ciudadanía .</a:t>
            </a:r>
            <a:endParaRPr lang="en-US" dirty="0" smtClean="0"/>
          </a:p>
          <a:p>
            <a:pPr lvl="0">
              <a:buFont typeface="Wingdings" pitchFamily="2" charset="2"/>
              <a:buChar char="v"/>
            </a:pPr>
            <a:r>
              <a:rPr lang="es-CO" dirty="0" smtClean="0"/>
              <a:t>Presentar los anteriores documentos personalmente en los punto de atención de la Cámara de comercio de Barranquilla; </a:t>
            </a:r>
            <a:endParaRPr lang="en-US" dirty="0" smtClean="0"/>
          </a:p>
          <a:p>
            <a:pPr lvl="0">
              <a:buFont typeface="Wingdings" pitchFamily="2" charset="2"/>
              <a:buChar char="v"/>
            </a:pPr>
            <a:r>
              <a:rPr lang="es-CO" dirty="0" smtClean="0"/>
              <a:t>Por último pagar en las cajas los derechos de matricula correspondiente para que se proceda a la inscripción. </a:t>
            </a:r>
            <a:endParaRPr lang="en-US" dirty="0" smtClean="0"/>
          </a:p>
          <a:p>
            <a:endParaRPr lang="en-US" dirty="0" smtClean="0"/>
          </a:p>
          <a:p>
            <a:endParaRPr lang="en-US" dirty="0"/>
          </a:p>
        </p:txBody>
      </p:sp>
      <p:sp>
        <p:nvSpPr>
          <p:cNvPr id="4" name="3 Rectángulo"/>
          <p:cNvSpPr/>
          <p:nvPr/>
        </p:nvSpPr>
        <p:spPr>
          <a:xfrm>
            <a:off x="777240" y="4642864"/>
            <a:ext cx="4572000" cy="1477328"/>
          </a:xfrm>
          <a:prstGeom prst="rect">
            <a:avLst/>
          </a:prstGeom>
        </p:spPr>
        <p:txBody>
          <a:bodyPr>
            <a:spAutoFit/>
          </a:bodyPr>
          <a:lstStyle/>
          <a:p>
            <a:pPr algn="just"/>
            <a:r>
              <a:rPr lang="es-ES" b="1" dirty="0" smtClean="0"/>
              <a:t>A través de los puntos de atención del </a:t>
            </a:r>
            <a:r>
              <a:rPr lang="es-ES" b="1" dirty="0" smtClean="0">
                <a:solidFill>
                  <a:srgbClr val="052BCB"/>
                </a:solidFill>
              </a:rPr>
              <a:t>CAE –CENTRO DE ATENCIÓN AL EMPRESARIO-</a:t>
            </a:r>
            <a:r>
              <a:rPr lang="es-ES" b="1" dirty="0" smtClean="0"/>
              <a:t> usted podrá gestionar y cumplir –EN UN ÚNICO PASO- todo el proceso para la creación de su empresa. </a:t>
            </a:r>
            <a:endParaRPr lang="en-US" dirty="0"/>
          </a:p>
        </p:txBody>
      </p:sp>
      <p:grpSp>
        <p:nvGrpSpPr>
          <p:cNvPr id="5" name="Group 10"/>
          <p:cNvGrpSpPr>
            <a:grpSpLocks/>
          </p:cNvGrpSpPr>
          <p:nvPr/>
        </p:nvGrpSpPr>
        <p:grpSpPr bwMode="auto">
          <a:xfrm>
            <a:off x="6411632" y="4215384"/>
            <a:ext cx="1799679" cy="1748550"/>
            <a:chOff x="1573" y="3132"/>
            <a:chExt cx="840" cy="1188"/>
          </a:xfrm>
        </p:grpSpPr>
        <p:sp>
          <p:nvSpPr>
            <p:cNvPr id="6" name="Freeform 11"/>
            <p:cNvSpPr>
              <a:spLocks/>
            </p:cNvSpPr>
            <p:nvPr/>
          </p:nvSpPr>
          <p:spPr bwMode="auto">
            <a:xfrm>
              <a:off x="2094" y="3679"/>
              <a:ext cx="287" cy="562"/>
            </a:xfrm>
            <a:custGeom>
              <a:avLst/>
              <a:gdLst>
                <a:gd name="T0" fmla="*/ 0 w 1436"/>
                <a:gd name="T1" fmla="*/ 2 h 2248"/>
                <a:gd name="T2" fmla="*/ 0 w 1436"/>
                <a:gd name="T3" fmla="*/ 4 h 2248"/>
                <a:gd name="T4" fmla="*/ 0 w 1436"/>
                <a:gd name="T5" fmla="*/ 9 h 2248"/>
                <a:gd name="T6" fmla="*/ 0 w 1436"/>
                <a:gd name="T7" fmla="*/ 14 h 2248"/>
                <a:gd name="T8" fmla="*/ 1 w 1436"/>
                <a:gd name="T9" fmla="*/ 18 h 2248"/>
                <a:gd name="T10" fmla="*/ 1 w 1436"/>
                <a:gd name="T11" fmla="*/ 19 h 2248"/>
                <a:gd name="T12" fmla="*/ 1 w 1436"/>
                <a:gd name="T13" fmla="*/ 21 h 2248"/>
                <a:gd name="T14" fmla="*/ 1 w 1436"/>
                <a:gd name="T15" fmla="*/ 29 h 2248"/>
                <a:gd name="T16" fmla="*/ 1 w 1436"/>
                <a:gd name="T17" fmla="*/ 31 h 2248"/>
                <a:gd name="T18" fmla="*/ 1 w 1436"/>
                <a:gd name="T19" fmla="*/ 32 h 2248"/>
                <a:gd name="T20" fmla="*/ 1 w 1436"/>
                <a:gd name="T21" fmla="*/ 33 h 2248"/>
                <a:gd name="T22" fmla="*/ 1 w 1436"/>
                <a:gd name="T23" fmla="*/ 34 h 2248"/>
                <a:gd name="T24" fmla="*/ 1 w 1436"/>
                <a:gd name="T25" fmla="*/ 34 h 2248"/>
                <a:gd name="T26" fmla="*/ 3 w 1436"/>
                <a:gd name="T27" fmla="*/ 34 h 2248"/>
                <a:gd name="T28" fmla="*/ 4 w 1436"/>
                <a:gd name="T29" fmla="*/ 35 h 2248"/>
                <a:gd name="T30" fmla="*/ 5 w 1436"/>
                <a:gd name="T31" fmla="*/ 35 h 2248"/>
                <a:gd name="T32" fmla="*/ 6 w 1436"/>
                <a:gd name="T33" fmla="*/ 31 h 2248"/>
                <a:gd name="T34" fmla="*/ 5 w 1436"/>
                <a:gd name="T35" fmla="*/ 24 h 2248"/>
                <a:gd name="T36" fmla="*/ 5 w 1436"/>
                <a:gd name="T37" fmla="*/ 19 h 2248"/>
                <a:gd name="T38" fmla="*/ 5 w 1436"/>
                <a:gd name="T39" fmla="*/ 19 h 2248"/>
                <a:gd name="T40" fmla="*/ 5 w 1436"/>
                <a:gd name="T41" fmla="*/ 16 h 2248"/>
                <a:gd name="T42" fmla="*/ 5 w 1436"/>
                <a:gd name="T43" fmla="*/ 13 h 2248"/>
                <a:gd name="T44" fmla="*/ 6 w 1436"/>
                <a:gd name="T45" fmla="*/ 17 h 2248"/>
                <a:gd name="T46" fmla="*/ 6 w 1436"/>
                <a:gd name="T47" fmla="*/ 18 h 2248"/>
                <a:gd name="T48" fmla="*/ 6 w 1436"/>
                <a:gd name="T49" fmla="*/ 20 h 2248"/>
                <a:gd name="T50" fmla="*/ 7 w 1436"/>
                <a:gd name="T51" fmla="*/ 22 h 2248"/>
                <a:gd name="T52" fmla="*/ 7 w 1436"/>
                <a:gd name="T53" fmla="*/ 28 h 2248"/>
                <a:gd name="T54" fmla="*/ 7 w 1436"/>
                <a:gd name="T55" fmla="*/ 32 h 2248"/>
                <a:gd name="T56" fmla="*/ 7 w 1436"/>
                <a:gd name="T57" fmla="*/ 35 h 2248"/>
                <a:gd name="T58" fmla="*/ 8 w 1436"/>
                <a:gd name="T59" fmla="*/ 35 h 2248"/>
                <a:gd name="T60" fmla="*/ 8 w 1436"/>
                <a:gd name="T61" fmla="*/ 35 h 2248"/>
                <a:gd name="T62" fmla="*/ 9 w 1436"/>
                <a:gd name="T63" fmla="*/ 35 h 2248"/>
                <a:gd name="T64" fmla="*/ 10 w 1436"/>
                <a:gd name="T65" fmla="*/ 35 h 2248"/>
                <a:gd name="T66" fmla="*/ 11 w 1436"/>
                <a:gd name="T67" fmla="*/ 35 h 2248"/>
                <a:gd name="T68" fmla="*/ 11 w 1436"/>
                <a:gd name="T69" fmla="*/ 35 h 2248"/>
                <a:gd name="T70" fmla="*/ 11 w 1436"/>
                <a:gd name="T71" fmla="*/ 28 h 2248"/>
                <a:gd name="T72" fmla="*/ 11 w 1436"/>
                <a:gd name="T73" fmla="*/ 24 h 2248"/>
                <a:gd name="T74" fmla="*/ 11 w 1436"/>
                <a:gd name="T75" fmla="*/ 21 h 2248"/>
                <a:gd name="T76" fmla="*/ 10 w 1436"/>
                <a:gd name="T77" fmla="*/ 18 h 2248"/>
                <a:gd name="T78" fmla="*/ 10 w 1436"/>
                <a:gd name="T79" fmla="*/ 18 h 2248"/>
                <a:gd name="T80" fmla="*/ 11 w 1436"/>
                <a:gd name="T81" fmla="*/ 18 h 2248"/>
                <a:gd name="T82" fmla="*/ 10 w 1436"/>
                <a:gd name="T83" fmla="*/ 17 h 2248"/>
                <a:gd name="T84" fmla="*/ 10 w 1436"/>
                <a:gd name="T85" fmla="*/ 15 h 2248"/>
                <a:gd name="T86" fmla="*/ 10 w 1436"/>
                <a:gd name="T87" fmla="*/ 7 h 2248"/>
                <a:gd name="T88" fmla="*/ 10 w 1436"/>
                <a:gd name="T89" fmla="*/ 5 h 2248"/>
                <a:gd name="T90" fmla="*/ 10 w 1436"/>
                <a:gd name="T91" fmla="*/ 4 h 2248"/>
                <a:gd name="T92" fmla="*/ 10 w 1436"/>
                <a:gd name="T93" fmla="*/ 2 h 2248"/>
                <a:gd name="T94" fmla="*/ 10 w 1436"/>
                <a:gd name="T95" fmla="*/ 1 h 2248"/>
                <a:gd name="T96" fmla="*/ 9 w 1436"/>
                <a:gd name="T97" fmla="*/ 1 h 2248"/>
                <a:gd name="T98" fmla="*/ 7 w 1436"/>
                <a:gd name="T99" fmla="*/ 1 h 2248"/>
                <a:gd name="T100" fmla="*/ 6 w 1436"/>
                <a:gd name="T101" fmla="*/ 1 h 2248"/>
                <a:gd name="T102" fmla="*/ 5 w 1436"/>
                <a:gd name="T103" fmla="*/ 1 h 2248"/>
                <a:gd name="T104" fmla="*/ 4 w 1436"/>
                <a:gd name="T105" fmla="*/ 1 h 2248"/>
                <a:gd name="T106" fmla="*/ 2 w 1436"/>
                <a:gd name="T107" fmla="*/ 0 h 2248"/>
                <a:gd name="T108" fmla="*/ 1 w 1436"/>
                <a:gd name="T109" fmla="*/ 0 h 224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36"/>
                <a:gd name="T166" fmla="*/ 0 h 2248"/>
                <a:gd name="T167" fmla="*/ 1436 w 1436"/>
                <a:gd name="T168" fmla="*/ 2248 h 224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36" h="2248">
                  <a:moveTo>
                    <a:pt x="5" y="12"/>
                  </a:moveTo>
                  <a:lnTo>
                    <a:pt x="0" y="38"/>
                  </a:lnTo>
                  <a:lnTo>
                    <a:pt x="0" y="71"/>
                  </a:lnTo>
                  <a:lnTo>
                    <a:pt x="2" y="107"/>
                  </a:lnTo>
                  <a:lnTo>
                    <a:pt x="5" y="128"/>
                  </a:lnTo>
                  <a:lnTo>
                    <a:pt x="10" y="155"/>
                  </a:lnTo>
                  <a:lnTo>
                    <a:pt x="12" y="210"/>
                  </a:lnTo>
                  <a:lnTo>
                    <a:pt x="15" y="266"/>
                  </a:lnTo>
                  <a:lnTo>
                    <a:pt x="17" y="299"/>
                  </a:lnTo>
                  <a:lnTo>
                    <a:pt x="18" y="349"/>
                  </a:lnTo>
                  <a:lnTo>
                    <a:pt x="23" y="447"/>
                  </a:lnTo>
                  <a:lnTo>
                    <a:pt x="23" y="540"/>
                  </a:lnTo>
                  <a:lnTo>
                    <a:pt x="28" y="584"/>
                  </a:lnTo>
                  <a:lnTo>
                    <a:pt x="35" y="638"/>
                  </a:lnTo>
                  <a:lnTo>
                    <a:pt x="47" y="761"/>
                  </a:lnTo>
                  <a:lnTo>
                    <a:pt x="61" y="894"/>
                  </a:lnTo>
                  <a:lnTo>
                    <a:pt x="80" y="982"/>
                  </a:lnTo>
                  <a:lnTo>
                    <a:pt x="80" y="1038"/>
                  </a:lnTo>
                  <a:lnTo>
                    <a:pt x="80" y="1106"/>
                  </a:lnTo>
                  <a:lnTo>
                    <a:pt x="67" y="1164"/>
                  </a:lnTo>
                  <a:lnTo>
                    <a:pt x="61" y="1202"/>
                  </a:lnTo>
                  <a:lnTo>
                    <a:pt x="64" y="1219"/>
                  </a:lnTo>
                  <a:lnTo>
                    <a:pt x="72" y="1233"/>
                  </a:lnTo>
                  <a:lnTo>
                    <a:pt x="82" y="1252"/>
                  </a:lnTo>
                  <a:lnTo>
                    <a:pt x="96" y="1273"/>
                  </a:lnTo>
                  <a:lnTo>
                    <a:pt x="108" y="1294"/>
                  </a:lnTo>
                  <a:lnTo>
                    <a:pt x="117" y="1314"/>
                  </a:lnTo>
                  <a:lnTo>
                    <a:pt x="124" y="1333"/>
                  </a:lnTo>
                  <a:lnTo>
                    <a:pt x="124" y="1347"/>
                  </a:lnTo>
                  <a:lnTo>
                    <a:pt x="124" y="1452"/>
                  </a:lnTo>
                  <a:lnTo>
                    <a:pt x="124" y="1646"/>
                  </a:lnTo>
                  <a:lnTo>
                    <a:pt x="124" y="1840"/>
                  </a:lnTo>
                  <a:lnTo>
                    <a:pt x="124" y="1945"/>
                  </a:lnTo>
                  <a:lnTo>
                    <a:pt x="131" y="1958"/>
                  </a:lnTo>
                  <a:lnTo>
                    <a:pt x="140" y="1971"/>
                  </a:lnTo>
                  <a:lnTo>
                    <a:pt x="150" y="1985"/>
                  </a:lnTo>
                  <a:lnTo>
                    <a:pt x="163" y="2001"/>
                  </a:lnTo>
                  <a:lnTo>
                    <a:pt x="176" y="2013"/>
                  </a:lnTo>
                  <a:lnTo>
                    <a:pt x="182" y="2024"/>
                  </a:lnTo>
                  <a:lnTo>
                    <a:pt x="187" y="2037"/>
                  </a:lnTo>
                  <a:lnTo>
                    <a:pt x="181" y="2047"/>
                  </a:lnTo>
                  <a:lnTo>
                    <a:pt x="171" y="2056"/>
                  </a:lnTo>
                  <a:lnTo>
                    <a:pt x="157" y="2068"/>
                  </a:lnTo>
                  <a:lnTo>
                    <a:pt x="145" y="2082"/>
                  </a:lnTo>
                  <a:lnTo>
                    <a:pt x="135" y="2096"/>
                  </a:lnTo>
                  <a:lnTo>
                    <a:pt x="124" y="2116"/>
                  </a:lnTo>
                  <a:lnTo>
                    <a:pt x="119" y="2129"/>
                  </a:lnTo>
                  <a:lnTo>
                    <a:pt x="119" y="2139"/>
                  </a:lnTo>
                  <a:lnTo>
                    <a:pt x="124" y="2143"/>
                  </a:lnTo>
                  <a:lnTo>
                    <a:pt x="140" y="2151"/>
                  </a:lnTo>
                  <a:lnTo>
                    <a:pt x="157" y="2158"/>
                  </a:lnTo>
                  <a:lnTo>
                    <a:pt x="181" y="2166"/>
                  </a:lnTo>
                  <a:lnTo>
                    <a:pt x="213" y="2172"/>
                  </a:lnTo>
                  <a:lnTo>
                    <a:pt x="243" y="2177"/>
                  </a:lnTo>
                  <a:lnTo>
                    <a:pt x="280" y="2182"/>
                  </a:lnTo>
                  <a:lnTo>
                    <a:pt x="322" y="2187"/>
                  </a:lnTo>
                  <a:lnTo>
                    <a:pt x="363" y="2193"/>
                  </a:lnTo>
                  <a:lnTo>
                    <a:pt x="404" y="2193"/>
                  </a:lnTo>
                  <a:lnTo>
                    <a:pt x="446" y="2198"/>
                  </a:lnTo>
                  <a:lnTo>
                    <a:pt x="488" y="2201"/>
                  </a:lnTo>
                  <a:lnTo>
                    <a:pt x="530" y="2203"/>
                  </a:lnTo>
                  <a:lnTo>
                    <a:pt x="568" y="2203"/>
                  </a:lnTo>
                  <a:lnTo>
                    <a:pt x="605" y="2205"/>
                  </a:lnTo>
                  <a:lnTo>
                    <a:pt x="638" y="2205"/>
                  </a:lnTo>
                  <a:lnTo>
                    <a:pt x="664" y="2205"/>
                  </a:lnTo>
                  <a:lnTo>
                    <a:pt x="727" y="2172"/>
                  </a:lnTo>
                  <a:lnTo>
                    <a:pt x="719" y="2116"/>
                  </a:lnTo>
                  <a:lnTo>
                    <a:pt x="703" y="1980"/>
                  </a:lnTo>
                  <a:lnTo>
                    <a:pt x="685" y="1840"/>
                  </a:lnTo>
                  <a:lnTo>
                    <a:pt x="677" y="1760"/>
                  </a:lnTo>
                  <a:lnTo>
                    <a:pt x="677" y="1674"/>
                  </a:lnTo>
                  <a:lnTo>
                    <a:pt x="675" y="1515"/>
                  </a:lnTo>
                  <a:lnTo>
                    <a:pt x="659" y="1357"/>
                  </a:lnTo>
                  <a:lnTo>
                    <a:pt x="631" y="1276"/>
                  </a:lnTo>
                  <a:lnTo>
                    <a:pt x="615" y="1269"/>
                  </a:lnTo>
                  <a:lnTo>
                    <a:pt x="607" y="1257"/>
                  </a:lnTo>
                  <a:lnTo>
                    <a:pt x="607" y="1241"/>
                  </a:lnTo>
                  <a:lnTo>
                    <a:pt x="615" y="1228"/>
                  </a:lnTo>
                  <a:lnTo>
                    <a:pt x="621" y="1219"/>
                  </a:lnTo>
                  <a:lnTo>
                    <a:pt x="633" y="1207"/>
                  </a:lnTo>
                  <a:lnTo>
                    <a:pt x="638" y="1199"/>
                  </a:lnTo>
                  <a:lnTo>
                    <a:pt x="644" y="1198"/>
                  </a:lnTo>
                  <a:lnTo>
                    <a:pt x="644" y="1148"/>
                  </a:lnTo>
                  <a:lnTo>
                    <a:pt x="647" y="1030"/>
                  </a:lnTo>
                  <a:lnTo>
                    <a:pt x="649" y="901"/>
                  </a:lnTo>
                  <a:lnTo>
                    <a:pt x="664" y="814"/>
                  </a:lnTo>
                  <a:lnTo>
                    <a:pt x="666" y="827"/>
                  </a:lnTo>
                  <a:lnTo>
                    <a:pt x="680" y="856"/>
                  </a:lnTo>
                  <a:lnTo>
                    <a:pt x="696" y="901"/>
                  </a:lnTo>
                  <a:lnTo>
                    <a:pt x="713" y="948"/>
                  </a:lnTo>
                  <a:lnTo>
                    <a:pt x="729" y="1006"/>
                  </a:lnTo>
                  <a:lnTo>
                    <a:pt x="745" y="1060"/>
                  </a:lnTo>
                  <a:lnTo>
                    <a:pt x="752" y="1106"/>
                  </a:lnTo>
                  <a:lnTo>
                    <a:pt x="752" y="1133"/>
                  </a:lnTo>
                  <a:lnTo>
                    <a:pt x="752" y="1164"/>
                  </a:lnTo>
                  <a:lnTo>
                    <a:pt x="752" y="1191"/>
                  </a:lnTo>
                  <a:lnTo>
                    <a:pt x="760" y="1219"/>
                  </a:lnTo>
                  <a:lnTo>
                    <a:pt x="768" y="1247"/>
                  </a:lnTo>
                  <a:lnTo>
                    <a:pt x="783" y="1271"/>
                  </a:lnTo>
                  <a:lnTo>
                    <a:pt x="789" y="1294"/>
                  </a:lnTo>
                  <a:lnTo>
                    <a:pt x="797" y="1314"/>
                  </a:lnTo>
                  <a:lnTo>
                    <a:pt x="804" y="1325"/>
                  </a:lnTo>
                  <a:lnTo>
                    <a:pt x="807" y="1354"/>
                  </a:lnTo>
                  <a:lnTo>
                    <a:pt x="820" y="1415"/>
                  </a:lnTo>
                  <a:lnTo>
                    <a:pt x="836" y="1499"/>
                  </a:lnTo>
                  <a:lnTo>
                    <a:pt x="854" y="1599"/>
                  </a:lnTo>
                  <a:lnTo>
                    <a:pt x="869" y="1700"/>
                  </a:lnTo>
                  <a:lnTo>
                    <a:pt x="883" y="1792"/>
                  </a:lnTo>
                  <a:lnTo>
                    <a:pt x="893" y="1868"/>
                  </a:lnTo>
                  <a:lnTo>
                    <a:pt x="893" y="1916"/>
                  </a:lnTo>
                  <a:lnTo>
                    <a:pt x="888" y="1987"/>
                  </a:lnTo>
                  <a:lnTo>
                    <a:pt x="888" y="2068"/>
                  </a:lnTo>
                  <a:lnTo>
                    <a:pt x="888" y="2139"/>
                  </a:lnTo>
                  <a:lnTo>
                    <a:pt x="893" y="2182"/>
                  </a:lnTo>
                  <a:lnTo>
                    <a:pt x="900" y="2193"/>
                  </a:lnTo>
                  <a:lnTo>
                    <a:pt x="904" y="2201"/>
                  </a:lnTo>
                  <a:lnTo>
                    <a:pt x="916" y="2205"/>
                  </a:lnTo>
                  <a:lnTo>
                    <a:pt x="929" y="2214"/>
                  </a:lnTo>
                  <a:lnTo>
                    <a:pt x="942" y="2217"/>
                  </a:lnTo>
                  <a:lnTo>
                    <a:pt x="953" y="2222"/>
                  </a:lnTo>
                  <a:lnTo>
                    <a:pt x="963" y="2224"/>
                  </a:lnTo>
                  <a:lnTo>
                    <a:pt x="974" y="2224"/>
                  </a:lnTo>
                  <a:lnTo>
                    <a:pt x="1000" y="2227"/>
                  </a:lnTo>
                  <a:lnTo>
                    <a:pt x="1020" y="2234"/>
                  </a:lnTo>
                  <a:lnTo>
                    <a:pt x="1049" y="2234"/>
                  </a:lnTo>
                  <a:lnTo>
                    <a:pt x="1077" y="2234"/>
                  </a:lnTo>
                  <a:lnTo>
                    <a:pt x="1108" y="2238"/>
                  </a:lnTo>
                  <a:lnTo>
                    <a:pt x="1137" y="2238"/>
                  </a:lnTo>
                  <a:lnTo>
                    <a:pt x="1168" y="2240"/>
                  </a:lnTo>
                  <a:lnTo>
                    <a:pt x="1202" y="2240"/>
                  </a:lnTo>
                  <a:lnTo>
                    <a:pt x="1236" y="2245"/>
                  </a:lnTo>
                  <a:lnTo>
                    <a:pt x="1266" y="2245"/>
                  </a:lnTo>
                  <a:lnTo>
                    <a:pt x="1296" y="2245"/>
                  </a:lnTo>
                  <a:lnTo>
                    <a:pt x="1324" y="2245"/>
                  </a:lnTo>
                  <a:lnTo>
                    <a:pt x="1348" y="2245"/>
                  </a:lnTo>
                  <a:lnTo>
                    <a:pt x="1371" y="2248"/>
                  </a:lnTo>
                  <a:lnTo>
                    <a:pt x="1389" y="2248"/>
                  </a:lnTo>
                  <a:lnTo>
                    <a:pt x="1436" y="2248"/>
                  </a:lnTo>
                  <a:lnTo>
                    <a:pt x="1434" y="2222"/>
                  </a:lnTo>
                  <a:lnTo>
                    <a:pt x="1430" y="2151"/>
                  </a:lnTo>
                  <a:lnTo>
                    <a:pt x="1415" y="2048"/>
                  </a:lnTo>
                  <a:lnTo>
                    <a:pt x="1404" y="1935"/>
                  </a:lnTo>
                  <a:lnTo>
                    <a:pt x="1392" y="1814"/>
                  </a:lnTo>
                  <a:lnTo>
                    <a:pt x="1381" y="1710"/>
                  </a:lnTo>
                  <a:lnTo>
                    <a:pt x="1371" y="1629"/>
                  </a:lnTo>
                  <a:lnTo>
                    <a:pt x="1368" y="1586"/>
                  </a:lnTo>
                  <a:lnTo>
                    <a:pt x="1368" y="1560"/>
                  </a:lnTo>
                  <a:lnTo>
                    <a:pt x="1366" y="1518"/>
                  </a:lnTo>
                  <a:lnTo>
                    <a:pt x="1362" y="1460"/>
                  </a:lnTo>
                  <a:lnTo>
                    <a:pt x="1355" y="1397"/>
                  </a:lnTo>
                  <a:lnTo>
                    <a:pt x="1348" y="1335"/>
                  </a:lnTo>
                  <a:lnTo>
                    <a:pt x="1339" y="1276"/>
                  </a:lnTo>
                  <a:lnTo>
                    <a:pt x="1322" y="1228"/>
                  </a:lnTo>
                  <a:lnTo>
                    <a:pt x="1306" y="1198"/>
                  </a:lnTo>
                  <a:lnTo>
                    <a:pt x="1292" y="1178"/>
                  </a:lnTo>
                  <a:lnTo>
                    <a:pt x="1287" y="1167"/>
                  </a:lnTo>
                  <a:lnTo>
                    <a:pt x="1292" y="1154"/>
                  </a:lnTo>
                  <a:lnTo>
                    <a:pt x="1301" y="1153"/>
                  </a:lnTo>
                  <a:lnTo>
                    <a:pt x="1313" y="1148"/>
                  </a:lnTo>
                  <a:lnTo>
                    <a:pt x="1324" y="1143"/>
                  </a:lnTo>
                  <a:lnTo>
                    <a:pt x="1337" y="1138"/>
                  </a:lnTo>
                  <a:lnTo>
                    <a:pt x="1340" y="1133"/>
                  </a:lnTo>
                  <a:lnTo>
                    <a:pt x="1340" y="1127"/>
                  </a:lnTo>
                  <a:lnTo>
                    <a:pt x="1332" y="1115"/>
                  </a:lnTo>
                  <a:lnTo>
                    <a:pt x="1322" y="1106"/>
                  </a:lnTo>
                  <a:lnTo>
                    <a:pt x="1308" y="1093"/>
                  </a:lnTo>
                  <a:lnTo>
                    <a:pt x="1298" y="1080"/>
                  </a:lnTo>
                  <a:lnTo>
                    <a:pt x="1287" y="1067"/>
                  </a:lnTo>
                  <a:lnTo>
                    <a:pt x="1282" y="1048"/>
                  </a:lnTo>
                  <a:lnTo>
                    <a:pt x="1285" y="1035"/>
                  </a:lnTo>
                  <a:lnTo>
                    <a:pt x="1285" y="940"/>
                  </a:lnTo>
                  <a:lnTo>
                    <a:pt x="1277" y="776"/>
                  </a:lnTo>
                  <a:lnTo>
                    <a:pt x="1259" y="608"/>
                  </a:lnTo>
                  <a:lnTo>
                    <a:pt x="1241" y="510"/>
                  </a:lnTo>
                  <a:lnTo>
                    <a:pt x="1236" y="460"/>
                  </a:lnTo>
                  <a:lnTo>
                    <a:pt x="1241" y="405"/>
                  </a:lnTo>
                  <a:lnTo>
                    <a:pt x="1252" y="361"/>
                  </a:lnTo>
                  <a:lnTo>
                    <a:pt x="1270" y="328"/>
                  </a:lnTo>
                  <a:lnTo>
                    <a:pt x="1282" y="308"/>
                  </a:lnTo>
                  <a:lnTo>
                    <a:pt x="1285" y="292"/>
                  </a:lnTo>
                  <a:lnTo>
                    <a:pt x="1285" y="281"/>
                  </a:lnTo>
                  <a:lnTo>
                    <a:pt x="1285" y="276"/>
                  </a:lnTo>
                  <a:lnTo>
                    <a:pt x="1287" y="249"/>
                  </a:lnTo>
                  <a:lnTo>
                    <a:pt x="1290" y="218"/>
                  </a:lnTo>
                  <a:lnTo>
                    <a:pt x="1287" y="186"/>
                  </a:lnTo>
                  <a:lnTo>
                    <a:pt x="1285" y="150"/>
                  </a:lnTo>
                  <a:lnTo>
                    <a:pt x="1277" y="118"/>
                  </a:lnTo>
                  <a:lnTo>
                    <a:pt x="1266" y="88"/>
                  </a:lnTo>
                  <a:lnTo>
                    <a:pt x="1252" y="60"/>
                  </a:lnTo>
                  <a:lnTo>
                    <a:pt x="1233" y="38"/>
                  </a:lnTo>
                  <a:lnTo>
                    <a:pt x="1205" y="43"/>
                  </a:lnTo>
                  <a:lnTo>
                    <a:pt x="1175" y="47"/>
                  </a:lnTo>
                  <a:lnTo>
                    <a:pt x="1140" y="55"/>
                  </a:lnTo>
                  <a:lnTo>
                    <a:pt x="1108" y="62"/>
                  </a:lnTo>
                  <a:lnTo>
                    <a:pt x="1072" y="67"/>
                  </a:lnTo>
                  <a:lnTo>
                    <a:pt x="1035" y="70"/>
                  </a:lnTo>
                  <a:lnTo>
                    <a:pt x="1000" y="73"/>
                  </a:lnTo>
                  <a:lnTo>
                    <a:pt x="965" y="78"/>
                  </a:lnTo>
                  <a:lnTo>
                    <a:pt x="929" y="83"/>
                  </a:lnTo>
                  <a:lnTo>
                    <a:pt x="898" y="88"/>
                  </a:lnTo>
                  <a:lnTo>
                    <a:pt x="859" y="91"/>
                  </a:lnTo>
                  <a:lnTo>
                    <a:pt x="830" y="91"/>
                  </a:lnTo>
                  <a:lnTo>
                    <a:pt x="797" y="93"/>
                  </a:lnTo>
                  <a:lnTo>
                    <a:pt x="768" y="95"/>
                  </a:lnTo>
                  <a:lnTo>
                    <a:pt x="745" y="95"/>
                  </a:lnTo>
                  <a:lnTo>
                    <a:pt x="722" y="95"/>
                  </a:lnTo>
                  <a:lnTo>
                    <a:pt x="675" y="93"/>
                  </a:lnTo>
                  <a:lnTo>
                    <a:pt x="621" y="88"/>
                  </a:lnTo>
                  <a:lnTo>
                    <a:pt x="574" y="81"/>
                  </a:lnTo>
                  <a:lnTo>
                    <a:pt x="519" y="71"/>
                  </a:lnTo>
                  <a:lnTo>
                    <a:pt x="465" y="62"/>
                  </a:lnTo>
                  <a:lnTo>
                    <a:pt x="412" y="55"/>
                  </a:lnTo>
                  <a:lnTo>
                    <a:pt x="360" y="41"/>
                  </a:lnTo>
                  <a:lnTo>
                    <a:pt x="306" y="33"/>
                  </a:lnTo>
                  <a:lnTo>
                    <a:pt x="257" y="22"/>
                  </a:lnTo>
                  <a:lnTo>
                    <a:pt x="208" y="15"/>
                  </a:lnTo>
                  <a:lnTo>
                    <a:pt x="166" y="5"/>
                  </a:lnTo>
                  <a:lnTo>
                    <a:pt x="124" y="2"/>
                  </a:lnTo>
                  <a:lnTo>
                    <a:pt x="85" y="0"/>
                  </a:lnTo>
                  <a:lnTo>
                    <a:pt x="49" y="0"/>
                  </a:lnTo>
                  <a:lnTo>
                    <a:pt x="23" y="5"/>
                  </a:lnTo>
                  <a:lnTo>
                    <a:pt x="5" y="12"/>
                  </a:lnTo>
                  <a:close/>
                </a:path>
              </a:pathLst>
            </a:custGeom>
            <a:noFill/>
            <a:ln w="4763">
              <a:solidFill>
                <a:srgbClr val="000000"/>
              </a:solidFill>
              <a:prstDash val="solid"/>
              <a:round/>
              <a:headEnd/>
              <a:tailEnd/>
            </a:ln>
          </p:spPr>
          <p:txBody>
            <a:bodyPr/>
            <a:lstStyle/>
            <a:p>
              <a:endParaRPr lang="en-US"/>
            </a:p>
          </p:txBody>
        </p:sp>
        <p:sp>
          <p:nvSpPr>
            <p:cNvPr id="7" name="Freeform 12"/>
            <p:cNvSpPr>
              <a:spLocks/>
            </p:cNvSpPr>
            <p:nvPr/>
          </p:nvSpPr>
          <p:spPr bwMode="auto">
            <a:xfrm>
              <a:off x="2067" y="3345"/>
              <a:ext cx="340" cy="357"/>
            </a:xfrm>
            <a:custGeom>
              <a:avLst/>
              <a:gdLst>
                <a:gd name="T0" fmla="*/ 8 w 1701"/>
                <a:gd name="T1" fmla="*/ 0 h 1428"/>
                <a:gd name="T2" fmla="*/ 8 w 1701"/>
                <a:gd name="T3" fmla="*/ 1 h 1428"/>
                <a:gd name="T4" fmla="*/ 7 w 1701"/>
                <a:gd name="T5" fmla="*/ 1 h 1428"/>
                <a:gd name="T6" fmla="*/ 6 w 1701"/>
                <a:gd name="T7" fmla="*/ 2 h 1428"/>
                <a:gd name="T8" fmla="*/ 5 w 1701"/>
                <a:gd name="T9" fmla="*/ 2 h 1428"/>
                <a:gd name="T10" fmla="*/ 5 w 1701"/>
                <a:gd name="T11" fmla="*/ 3 h 1428"/>
                <a:gd name="T12" fmla="*/ 4 w 1701"/>
                <a:gd name="T13" fmla="*/ 2 h 1428"/>
                <a:gd name="T14" fmla="*/ 4 w 1701"/>
                <a:gd name="T15" fmla="*/ 2 h 1428"/>
                <a:gd name="T16" fmla="*/ 4 w 1701"/>
                <a:gd name="T17" fmla="*/ 1 h 1428"/>
                <a:gd name="T18" fmla="*/ 4 w 1701"/>
                <a:gd name="T19" fmla="*/ 1 h 1428"/>
                <a:gd name="T20" fmla="*/ 3 w 1701"/>
                <a:gd name="T21" fmla="*/ 1 h 1428"/>
                <a:gd name="T22" fmla="*/ 3 w 1701"/>
                <a:gd name="T23" fmla="*/ 1 h 1428"/>
                <a:gd name="T24" fmla="*/ 3 w 1701"/>
                <a:gd name="T25" fmla="*/ 1 h 1428"/>
                <a:gd name="T26" fmla="*/ 2 w 1701"/>
                <a:gd name="T27" fmla="*/ 2 h 1428"/>
                <a:gd name="T28" fmla="*/ 2 w 1701"/>
                <a:gd name="T29" fmla="*/ 2 h 1428"/>
                <a:gd name="T30" fmla="*/ 1 w 1701"/>
                <a:gd name="T31" fmla="*/ 2 h 1428"/>
                <a:gd name="T32" fmla="*/ 0 w 1701"/>
                <a:gd name="T33" fmla="*/ 3 h 1428"/>
                <a:gd name="T34" fmla="*/ 0 w 1701"/>
                <a:gd name="T35" fmla="*/ 3 h 1428"/>
                <a:gd name="T36" fmla="*/ 0 w 1701"/>
                <a:gd name="T37" fmla="*/ 6 h 1428"/>
                <a:gd name="T38" fmla="*/ 0 w 1701"/>
                <a:gd name="T39" fmla="*/ 8 h 1428"/>
                <a:gd name="T40" fmla="*/ 0 w 1701"/>
                <a:gd name="T41" fmla="*/ 11 h 1428"/>
                <a:gd name="T42" fmla="*/ 1 w 1701"/>
                <a:gd name="T43" fmla="*/ 11 h 1428"/>
                <a:gd name="T44" fmla="*/ 1 w 1701"/>
                <a:gd name="T45" fmla="*/ 11 h 1428"/>
                <a:gd name="T46" fmla="*/ 1 w 1701"/>
                <a:gd name="T47" fmla="*/ 12 h 1428"/>
                <a:gd name="T48" fmla="*/ 1 w 1701"/>
                <a:gd name="T49" fmla="*/ 15 h 1428"/>
                <a:gd name="T50" fmla="*/ 1 w 1701"/>
                <a:gd name="T51" fmla="*/ 18 h 1428"/>
                <a:gd name="T52" fmla="*/ 1 w 1701"/>
                <a:gd name="T53" fmla="*/ 21 h 1428"/>
                <a:gd name="T54" fmla="*/ 2 w 1701"/>
                <a:gd name="T55" fmla="*/ 21 h 1428"/>
                <a:gd name="T56" fmla="*/ 3 w 1701"/>
                <a:gd name="T57" fmla="*/ 21 h 1428"/>
                <a:gd name="T58" fmla="*/ 4 w 1701"/>
                <a:gd name="T59" fmla="*/ 22 h 1428"/>
                <a:gd name="T60" fmla="*/ 6 w 1701"/>
                <a:gd name="T61" fmla="*/ 22 h 1428"/>
                <a:gd name="T62" fmla="*/ 7 w 1701"/>
                <a:gd name="T63" fmla="*/ 22 h 1428"/>
                <a:gd name="T64" fmla="*/ 7 w 1701"/>
                <a:gd name="T65" fmla="*/ 22 h 1428"/>
                <a:gd name="T66" fmla="*/ 8 w 1701"/>
                <a:gd name="T67" fmla="*/ 22 h 1428"/>
                <a:gd name="T68" fmla="*/ 9 w 1701"/>
                <a:gd name="T69" fmla="*/ 22 h 1428"/>
                <a:gd name="T70" fmla="*/ 10 w 1701"/>
                <a:gd name="T71" fmla="*/ 22 h 1428"/>
                <a:gd name="T72" fmla="*/ 11 w 1701"/>
                <a:gd name="T73" fmla="*/ 22 h 1428"/>
                <a:gd name="T74" fmla="*/ 11 w 1701"/>
                <a:gd name="T75" fmla="*/ 22 h 1428"/>
                <a:gd name="T76" fmla="*/ 11 w 1701"/>
                <a:gd name="T77" fmla="*/ 21 h 1428"/>
                <a:gd name="T78" fmla="*/ 11 w 1701"/>
                <a:gd name="T79" fmla="*/ 21 h 1428"/>
                <a:gd name="T80" fmla="*/ 11 w 1701"/>
                <a:gd name="T81" fmla="*/ 19 h 1428"/>
                <a:gd name="T82" fmla="*/ 10 w 1701"/>
                <a:gd name="T83" fmla="*/ 15 h 1428"/>
                <a:gd name="T84" fmla="*/ 10 w 1701"/>
                <a:gd name="T85" fmla="*/ 14 h 1428"/>
                <a:gd name="T86" fmla="*/ 10 w 1701"/>
                <a:gd name="T87" fmla="*/ 13 h 1428"/>
                <a:gd name="T88" fmla="*/ 11 w 1701"/>
                <a:gd name="T89" fmla="*/ 13 h 1428"/>
                <a:gd name="T90" fmla="*/ 11 w 1701"/>
                <a:gd name="T91" fmla="*/ 13 h 1428"/>
                <a:gd name="T92" fmla="*/ 12 w 1701"/>
                <a:gd name="T93" fmla="*/ 13 h 1428"/>
                <a:gd name="T94" fmla="*/ 12 w 1701"/>
                <a:gd name="T95" fmla="*/ 13 h 1428"/>
                <a:gd name="T96" fmla="*/ 13 w 1701"/>
                <a:gd name="T97" fmla="*/ 12 h 1428"/>
                <a:gd name="T98" fmla="*/ 13 w 1701"/>
                <a:gd name="T99" fmla="*/ 11 h 1428"/>
                <a:gd name="T100" fmla="*/ 14 w 1701"/>
                <a:gd name="T101" fmla="*/ 11 h 1428"/>
                <a:gd name="T102" fmla="*/ 13 w 1701"/>
                <a:gd name="T103" fmla="*/ 9 h 1428"/>
                <a:gd name="T104" fmla="*/ 12 w 1701"/>
                <a:gd name="T105" fmla="*/ 6 h 1428"/>
                <a:gd name="T106" fmla="*/ 12 w 1701"/>
                <a:gd name="T107" fmla="*/ 3 h 1428"/>
                <a:gd name="T108" fmla="*/ 12 w 1701"/>
                <a:gd name="T109" fmla="*/ 3 h 1428"/>
                <a:gd name="T110" fmla="*/ 12 w 1701"/>
                <a:gd name="T111" fmla="*/ 2 h 1428"/>
                <a:gd name="T112" fmla="*/ 11 w 1701"/>
                <a:gd name="T113" fmla="*/ 2 h 1428"/>
                <a:gd name="T114" fmla="*/ 11 w 1701"/>
                <a:gd name="T115" fmla="*/ 2 h 1428"/>
                <a:gd name="T116" fmla="*/ 10 w 1701"/>
                <a:gd name="T117" fmla="*/ 1 h 1428"/>
                <a:gd name="T118" fmla="*/ 9 w 1701"/>
                <a:gd name="T119" fmla="*/ 1 h 1428"/>
                <a:gd name="T120" fmla="*/ 9 w 1701"/>
                <a:gd name="T121" fmla="*/ 1 h 1428"/>
                <a:gd name="T122" fmla="*/ 9 w 1701"/>
                <a:gd name="T123" fmla="*/ 1 h 142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701"/>
                <a:gd name="T187" fmla="*/ 0 h 1428"/>
                <a:gd name="T188" fmla="*/ 1701 w 1701"/>
                <a:gd name="T189" fmla="*/ 1428 h 142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701" h="1428">
                  <a:moveTo>
                    <a:pt x="1026" y="0"/>
                  </a:moveTo>
                  <a:lnTo>
                    <a:pt x="1026" y="13"/>
                  </a:lnTo>
                  <a:lnTo>
                    <a:pt x="1021" y="22"/>
                  </a:lnTo>
                  <a:lnTo>
                    <a:pt x="1007" y="29"/>
                  </a:lnTo>
                  <a:lnTo>
                    <a:pt x="995" y="34"/>
                  </a:lnTo>
                  <a:lnTo>
                    <a:pt x="976" y="43"/>
                  </a:lnTo>
                  <a:lnTo>
                    <a:pt x="953" y="53"/>
                  </a:lnTo>
                  <a:lnTo>
                    <a:pt x="925" y="67"/>
                  </a:lnTo>
                  <a:lnTo>
                    <a:pt x="893" y="77"/>
                  </a:lnTo>
                  <a:lnTo>
                    <a:pt x="857" y="95"/>
                  </a:lnTo>
                  <a:lnTo>
                    <a:pt x="815" y="109"/>
                  </a:lnTo>
                  <a:lnTo>
                    <a:pt x="771" y="119"/>
                  </a:lnTo>
                  <a:lnTo>
                    <a:pt x="722" y="131"/>
                  </a:lnTo>
                  <a:lnTo>
                    <a:pt x="682" y="140"/>
                  </a:lnTo>
                  <a:lnTo>
                    <a:pt x="647" y="145"/>
                  </a:lnTo>
                  <a:lnTo>
                    <a:pt x="621" y="153"/>
                  </a:lnTo>
                  <a:lnTo>
                    <a:pt x="615" y="153"/>
                  </a:lnTo>
                  <a:lnTo>
                    <a:pt x="582" y="228"/>
                  </a:lnTo>
                  <a:lnTo>
                    <a:pt x="525" y="148"/>
                  </a:lnTo>
                  <a:lnTo>
                    <a:pt x="519" y="148"/>
                  </a:lnTo>
                  <a:lnTo>
                    <a:pt x="507" y="148"/>
                  </a:lnTo>
                  <a:lnTo>
                    <a:pt x="488" y="145"/>
                  </a:lnTo>
                  <a:lnTo>
                    <a:pt x="478" y="140"/>
                  </a:lnTo>
                  <a:lnTo>
                    <a:pt x="472" y="129"/>
                  </a:lnTo>
                  <a:lnTo>
                    <a:pt x="472" y="108"/>
                  </a:lnTo>
                  <a:lnTo>
                    <a:pt x="472" y="82"/>
                  </a:lnTo>
                  <a:lnTo>
                    <a:pt x="472" y="55"/>
                  </a:lnTo>
                  <a:lnTo>
                    <a:pt x="470" y="55"/>
                  </a:lnTo>
                  <a:lnTo>
                    <a:pt x="462" y="45"/>
                  </a:lnTo>
                  <a:lnTo>
                    <a:pt x="453" y="43"/>
                  </a:lnTo>
                  <a:lnTo>
                    <a:pt x="432" y="43"/>
                  </a:lnTo>
                  <a:lnTo>
                    <a:pt x="418" y="45"/>
                  </a:lnTo>
                  <a:lnTo>
                    <a:pt x="408" y="55"/>
                  </a:lnTo>
                  <a:lnTo>
                    <a:pt x="400" y="63"/>
                  </a:lnTo>
                  <a:lnTo>
                    <a:pt x="390" y="72"/>
                  </a:lnTo>
                  <a:lnTo>
                    <a:pt x="376" y="82"/>
                  </a:lnTo>
                  <a:lnTo>
                    <a:pt x="362" y="88"/>
                  </a:lnTo>
                  <a:lnTo>
                    <a:pt x="346" y="98"/>
                  </a:lnTo>
                  <a:lnTo>
                    <a:pt x="327" y="103"/>
                  </a:lnTo>
                  <a:lnTo>
                    <a:pt x="314" y="105"/>
                  </a:lnTo>
                  <a:lnTo>
                    <a:pt x="294" y="108"/>
                  </a:lnTo>
                  <a:lnTo>
                    <a:pt x="273" y="109"/>
                  </a:lnTo>
                  <a:lnTo>
                    <a:pt x="252" y="116"/>
                  </a:lnTo>
                  <a:lnTo>
                    <a:pt x="226" y="119"/>
                  </a:lnTo>
                  <a:lnTo>
                    <a:pt x="203" y="121"/>
                  </a:lnTo>
                  <a:lnTo>
                    <a:pt x="177" y="131"/>
                  </a:lnTo>
                  <a:lnTo>
                    <a:pt x="151" y="138"/>
                  </a:lnTo>
                  <a:lnTo>
                    <a:pt x="127" y="140"/>
                  </a:lnTo>
                  <a:lnTo>
                    <a:pt x="105" y="148"/>
                  </a:lnTo>
                  <a:lnTo>
                    <a:pt x="84" y="156"/>
                  </a:lnTo>
                  <a:lnTo>
                    <a:pt x="60" y="166"/>
                  </a:lnTo>
                  <a:lnTo>
                    <a:pt x="44" y="176"/>
                  </a:lnTo>
                  <a:lnTo>
                    <a:pt x="31" y="183"/>
                  </a:lnTo>
                  <a:lnTo>
                    <a:pt x="23" y="198"/>
                  </a:lnTo>
                  <a:lnTo>
                    <a:pt x="18" y="206"/>
                  </a:lnTo>
                  <a:lnTo>
                    <a:pt x="14" y="274"/>
                  </a:lnTo>
                  <a:lnTo>
                    <a:pt x="7" y="351"/>
                  </a:lnTo>
                  <a:lnTo>
                    <a:pt x="5" y="427"/>
                  </a:lnTo>
                  <a:lnTo>
                    <a:pt x="0" y="467"/>
                  </a:lnTo>
                  <a:lnTo>
                    <a:pt x="0" y="517"/>
                  </a:lnTo>
                  <a:lnTo>
                    <a:pt x="0" y="601"/>
                  </a:lnTo>
                  <a:lnTo>
                    <a:pt x="12" y="678"/>
                  </a:lnTo>
                  <a:lnTo>
                    <a:pt x="28" y="709"/>
                  </a:lnTo>
                  <a:lnTo>
                    <a:pt x="49" y="709"/>
                  </a:lnTo>
                  <a:lnTo>
                    <a:pt x="68" y="709"/>
                  </a:lnTo>
                  <a:lnTo>
                    <a:pt x="84" y="709"/>
                  </a:lnTo>
                  <a:lnTo>
                    <a:pt x="98" y="709"/>
                  </a:lnTo>
                  <a:lnTo>
                    <a:pt x="105" y="709"/>
                  </a:lnTo>
                  <a:lnTo>
                    <a:pt x="112" y="709"/>
                  </a:lnTo>
                  <a:lnTo>
                    <a:pt x="117" y="709"/>
                  </a:lnTo>
                  <a:lnTo>
                    <a:pt x="180" y="799"/>
                  </a:lnTo>
                  <a:lnTo>
                    <a:pt x="175" y="823"/>
                  </a:lnTo>
                  <a:lnTo>
                    <a:pt x="156" y="883"/>
                  </a:lnTo>
                  <a:lnTo>
                    <a:pt x="148" y="947"/>
                  </a:lnTo>
                  <a:lnTo>
                    <a:pt x="133" y="999"/>
                  </a:lnTo>
                  <a:lnTo>
                    <a:pt x="143" y="1060"/>
                  </a:lnTo>
                  <a:lnTo>
                    <a:pt x="150" y="1141"/>
                  </a:lnTo>
                  <a:lnTo>
                    <a:pt x="150" y="1234"/>
                  </a:lnTo>
                  <a:lnTo>
                    <a:pt x="135" y="1345"/>
                  </a:lnTo>
                  <a:lnTo>
                    <a:pt x="156" y="1337"/>
                  </a:lnTo>
                  <a:lnTo>
                    <a:pt x="182" y="1334"/>
                  </a:lnTo>
                  <a:lnTo>
                    <a:pt x="215" y="1334"/>
                  </a:lnTo>
                  <a:lnTo>
                    <a:pt x="252" y="1335"/>
                  </a:lnTo>
                  <a:lnTo>
                    <a:pt x="296" y="1340"/>
                  </a:lnTo>
                  <a:lnTo>
                    <a:pt x="338" y="1347"/>
                  </a:lnTo>
                  <a:lnTo>
                    <a:pt x="390" y="1355"/>
                  </a:lnTo>
                  <a:lnTo>
                    <a:pt x="439" y="1366"/>
                  </a:lnTo>
                  <a:lnTo>
                    <a:pt x="493" y="1373"/>
                  </a:lnTo>
                  <a:lnTo>
                    <a:pt x="542" y="1385"/>
                  </a:lnTo>
                  <a:lnTo>
                    <a:pt x="598" y="1395"/>
                  </a:lnTo>
                  <a:lnTo>
                    <a:pt x="652" y="1405"/>
                  </a:lnTo>
                  <a:lnTo>
                    <a:pt x="703" y="1413"/>
                  </a:lnTo>
                  <a:lnTo>
                    <a:pt x="754" y="1421"/>
                  </a:lnTo>
                  <a:lnTo>
                    <a:pt x="805" y="1426"/>
                  </a:lnTo>
                  <a:lnTo>
                    <a:pt x="852" y="1428"/>
                  </a:lnTo>
                  <a:lnTo>
                    <a:pt x="873" y="1428"/>
                  </a:lnTo>
                  <a:lnTo>
                    <a:pt x="901" y="1428"/>
                  </a:lnTo>
                  <a:lnTo>
                    <a:pt x="930" y="1426"/>
                  </a:lnTo>
                  <a:lnTo>
                    <a:pt x="960" y="1423"/>
                  </a:lnTo>
                  <a:lnTo>
                    <a:pt x="992" y="1423"/>
                  </a:lnTo>
                  <a:lnTo>
                    <a:pt x="1026" y="1421"/>
                  </a:lnTo>
                  <a:lnTo>
                    <a:pt x="1060" y="1416"/>
                  </a:lnTo>
                  <a:lnTo>
                    <a:pt x="1096" y="1411"/>
                  </a:lnTo>
                  <a:lnTo>
                    <a:pt x="1130" y="1406"/>
                  </a:lnTo>
                  <a:lnTo>
                    <a:pt x="1166" y="1402"/>
                  </a:lnTo>
                  <a:lnTo>
                    <a:pt x="1203" y="1400"/>
                  </a:lnTo>
                  <a:lnTo>
                    <a:pt x="1241" y="1395"/>
                  </a:lnTo>
                  <a:lnTo>
                    <a:pt x="1273" y="1390"/>
                  </a:lnTo>
                  <a:lnTo>
                    <a:pt x="1304" y="1381"/>
                  </a:lnTo>
                  <a:lnTo>
                    <a:pt x="1335" y="1376"/>
                  </a:lnTo>
                  <a:lnTo>
                    <a:pt x="1364" y="1373"/>
                  </a:lnTo>
                  <a:lnTo>
                    <a:pt x="1366" y="1373"/>
                  </a:lnTo>
                  <a:lnTo>
                    <a:pt x="1369" y="1368"/>
                  </a:lnTo>
                  <a:lnTo>
                    <a:pt x="1379" y="1368"/>
                  </a:lnTo>
                  <a:lnTo>
                    <a:pt x="1385" y="1366"/>
                  </a:lnTo>
                  <a:lnTo>
                    <a:pt x="1395" y="1361"/>
                  </a:lnTo>
                  <a:lnTo>
                    <a:pt x="1403" y="1357"/>
                  </a:lnTo>
                  <a:lnTo>
                    <a:pt x="1410" y="1352"/>
                  </a:lnTo>
                  <a:lnTo>
                    <a:pt x="1420" y="1352"/>
                  </a:lnTo>
                  <a:lnTo>
                    <a:pt x="1395" y="1310"/>
                  </a:lnTo>
                  <a:lnTo>
                    <a:pt x="1369" y="1255"/>
                  </a:lnTo>
                  <a:lnTo>
                    <a:pt x="1348" y="1189"/>
                  </a:lnTo>
                  <a:lnTo>
                    <a:pt x="1334" y="1120"/>
                  </a:lnTo>
                  <a:lnTo>
                    <a:pt x="1317" y="1051"/>
                  </a:lnTo>
                  <a:lnTo>
                    <a:pt x="1312" y="987"/>
                  </a:lnTo>
                  <a:lnTo>
                    <a:pt x="1311" y="930"/>
                  </a:lnTo>
                  <a:lnTo>
                    <a:pt x="1311" y="892"/>
                  </a:lnTo>
                  <a:lnTo>
                    <a:pt x="1311" y="887"/>
                  </a:lnTo>
                  <a:lnTo>
                    <a:pt x="1308" y="878"/>
                  </a:lnTo>
                  <a:lnTo>
                    <a:pt x="1301" y="870"/>
                  </a:lnTo>
                  <a:lnTo>
                    <a:pt x="1301" y="868"/>
                  </a:lnTo>
                  <a:lnTo>
                    <a:pt x="1312" y="868"/>
                  </a:lnTo>
                  <a:lnTo>
                    <a:pt x="1324" y="868"/>
                  </a:lnTo>
                  <a:lnTo>
                    <a:pt x="1343" y="868"/>
                  </a:lnTo>
                  <a:lnTo>
                    <a:pt x="1361" y="868"/>
                  </a:lnTo>
                  <a:lnTo>
                    <a:pt x="1385" y="868"/>
                  </a:lnTo>
                  <a:lnTo>
                    <a:pt x="1403" y="865"/>
                  </a:lnTo>
                  <a:lnTo>
                    <a:pt x="1425" y="862"/>
                  </a:lnTo>
                  <a:lnTo>
                    <a:pt x="1444" y="852"/>
                  </a:lnTo>
                  <a:lnTo>
                    <a:pt x="1465" y="849"/>
                  </a:lnTo>
                  <a:lnTo>
                    <a:pt x="1488" y="838"/>
                  </a:lnTo>
                  <a:lnTo>
                    <a:pt x="1519" y="828"/>
                  </a:lnTo>
                  <a:lnTo>
                    <a:pt x="1548" y="816"/>
                  </a:lnTo>
                  <a:lnTo>
                    <a:pt x="1579" y="807"/>
                  </a:lnTo>
                  <a:lnTo>
                    <a:pt x="1610" y="794"/>
                  </a:lnTo>
                  <a:lnTo>
                    <a:pt x="1633" y="788"/>
                  </a:lnTo>
                  <a:lnTo>
                    <a:pt x="1659" y="783"/>
                  </a:lnTo>
                  <a:lnTo>
                    <a:pt x="1701" y="783"/>
                  </a:lnTo>
                  <a:lnTo>
                    <a:pt x="1682" y="719"/>
                  </a:lnTo>
                  <a:lnTo>
                    <a:pt x="1683" y="709"/>
                  </a:lnTo>
                  <a:lnTo>
                    <a:pt x="1691" y="693"/>
                  </a:lnTo>
                  <a:lnTo>
                    <a:pt x="1691" y="669"/>
                  </a:lnTo>
                  <a:lnTo>
                    <a:pt x="1688" y="648"/>
                  </a:lnTo>
                  <a:lnTo>
                    <a:pt x="1677" y="622"/>
                  </a:lnTo>
                  <a:lnTo>
                    <a:pt x="1652" y="572"/>
                  </a:lnTo>
                  <a:lnTo>
                    <a:pt x="1626" y="506"/>
                  </a:lnTo>
                  <a:lnTo>
                    <a:pt x="1590" y="427"/>
                  </a:lnTo>
                  <a:lnTo>
                    <a:pt x="1558" y="354"/>
                  </a:lnTo>
                  <a:lnTo>
                    <a:pt x="1530" y="285"/>
                  </a:lnTo>
                  <a:lnTo>
                    <a:pt x="1506" y="235"/>
                  </a:lnTo>
                  <a:lnTo>
                    <a:pt x="1499" y="206"/>
                  </a:lnTo>
                  <a:lnTo>
                    <a:pt x="1495" y="198"/>
                  </a:lnTo>
                  <a:lnTo>
                    <a:pt x="1488" y="183"/>
                  </a:lnTo>
                  <a:lnTo>
                    <a:pt x="1481" y="171"/>
                  </a:lnTo>
                  <a:lnTo>
                    <a:pt x="1472" y="161"/>
                  </a:lnTo>
                  <a:lnTo>
                    <a:pt x="1460" y="153"/>
                  </a:lnTo>
                  <a:lnTo>
                    <a:pt x="1446" y="140"/>
                  </a:lnTo>
                  <a:lnTo>
                    <a:pt x="1436" y="133"/>
                  </a:lnTo>
                  <a:lnTo>
                    <a:pt x="1423" y="129"/>
                  </a:lnTo>
                  <a:lnTo>
                    <a:pt x="1410" y="126"/>
                  </a:lnTo>
                  <a:lnTo>
                    <a:pt x="1397" y="119"/>
                  </a:lnTo>
                  <a:lnTo>
                    <a:pt x="1379" y="116"/>
                  </a:lnTo>
                  <a:lnTo>
                    <a:pt x="1353" y="109"/>
                  </a:lnTo>
                  <a:lnTo>
                    <a:pt x="1329" y="105"/>
                  </a:lnTo>
                  <a:lnTo>
                    <a:pt x="1301" y="98"/>
                  </a:lnTo>
                  <a:lnTo>
                    <a:pt x="1273" y="90"/>
                  </a:lnTo>
                  <a:lnTo>
                    <a:pt x="1241" y="88"/>
                  </a:lnTo>
                  <a:lnTo>
                    <a:pt x="1210" y="77"/>
                  </a:lnTo>
                  <a:lnTo>
                    <a:pt x="1184" y="72"/>
                  </a:lnTo>
                  <a:lnTo>
                    <a:pt x="1158" y="67"/>
                  </a:lnTo>
                  <a:lnTo>
                    <a:pt x="1133" y="67"/>
                  </a:lnTo>
                  <a:lnTo>
                    <a:pt x="1119" y="55"/>
                  </a:lnTo>
                  <a:lnTo>
                    <a:pt x="1101" y="55"/>
                  </a:lnTo>
                  <a:lnTo>
                    <a:pt x="1091" y="55"/>
                  </a:lnTo>
                  <a:lnTo>
                    <a:pt x="1088" y="55"/>
                  </a:lnTo>
                  <a:lnTo>
                    <a:pt x="1062" y="0"/>
                  </a:lnTo>
                  <a:lnTo>
                    <a:pt x="1026" y="0"/>
                  </a:lnTo>
                  <a:close/>
                </a:path>
              </a:pathLst>
            </a:custGeom>
            <a:noFill/>
            <a:ln w="4763">
              <a:solidFill>
                <a:srgbClr val="000000"/>
              </a:solidFill>
              <a:prstDash val="solid"/>
              <a:round/>
              <a:headEnd/>
              <a:tailEnd/>
            </a:ln>
          </p:spPr>
          <p:txBody>
            <a:bodyPr/>
            <a:lstStyle/>
            <a:p>
              <a:endParaRPr lang="en-US"/>
            </a:p>
          </p:txBody>
        </p:sp>
        <p:sp>
          <p:nvSpPr>
            <p:cNvPr id="8" name="Freeform 13"/>
            <p:cNvSpPr>
              <a:spLocks/>
            </p:cNvSpPr>
            <p:nvPr/>
          </p:nvSpPr>
          <p:spPr bwMode="auto">
            <a:xfrm>
              <a:off x="2047" y="4215"/>
              <a:ext cx="183" cy="77"/>
            </a:xfrm>
            <a:custGeom>
              <a:avLst/>
              <a:gdLst>
                <a:gd name="T0" fmla="*/ 3 w 918"/>
                <a:gd name="T1" fmla="*/ 0 h 311"/>
                <a:gd name="T2" fmla="*/ 3 w 918"/>
                <a:gd name="T3" fmla="*/ 0 h 311"/>
                <a:gd name="T4" fmla="*/ 3 w 918"/>
                <a:gd name="T5" fmla="*/ 0 h 311"/>
                <a:gd name="T6" fmla="*/ 3 w 918"/>
                <a:gd name="T7" fmla="*/ 1 h 311"/>
                <a:gd name="T8" fmla="*/ 2 w 918"/>
                <a:gd name="T9" fmla="*/ 1 h 311"/>
                <a:gd name="T10" fmla="*/ 2 w 918"/>
                <a:gd name="T11" fmla="*/ 1 h 311"/>
                <a:gd name="T12" fmla="*/ 2 w 918"/>
                <a:gd name="T13" fmla="*/ 1 h 311"/>
                <a:gd name="T14" fmla="*/ 2 w 918"/>
                <a:gd name="T15" fmla="*/ 2 h 311"/>
                <a:gd name="T16" fmla="*/ 1 w 918"/>
                <a:gd name="T17" fmla="*/ 2 h 311"/>
                <a:gd name="T18" fmla="*/ 1 w 918"/>
                <a:gd name="T19" fmla="*/ 2 h 311"/>
                <a:gd name="T20" fmla="*/ 1 w 918"/>
                <a:gd name="T21" fmla="*/ 2 h 311"/>
                <a:gd name="T22" fmla="*/ 0 w 918"/>
                <a:gd name="T23" fmla="*/ 3 h 311"/>
                <a:gd name="T24" fmla="*/ 0 w 918"/>
                <a:gd name="T25" fmla="*/ 3 h 311"/>
                <a:gd name="T26" fmla="*/ 0 w 918"/>
                <a:gd name="T27" fmla="*/ 3 h 311"/>
                <a:gd name="T28" fmla="*/ 0 w 918"/>
                <a:gd name="T29" fmla="*/ 3 h 311"/>
                <a:gd name="T30" fmla="*/ 0 w 918"/>
                <a:gd name="T31" fmla="*/ 4 h 311"/>
                <a:gd name="T32" fmla="*/ 0 w 918"/>
                <a:gd name="T33" fmla="*/ 4 h 311"/>
                <a:gd name="T34" fmla="*/ 0 w 918"/>
                <a:gd name="T35" fmla="*/ 4 h 311"/>
                <a:gd name="T36" fmla="*/ 1 w 918"/>
                <a:gd name="T37" fmla="*/ 5 h 311"/>
                <a:gd name="T38" fmla="*/ 1 w 918"/>
                <a:gd name="T39" fmla="*/ 5 h 311"/>
                <a:gd name="T40" fmla="*/ 2 w 918"/>
                <a:gd name="T41" fmla="*/ 5 h 311"/>
                <a:gd name="T42" fmla="*/ 2 w 918"/>
                <a:gd name="T43" fmla="*/ 5 h 311"/>
                <a:gd name="T44" fmla="*/ 3 w 918"/>
                <a:gd name="T45" fmla="*/ 4 h 311"/>
                <a:gd name="T46" fmla="*/ 3 w 918"/>
                <a:gd name="T47" fmla="*/ 4 h 311"/>
                <a:gd name="T48" fmla="*/ 3 w 918"/>
                <a:gd name="T49" fmla="*/ 4 h 311"/>
                <a:gd name="T50" fmla="*/ 3 w 918"/>
                <a:gd name="T51" fmla="*/ 4 h 311"/>
                <a:gd name="T52" fmla="*/ 4 w 918"/>
                <a:gd name="T53" fmla="*/ 4 h 311"/>
                <a:gd name="T54" fmla="*/ 4 w 918"/>
                <a:gd name="T55" fmla="*/ 4 h 311"/>
                <a:gd name="T56" fmla="*/ 4 w 918"/>
                <a:gd name="T57" fmla="*/ 3 h 311"/>
                <a:gd name="T58" fmla="*/ 4 w 918"/>
                <a:gd name="T59" fmla="*/ 3 h 311"/>
                <a:gd name="T60" fmla="*/ 4 w 918"/>
                <a:gd name="T61" fmla="*/ 3 h 311"/>
                <a:gd name="T62" fmla="*/ 5 w 918"/>
                <a:gd name="T63" fmla="*/ 3 h 311"/>
                <a:gd name="T64" fmla="*/ 5 w 918"/>
                <a:gd name="T65" fmla="*/ 3 h 311"/>
                <a:gd name="T66" fmla="*/ 5 w 918"/>
                <a:gd name="T67" fmla="*/ 3 h 311"/>
                <a:gd name="T68" fmla="*/ 5 w 918"/>
                <a:gd name="T69" fmla="*/ 3 h 311"/>
                <a:gd name="T70" fmla="*/ 6 w 918"/>
                <a:gd name="T71" fmla="*/ 3 h 311"/>
                <a:gd name="T72" fmla="*/ 6 w 918"/>
                <a:gd name="T73" fmla="*/ 3 h 311"/>
                <a:gd name="T74" fmla="*/ 7 w 918"/>
                <a:gd name="T75" fmla="*/ 2 h 311"/>
                <a:gd name="T76" fmla="*/ 7 w 918"/>
                <a:gd name="T77" fmla="*/ 2 h 311"/>
                <a:gd name="T78" fmla="*/ 7 w 918"/>
                <a:gd name="T79" fmla="*/ 2 h 311"/>
                <a:gd name="T80" fmla="*/ 7 w 918"/>
                <a:gd name="T81" fmla="*/ 2 h 311"/>
                <a:gd name="T82" fmla="*/ 7 w 918"/>
                <a:gd name="T83" fmla="*/ 1 h 311"/>
                <a:gd name="T84" fmla="*/ 7 w 918"/>
                <a:gd name="T85" fmla="*/ 1 h 311"/>
                <a:gd name="T86" fmla="*/ 7 w 918"/>
                <a:gd name="T87" fmla="*/ 1 h 311"/>
                <a:gd name="T88" fmla="*/ 7 w 918"/>
                <a:gd name="T89" fmla="*/ 1 h 311"/>
                <a:gd name="T90" fmla="*/ 7 w 918"/>
                <a:gd name="T91" fmla="*/ 1 h 311"/>
                <a:gd name="T92" fmla="*/ 7 w 918"/>
                <a:gd name="T93" fmla="*/ 1 h 311"/>
                <a:gd name="T94" fmla="*/ 6 w 918"/>
                <a:gd name="T95" fmla="*/ 1 h 311"/>
                <a:gd name="T96" fmla="*/ 6 w 918"/>
                <a:gd name="T97" fmla="*/ 1 h 311"/>
                <a:gd name="T98" fmla="*/ 6 w 918"/>
                <a:gd name="T99" fmla="*/ 1 h 311"/>
                <a:gd name="T100" fmla="*/ 5 w 918"/>
                <a:gd name="T101" fmla="*/ 1 h 311"/>
                <a:gd name="T102" fmla="*/ 5 w 918"/>
                <a:gd name="T103" fmla="*/ 1 h 311"/>
                <a:gd name="T104" fmla="*/ 5 w 918"/>
                <a:gd name="T105" fmla="*/ 1 h 311"/>
                <a:gd name="T106" fmla="*/ 4 w 918"/>
                <a:gd name="T107" fmla="*/ 1 h 311"/>
                <a:gd name="T108" fmla="*/ 4 w 918"/>
                <a:gd name="T109" fmla="*/ 0 h 311"/>
                <a:gd name="T110" fmla="*/ 4 w 918"/>
                <a:gd name="T111" fmla="*/ 0 h 311"/>
                <a:gd name="T112" fmla="*/ 4 w 918"/>
                <a:gd name="T113" fmla="*/ 0 h 311"/>
                <a:gd name="T114" fmla="*/ 3 w 918"/>
                <a:gd name="T115" fmla="*/ 0 h 311"/>
                <a:gd name="T116" fmla="*/ 3 w 918"/>
                <a:gd name="T117" fmla="*/ 0 h 311"/>
                <a:gd name="T118" fmla="*/ 3 w 918"/>
                <a:gd name="T119" fmla="*/ 0 h 311"/>
                <a:gd name="T120" fmla="*/ 3 w 918"/>
                <a:gd name="T121" fmla="*/ 0 h 31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18"/>
                <a:gd name="T184" fmla="*/ 0 h 311"/>
                <a:gd name="T185" fmla="*/ 918 w 918"/>
                <a:gd name="T186" fmla="*/ 311 h 31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18" h="311">
                  <a:moveTo>
                    <a:pt x="360" y="0"/>
                  </a:moveTo>
                  <a:lnTo>
                    <a:pt x="360" y="8"/>
                  </a:lnTo>
                  <a:lnTo>
                    <a:pt x="355" y="29"/>
                  </a:lnTo>
                  <a:lnTo>
                    <a:pt x="339" y="50"/>
                  </a:lnTo>
                  <a:lnTo>
                    <a:pt x="311" y="71"/>
                  </a:lnTo>
                  <a:lnTo>
                    <a:pt x="285" y="84"/>
                  </a:lnTo>
                  <a:lnTo>
                    <a:pt x="253" y="97"/>
                  </a:lnTo>
                  <a:lnTo>
                    <a:pt x="210" y="116"/>
                  </a:lnTo>
                  <a:lnTo>
                    <a:pt x="163" y="134"/>
                  </a:lnTo>
                  <a:lnTo>
                    <a:pt x="119" y="150"/>
                  </a:lnTo>
                  <a:lnTo>
                    <a:pt x="80" y="166"/>
                  </a:lnTo>
                  <a:lnTo>
                    <a:pt x="45" y="176"/>
                  </a:lnTo>
                  <a:lnTo>
                    <a:pt x="26" y="186"/>
                  </a:lnTo>
                  <a:lnTo>
                    <a:pt x="10" y="197"/>
                  </a:lnTo>
                  <a:lnTo>
                    <a:pt x="0" y="214"/>
                  </a:lnTo>
                  <a:lnTo>
                    <a:pt x="0" y="237"/>
                  </a:lnTo>
                  <a:lnTo>
                    <a:pt x="14" y="261"/>
                  </a:lnTo>
                  <a:lnTo>
                    <a:pt x="45" y="282"/>
                  </a:lnTo>
                  <a:lnTo>
                    <a:pt x="92" y="302"/>
                  </a:lnTo>
                  <a:lnTo>
                    <a:pt x="157" y="311"/>
                  </a:lnTo>
                  <a:lnTo>
                    <a:pt x="246" y="308"/>
                  </a:lnTo>
                  <a:lnTo>
                    <a:pt x="290" y="305"/>
                  </a:lnTo>
                  <a:lnTo>
                    <a:pt x="329" y="300"/>
                  </a:lnTo>
                  <a:lnTo>
                    <a:pt x="370" y="290"/>
                  </a:lnTo>
                  <a:lnTo>
                    <a:pt x="399" y="282"/>
                  </a:lnTo>
                  <a:lnTo>
                    <a:pt x="430" y="271"/>
                  </a:lnTo>
                  <a:lnTo>
                    <a:pt x="456" y="261"/>
                  </a:lnTo>
                  <a:lnTo>
                    <a:pt x="482" y="250"/>
                  </a:lnTo>
                  <a:lnTo>
                    <a:pt x="508" y="235"/>
                  </a:lnTo>
                  <a:lnTo>
                    <a:pt x="532" y="226"/>
                  </a:lnTo>
                  <a:lnTo>
                    <a:pt x="558" y="214"/>
                  </a:lnTo>
                  <a:lnTo>
                    <a:pt x="584" y="205"/>
                  </a:lnTo>
                  <a:lnTo>
                    <a:pt x="612" y="197"/>
                  </a:lnTo>
                  <a:lnTo>
                    <a:pt x="645" y="187"/>
                  </a:lnTo>
                  <a:lnTo>
                    <a:pt x="677" y="181"/>
                  </a:lnTo>
                  <a:lnTo>
                    <a:pt x="713" y="176"/>
                  </a:lnTo>
                  <a:lnTo>
                    <a:pt x="757" y="176"/>
                  </a:lnTo>
                  <a:lnTo>
                    <a:pt x="836" y="166"/>
                  </a:lnTo>
                  <a:lnTo>
                    <a:pt x="883" y="157"/>
                  </a:lnTo>
                  <a:lnTo>
                    <a:pt x="908" y="136"/>
                  </a:lnTo>
                  <a:lnTo>
                    <a:pt x="918" y="116"/>
                  </a:lnTo>
                  <a:lnTo>
                    <a:pt x="916" y="95"/>
                  </a:lnTo>
                  <a:lnTo>
                    <a:pt x="908" y="81"/>
                  </a:lnTo>
                  <a:lnTo>
                    <a:pt x="900" y="70"/>
                  </a:lnTo>
                  <a:lnTo>
                    <a:pt x="900" y="62"/>
                  </a:lnTo>
                  <a:lnTo>
                    <a:pt x="869" y="62"/>
                  </a:lnTo>
                  <a:lnTo>
                    <a:pt x="838" y="62"/>
                  </a:lnTo>
                  <a:lnTo>
                    <a:pt x="801" y="60"/>
                  </a:lnTo>
                  <a:lnTo>
                    <a:pt x="766" y="60"/>
                  </a:lnTo>
                  <a:lnTo>
                    <a:pt x="724" y="58"/>
                  </a:lnTo>
                  <a:lnTo>
                    <a:pt x="680" y="55"/>
                  </a:lnTo>
                  <a:lnTo>
                    <a:pt x="638" y="50"/>
                  </a:lnTo>
                  <a:lnTo>
                    <a:pt x="599" y="50"/>
                  </a:lnTo>
                  <a:lnTo>
                    <a:pt x="556" y="44"/>
                  </a:lnTo>
                  <a:lnTo>
                    <a:pt x="511" y="39"/>
                  </a:lnTo>
                  <a:lnTo>
                    <a:pt x="479" y="34"/>
                  </a:lnTo>
                  <a:lnTo>
                    <a:pt x="444" y="29"/>
                  </a:lnTo>
                  <a:lnTo>
                    <a:pt x="417" y="23"/>
                  </a:lnTo>
                  <a:lnTo>
                    <a:pt x="393" y="15"/>
                  </a:lnTo>
                  <a:lnTo>
                    <a:pt x="374" y="8"/>
                  </a:lnTo>
                  <a:lnTo>
                    <a:pt x="360" y="0"/>
                  </a:lnTo>
                  <a:close/>
                </a:path>
              </a:pathLst>
            </a:custGeom>
            <a:solidFill>
              <a:srgbClr val="000000"/>
            </a:solidFill>
            <a:ln w="9525">
              <a:noFill/>
              <a:round/>
              <a:headEnd/>
              <a:tailEnd/>
            </a:ln>
          </p:spPr>
          <p:txBody>
            <a:bodyPr/>
            <a:lstStyle/>
            <a:p>
              <a:endParaRPr lang="en-US"/>
            </a:p>
          </p:txBody>
        </p:sp>
        <p:sp>
          <p:nvSpPr>
            <p:cNvPr id="9" name="Freeform 14"/>
            <p:cNvSpPr>
              <a:spLocks/>
            </p:cNvSpPr>
            <p:nvPr/>
          </p:nvSpPr>
          <p:spPr bwMode="auto">
            <a:xfrm>
              <a:off x="2227" y="4235"/>
              <a:ext cx="145" cy="85"/>
            </a:xfrm>
            <a:custGeom>
              <a:avLst/>
              <a:gdLst>
                <a:gd name="T0" fmla="*/ 2 w 725"/>
                <a:gd name="T1" fmla="*/ 0 h 341"/>
                <a:gd name="T2" fmla="*/ 2 w 725"/>
                <a:gd name="T3" fmla="*/ 0 h 341"/>
                <a:gd name="T4" fmla="*/ 2 w 725"/>
                <a:gd name="T5" fmla="*/ 1 h 341"/>
                <a:gd name="T6" fmla="*/ 2 w 725"/>
                <a:gd name="T7" fmla="*/ 1 h 341"/>
                <a:gd name="T8" fmla="*/ 1 w 725"/>
                <a:gd name="T9" fmla="*/ 2 h 341"/>
                <a:gd name="T10" fmla="*/ 1 w 725"/>
                <a:gd name="T11" fmla="*/ 2 h 341"/>
                <a:gd name="T12" fmla="*/ 0 w 725"/>
                <a:gd name="T13" fmla="*/ 3 h 341"/>
                <a:gd name="T14" fmla="*/ 0 w 725"/>
                <a:gd name="T15" fmla="*/ 3 h 341"/>
                <a:gd name="T16" fmla="*/ 0 w 725"/>
                <a:gd name="T17" fmla="*/ 4 h 341"/>
                <a:gd name="T18" fmla="*/ 0 w 725"/>
                <a:gd name="T19" fmla="*/ 5 h 341"/>
                <a:gd name="T20" fmla="*/ 1 w 725"/>
                <a:gd name="T21" fmla="*/ 5 h 341"/>
                <a:gd name="T22" fmla="*/ 1 w 725"/>
                <a:gd name="T23" fmla="*/ 5 h 341"/>
                <a:gd name="T24" fmla="*/ 2 w 725"/>
                <a:gd name="T25" fmla="*/ 5 h 341"/>
                <a:gd name="T26" fmla="*/ 3 w 725"/>
                <a:gd name="T27" fmla="*/ 5 h 341"/>
                <a:gd name="T28" fmla="*/ 3 w 725"/>
                <a:gd name="T29" fmla="*/ 5 h 341"/>
                <a:gd name="T30" fmla="*/ 4 w 725"/>
                <a:gd name="T31" fmla="*/ 4 h 341"/>
                <a:gd name="T32" fmla="*/ 4 w 725"/>
                <a:gd name="T33" fmla="*/ 3 h 341"/>
                <a:gd name="T34" fmla="*/ 4 w 725"/>
                <a:gd name="T35" fmla="*/ 2 h 341"/>
                <a:gd name="T36" fmla="*/ 5 w 725"/>
                <a:gd name="T37" fmla="*/ 2 h 341"/>
                <a:gd name="T38" fmla="*/ 5 w 725"/>
                <a:gd name="T39" fmla="*/ 2 h 341"/>
                <a:gd name="T40" fmla="*/ 6 w 725"/>
                <a:gd name="T41" fmla="*/ 2 h 341"/>
                <a:gd name="T42" fmla="*/ 6 w 725"/>
                <a:gd name="T43" fmla="*/ 1 h 341"/>
                <a:gd name="T44" fmla="*/ 6 w 725"/>
                <a:gd name="T45" fmla="*/ 1 h 341"/>
                <a:gd name="T46" fmla="*/ 6 w 725"/>
                <a:gd name="T47" fmla="*/ 0 h 341"/>
                <a:gd name="T48" fmla="*/ 6 w 725"/>
                <a:gd name="T49" fmla="*/ 0 h 341"/>
                <a:gd name="T50" fmla="*/ 5 w 725"/>
                <a:gd name="T51" fmla="*/ 0 h 341"/>
                <a:gd name="T52" fmla="*/ 5 w 725"/>
                <a:gd name="T53" fmla="*/ 0 h 341"/>
                <a:gd name="T54" fmla="*/ 4 w 725"/>
                <a:gd name="T55" fmla="*/ 0 h 341"/>
                <a:gd name="T56" fmla="*/ 4 w 725"/>
                <a:gd name="T57" fmla="*/ 0 h 341"/>
                <a:gd name="T58" fmla="*/ 3 w 725"/>
                <a:gd name="T59" fmla="*/ 0 h 341"/>
                <a:gd name="T60" fmla="*/ 3 w 725"/>
                <a:gd name="T61" fmla="*/ 0 h 341"/>
                <a:gd name="T62" fmla="*/ 2 w 725"/>
                <a:gd name="T63" fmla="*/ 0 h 34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25"/>
                <a:gd name="T97" fmla="*/ 0 h 341"/>
                <a:gd name="T98" fmla="*/ 725 w 725"/>
                <a:gd name="T99" fmla="*/ 341 h 34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25" h="341">
                  <a:moveTo>
                    <a:pt x="299" y="0"/>
                  </a:moveTo>
                  <a:lnTo>
                    <a:pt x="294" y="3"/>
                  </a:lnTo>
                  <a:lnTo>
                    <a:pt x="289" y="10"/>
                  </a:lnTo>
                  <a:lnTo>
                    <a:pt x="275" y="21"/>
                  </a:lnTo>
                  <a:lnTo>
                    <a:pt x="263" y="35"/>
                  </a:lnTo>
                  <a:lnTo>
                    <a:pt x="247" y="53"/>
                  </a:lnTo>
                  <a:lnTo>
                    <a:pt x="229" y="69"/>
                  </a:lnTo>
                  <a:lnTo>
                    <a:pt x="208" y="85"/>
                  </a:lnTo>
                  <a:lnTo>
                    <a:pt x="184" y="98"/>
                  </a:lnTo>
                  <a:lnTo>
                    <a:pt x="158" y="116"/>
                  </a:lnTo>
                  <a:lnTo>
                    <a:pt x="130" y="129"/>
                  </a:lnTo>
                  <a:lnTo>
                    <a:pt x="102" y="150"/>
                  </a:lnTo>
                  <a:lnTo>
                    <a:pt x="72" y="169"/>
                  </a:lnTo>
                  <a:lnTo>
                    <a:pt x="47" y="190"/>
                  </a:lnTo>
                  <a:lnTo>
                    <a:pt x="21" y="211"/>
                  </a:lnTo>
                  <a:lnTo>
                    <a:pt x="6" y="232"/>
                  </a:lnTo>
                  <a:lnTo>
                    <a:pt x="0" y="254"/>
                  </a:lnTo>
                  <a:lnTo>
                    <a:pt x="0" y="275"/>
                  </a:lnTo>
                  <a:lnTo>
                    <a:pt x="6" y="292"/>
                  </a:lnTo>
                  <a:lnTo>
                    <a:pt x="18" y="309"/>
                  </a:lnTo>
                  <a:lnTo>
                    <a:pt x="39" y="322"/>
                  </a:lnTo>
                  <a:lnTo>
                    <a:pt x="65" y="335"/>
                  </a:lnTo>
                  <a:lnTo>
                    <a:pt x="99" y="340"/>
                  </a:lnTo>
                  <a:lnTo>
                    <a:pt x="140" y="341"/>
                  </a:lnTo>
                  <a:lnTo>
                    <a:pt x="184" y="337"/>
                  </a:lnTo>
                  <a:lnTo>
                    <a:pt x="236" y="332"/>
                  </a:lnTo>
                  <a:lnTo>
                    <a:pt x="280" y="327"/>
                  </a:lnTo>
                  <a:lnTo>
                    <a:pt x="325" y="322"/>
                  </a:lnTo>
                  <a:lnTo>
                    <a:pt x="364" y="314"/>
                  </a:lnTo>
                  <a:lnTo>
                    <a:pt x="398" y="304"/>
                  </a:lnTo>
                  <a:lnTo>
                    <a:pt x="431" y="287"/>
                  </a:lnTo>
                  <a:lnTo>
                    <a:pt x="460" y="266"/>
                  </a:lnTo>
                  <a:lnTo>
                    <a:pt x="483" y="235"/>
                  </a:lnTo>
                  <a:lnTo>
                    <a:pt x="507" y="201"/>
                  </a:lnTo>
                  <a:lnTo>
                    <a:pt x="532" y="180"/>
                  </a:lnTo>
                  <a:lnTo>
                    <a:pt x="558" y="161"/>
                  </a:lnTo>
                  <a:lnTo>
                    <a:pt x="584" y="148"/>
                  </a:lnTo>
                  <a:lnTo>
                    <a:pt x="613" y="135"/>
                  </a:lnTo>
                  <a:lnTo>
                    <a:pt x="634" y="129"/>
                  </a:lnTo>
                  <a:lnTo>
                    <a:pt x="658" y="124"/>
                  </a:lnTo>
                  <a:lnTo>
                    <a:pt x="675" y="119"/>
                  </a:lnTo>
                  <a:lnTo>
                    <a:pt x="689" y="109"/>
                  </a:lnTo>
                  <a:lnTo>
                    <a:pt x="698" y="100"/>
                  </a:lnTo>
                  <a:lnTo>
                    <a:pt x="707" y="85"/>
                  </a:lnTo>
                  <a:lnTo>
                    <a:pt x="717" y="76"/>
                  </a:lnTo>
                  <a:lnTo>
                    <a:pt x="722" y="59"/>
                  </a:lnTo>
                  <a:lnTo>
                    <a:pt x="725" y="43"/>
                  </a:lnTo>
                  <a:lnTo>
                    <a:pt x="725" y="34"/>
                  </a:lnTo>
                  <a:lnTo>
                    <a:pt x="722" y="26"/>
                  </a:lnTo>
                  <a:lnTo>
                    <a:pt x="704" y="26"/>
                  </a:lnTo>
                  <a:lnTo>
                    <a:pt x="684" y="24"/>
                  </a:lnTo>
                  <a:lnTo>
                    <a:pt x="658" y="24"/>
                  </a:lnTo>
                  <a:lnTo>
                    <a:pt x="628" y="21"/>
                  </a:lnTo>
                  <a:lnTo>
                    <a:pt x="600" y="21"/>
                  </a:lnTo>
                  <a:lnTo>
                    <a:pt x="569" y="21"/>
                  </a:lnTo>
                  <a:lnTo>
                    <a:pt x="537" y="21"/>
                  </a:lnTo>
                  <a:lnTo>
                    <a:pt x="504" y="16"/>
                  </a:lnTo>
                  <a:lnTo>
                    <a:pt x="468" y="16"/>
                  </a:lnTo>
                  <a:lnTo>
                    <a:pt x="444" y="14"/>
                  </a:lnTo>
                  <a:lnTo>
                    <a:pt x="411" y="11"/>
                  </a:lnTo>
                  <a:lnTo>
                    <a:pt x="385" y="10"/>
                  </a:lnTo>
                  <a:lnTo>
                    <a:pt x="354" y="10"/>
                  </a:lnTo>
                  <a:lnTo>
                    <a:pt x="333" y="5"/>
                  </a:lnTo>
                  <a:lnTo>
                    <a:pt x="310" y="3"/>
                  </a:lnTo>
                  <a:lnTo>
                    <a:pt x="299" y="0"/>
                  </a:lnTo>
                  <a:close/>
                </a:path>
              </a:pathLst>
            </a:custGeom>
            <a:solidFill>
              <a:srgbClr val="000000"/>
            </a:solidFill>
            <a:ln w="9525">
              <a:noFill/>
              <a:round/>
              <a:headEnd/>
              <a:tailEnd/>
            </a:ln>
          </p:spPr>
          <p:txBody>
            <a:bodyPr/>
            <a:lstStyle/>
            <a:p>
              <a:endParaRPr lang="en-US"/>
            </a:p>
          </p:txBody>
        </p:sp>
        <p:sp>
          <p:nvSpPr>
            <p:cNvPr id="10" name="Freeform 15"/>
            <p:cNvSpPr>
              <a:spLocks/>
            </p:cNvSpPr>
            <p:nvPr/>
          </p:nvSpPr>
          <p:spPr bwMode="auto">
            <a:xfrm>
              <a:off x="2050" y="3522"/>
              <a:ext cx="53" cy="303"/>
            </a:xfrm>
            <a:custGeom>
              <a:avLst/>
              <a:gdLst>
                <a:gd name="T0" fmla="*/ 2 w 264"/>
                <a:gd name="T1" fmla="*/ 10 h 1210"/>
                <a:gd name="T2" fmla="*/ 2 w 264"/>
                <a:gd name="T3" fmla="*/ 12 h 1210"/>
                <a:gd name="T4" fmla="*/ 2 w 264"/>
                <a:gd name="T5" fmla="*/ 12 h 1210"/>
                <a:gd name="T6" fmla="*/ 2 w 264"/>
                <a:gd name="T7" fmla="*/ 14 h 1210"/>
                <a:gd name="T8" fmla="*/ 2 w 264"/>
                <a:gd name="T9" fmla="*/ 15 h 1210"/>
                <a:gd name="T10" fmla="*/ 2 w 264"/>
                <a:gd name="T11" fmla="*/ 18 h 1210"/>
                <a:gd name="T12" fmla="*/ 2 w 264"/>
                <a:gd name="T13" fmla="*/ 19 h 1210"/>
                <a:gd name="T14" fmla="*/ 2 w 264"/>
                <a:gd name="T15" fmla="*/ 19 h 1210"/>
                <a:gd name="T16" fmla="*/ 2 w 264"/>
                <a:gd name="T17" fmla="*/ 19 h 1210"/>
                <a:gd name="T18" fmla="*/ 1 w 264"/>
                <a:gd name="T19" fmla="*/ 19 h 1210"/>
                <a:gd name="T20" fmla="*/ 1 w 264"/>
                <a:gd name="T21" fmla="*/ 18 h 1210"/>
                <a:gd name="T22" fmla="*/ 1 w 264"/>
                <a:gd name="T23" fmla="*/ 18 h 1210"/>
                <a:gd name="T24" fmla="*/ 1 w 264"/>
                <a:gd name="T25" fmla="*/ 17 h 1210"/>
                <a:gd name="T26" fmla="*/ 0 w 264"/>
                <a:gd name="T27" fmla="*/ 16 h 1210"/>
                <a:gd name="T28" fmla="*/ 0 w 264"/>
                <a:gd name="T29" fmla="*/ 16 h 1210"/>
                <a:gd name="T30" fmla="*/ 0 w 264"/>
                <a:gd name="T31" fmla="*/ 15 h 1210"/>
                <a:gd name="T32" fmla="*/ 0 w 264"/>
                <a:gd name="T33" fmla="*/ 14 h 1210"/>
                <a:gd name="T34" fmla="*/ 0 w 264"/>
                <a:gd name="T35" fmla="*/ 13 h 1210"/>
                <a:gd name="T36" fmla="*/ 0 w 264"/>
                <a:gd name="T37" fmla="*/ 12 h 1210"/>
                <a:gd name="T38" fmla="*/ 0 w 264"/>
                <a:gd name="T39" fmla="*/ 8 h 1210"/>
                <a:gd name="T40" fmla="*/ 0 w 264"/>
                <a:gd name="T41" fmla="*/ 6 h 1210"/>
                <a:gd name="T42" fmla="*/ 0 w 264"/>
                <a:gd name="T43" fmla="*/ 5 h 1210"/>
                <a:gd name="T44" fmla="*/ 0 w 264"/>
                <a:gd name="T45" fmla="*/ 4 h 1210"/>
                <a:gd name="T46" fmla="*/ 1 w 264"/>
                <a:gd name="T47" fmla="*/ 3 h 1210"/>
                <a:gd name="T48" fmla="*/ 1 w 264"/>
                <a:gd name="T49" fmla="*/ 2 h 1210"/>
                <a:gd name="T50" fmla="*/ 1 w 264"/>
                <a:gd name="T51" fmla="*/ 0 h 1210"/>
                <a:gd name="T52" fmla="*/ 1 w 264"/>
                <a:gd name="T53" fmla="*/ 0 h 1210"/>
                <a:gd name="T54" fmla="*/ 1 w 264"/>
                <a:gd name="T55" fmla="*/ 0 h 1210"/>
                <a:gd name="T56" fmla="*/ 2 w 264"/>
                <a:gd name="T57" fmla="*/ 0 h 1210"/>
                <a:gd name="T58" fmla="*/ 2 w 264"/>
                <a:gd name="T59" fmla="*/ 0 h 1210"/>
                <a:gd name="T60" fmla="*/ 2 w 264"/>
                <a:gd name="T61" fmla="*/ 2 h 1210"/>
                <a:gd name="T62" fmla="*/ 2 w 264"/>
                <a:gd name="T63" fmla="*/ 3 h 1210"/>
                <a:gd name="T64" fmla="*/ 2 w 264"/>
                <a:gd name="T65" fmla="*/ 5 h 1210"/>
                <a:gd name="T66" fmla="*/ 2 w 264"/>
                <a:gd name="T67" fmla="*/ 7 h 1210"/>
                <a:gd name="T68" fmla="*/ 2 w 264"/>
                <a:gd name="T69" fmla="*/ 10 h 121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4"/>
                <a:gd name="T106" fmla="*/ 0 h 1210"/>
                <a:gd name="T107" fmla="*/ 264 w 264"/>
                <a:gd name="T108" fmla="*/ 1210 h 121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4" h="1210">
                  <a:moveTo>
                    <a:pt x="219" y="636"/>
                  </a:moveTo>
                  <a:lnTo>
                    <a:pt x="217" y="659"/>
                  </a:lnTo>
                  <a:lnTo>
                    <a:pt x="217" y="697"/>
                  </a:lnTo>
                  <a:lnTo>
                    <a:pt x="217" y="733"/>
                  </a:lnTo>
                  <a:lnTo>
                    <a:pt x="219" y="749"/>
                  </a:lnTo>
                  <a:lnTo>
                    <a:pt x="227" y="781"/>
                  </a:lnTo>
                  <a:lnTo>
                    <a:pt x="229" y="836"/>
                  </a:lnTo>
                  <a:lnTo>
                    <a:pt x="232" y="889"/>
                  </a:lnTo>
                  <a:lnTo>
                    <a:pt x="234" y="923"/>
                  </a:lnTo>
                  <a:lnTo>
                    <a:pt x="235" y="975"/>
                  </a:lnTo>
                  <a:lnTo>
                    <a:pt x="240" y="1073"/>
                  </a:lnTo>
                  <a:lnTo>
                    <a:pt x="240" y="1166"/>
                  </a:lnTo>
                  <a:lnTo>
                    <a:pt x="245" y="1210"/>
                  </a:lnTo>
                  <a:lnTo>
                    <a:pt x="240" y="1210"/>
                  </a:lnTo>
                  <a:lnTo>
                    <a:pt x="235" y="1210"/>
                  </a:lnTo>
                  <a:lnTo>
                    <a:pt x="229" y="1207"/>
                  </a:lnTo>
                  <a:lnTo>
                    <a:pt x="214" y="1200"/>
                  </a:lnTo>
                  <a:lnTo>
                    <a:pt x="198" y="1198"/>
                  </a:lnTo>
                  <a:lnTo>
                    <a:pt x="182" y="1189"/>
                  </a:lnTo>
                  <a:lnTo>
                    <a:pt x="165" y="1186"/>
                  </a:lnTo>
                  <a:lnTo>
                    <a:pt x="144" y="1179"/>
                  </a:lnTo>
                  <a:lnTo>
                    <a:pt x="128" y="1166"/>
                  </a:lnTo>
                  <a:lnTo>
                    <a:pt x="115" y="1145"/>
                  </a:lnTo>
                  <a:lnTo>
                    <a:pt x="100" y="1126"/>
                  </a:lnTo>
                  <a:lnTo>
                    <a:pt x="89" y="1103"/>
                  </a:lnTo>
                  <a:lnTo>
                    <a:pt x="79" y="1081"/>
                  </a:lnTo>
                  <a:lnTo>
                    <a:pt x="66" y="1063"/>
                  </a:lnTo>
                  <a:lnTo>
                    <a:pt x="51" y="1041"/>
                  </a:lnTo>
                  <a:lnTo>
                    <a:pt x="37" y="1026"/>
                  </a:lnTo>
                  <a:lnTo>
                    <a:pt x="24" y="1008"/>
                  </a:lnTo>
                  <a:lnTo>
                    <a:pt x="11" y="984"/>
                  </a:lnTo>
                  <a:lnTo>
                    <a:pt x="11" y="955"/>
                  </a:lnTo>
                  <a:lnTo>
                    <a:pt x="19" y="923"/>
                  </a:lnTo>
                  <a:lnTo>
                    <a:pt x="26" y="889"/>
                  </a:lnTo>
                  <a:lnTo>
                    <a:pt x="37" y="860"/>
                  </a:lnTo>
                  <a:lnTo>
                    <a:pt x="40" y="836"/>
                  </a:lnTo>
                  <a:lnTo>
                    <a:pt x="45" y="813"/>
                  </a:lnTo>
                  <a:lnTo>
                    <a:pt x="37" y="754"/>
                  </a:lnTo>
                  <a:lnTo>
                    <a:pt x="24" y="646"/>
                  </a:lnTo>
                  <a:lnTo>
                    <a:pt x="7" y="531"/>
                  </a:lnTo>
                  <a:lnTo>
                    <a:pt x="0" y="436"/>
                  </a:lnTo>
                  <a:lnTo>
                    <a:pt x="0" y="401"/>
                  </a:lnTo>
                  <a:lnTo>
                    <a:pt x="9" y="364"/>
                  </a:lnTo>
                  <a:lnTo>
                    <a:pt x="16" y="327"/>
                  </a:lnTo>
                  <a:lnTo>
                    <a:pt x="30" y="292"/>
                  </a:lnTo>
                  <a:lnTo>
                    <a:pt x="45" y="259"/>
                  </a:lnTo>
                  <a:lnTo>
                    <a:pt x="56" y="230"/>
                  </a:lnTo>
                  <a:lnTo>
                    <a:pt x="73" y="204"/>
                  </a:lnTo>
                  <a:lnTo>
                    <a:pt x="82" y="183"/>
                  </a:lnTo>
                  <a:lnTo>
                    <a:pt x="100" y="130"/>
                  </a:lnTo>
                  <a:lnTo>
                    <a:pt x="107" y="69"/>
                  </a:lnTo>
                  <a:lnTo>
                    <a:pt x="112" y="19"/>
                  </a:lnTo>
                  <a:lnTo>
                    <a:pt x="115" y="0"/>
                  </a:lnTo>
                  <a:lnTo>
                    <a:pt x="133" y="0"/>
                  </a:lnTo>
                  <a:lnTo>
                    <a:pt x="152" y="0"/>
                  </a:lnTo>
                  <a:lnTo>
                    <a:pt x="168" y="0"/>
                  </a:lnTo>
                  <a:lnTo>
                    <a:pt x="182" y="0"/>
                  </a:lnTo>
                  <a:lnTo>
                    <a:pt x="189" y="0"/>
                  </a:lnTo>
                  <a:lnTo>
                    <a:pt x="198" y="0"/>
                  </a:lnTo>
                  <a:lnTo>
                    <a:pt x="201" y="0"/>
                  </a:lnTo>
                  <a:lnTo>
                    <a:pt x="203" y="0"/>
                  </a:lnTo>
                  <a:lnTo>
                    <a:pt x="264" y="90"/>
                  </a:lnTo>
                  <a:lnTo>
                    <a:pt x="261" y="114"/>
                  </a:lnTo>
                  <a:lnTo>
                    <a:pt x="245" y="174"/>
                  </a:lnTo>
                  <a:lnTo>
                    <a:pt x="232" y="238"/>
                  </a:lnTo>
                  <a:lnTo>
                    <a:pt x="217" y="290"/>
                  </a:lnTo>
                  <a:lnTo>
                    <a:pt x="229" y="351"/>
                  </a:lnTo>
                  <a:lnTo>
                    <a:pt x="234" y="432"/>
                  </a:lnTo>
                  <a:lnTo>
                    <a:pt x="234" y="527"/>
                  </a:lnTo>
                  <a:lnTo>
                    <a:pt x="219" y="636"/>
                  </a:lnTo>
                  <a:close/>
                </a:path>
              </a:pathLst>
            </a:custGeom>
            <a:solidFill>
              <a:srgbClr val="FFCCCC"/>
            </a:solidFill>
            <a:ln w="1588">
              <a:solidFill>
                <a:srgbClr val="000000"/>
              </a:solidFill>
              <a:prstDash val="solid"/>
              <a:round/>
              <a:headEnd/>
              <a:tailEnd/>
            </a:ln>
          </p:spPr>
          <p:txBody>
            <a:bodyPr/>
            <a:lstStyle/>
            <a:p>
              <a:endParaRPr lang="en-US"/>
            </a:p>
          </p:txBody>
        </p:sp>
        <p:sp>
          <p:nvSpPr>
            <p:cNvPr id="11" name="Freeform 16"/>
            <p:cNvSpPr>
              <a:spLocks/>
            </p:cNvSpPr>
            <p:nvPr/>
          </p:nvSpPr>
          <p:spPr bwMode="auto">
            <a:xfrm>
              <a:off x="2162" y="3255"/>
              <a:ext cx="110" cy="147"/>
            </a:xfrm>
            <a:custGeom>
              <a:avLst/>
              <a:gdLst>
                <a:gd name="T0" fmla="*/ 1 w 551"/>
                <a:gd name="T1" fmla="*/ 5 h 588"/>
                <a:gd name="T2" fmla="*/ 2 w 551"/>
                <a:gd name="T3" fmla="*/ 5 h 588"/>
                <a:gd name="T4" fmla="*/ 2 w 551"/>
                <a:gd name="T5" fmla="*/ 5 h 588"/>
                <a:gd name="T6" fmla="*/ 3 w 551"/>
                <a:gd name="T7" fmla="*/ 5 h 588"/>
                <a:gd name="T8" fmla="*/ 3 w 551"/>
                <a:gd name="T9" fmla="*/ 4 h 588"/>
                <a:gd name="T10" fmla="*/ 3 w 551"/>
                <a:gd name="T11" fmla="*/ 3 h 588"/>
                <a:gd name="T12" fmla="*/ 3 w 551"/>
                <a:gd name="T13" fmla="*/ 3 h 588"/>
                <a:gd name="T14" fmla="*/ 3 w 551"/>
                <a:gd name="T15" fmla="*/ 2 h 588"/>
                <a:gd name="T16" fmla="*/ 3 w 551"/>
                <a:gd name="T17" fmla="*/ 2 h 588"/>
                <a:gd name="T18" fmla="*/ 3 w 551"/>
                <a:gd name="T19" fmla="*/ 1 h 588"/>
                <a:gd name="T20" fmla="*/ 3 w 551"/>
                <a:gd name="T21" fmla="*/ 1 h 588"/>
                <a:gd name="T22" fmla="*/ 3 w 551"/>
                <a:gd name="T23" fmla="*/ 0 h 588"/>
                <a:gd name="T24" fmla="*/ 3 w 551"/>
                <a:gd name="T25" fmla="*/ 0 h 588"/>
                <a:gd name="T26" fmla="*/ 3 w 551"/>
                <a:gd name="T27" fmla="*/ 0 h 588"/>
                <a:gd name="T28" fmla="*/ 4 w 551"/>
                <a:gd name="T29" fmla="*/ 0 h 588"/>
                <a:gd name="T30" fmla="*/ 4 w 551"/>
                <a:gd name="T31" fmla="*/ 1 h 588"/>
                <a:gd name="T32" fmla="*/ 4 w 551"/>
                <a:gd name="T33" fmla="*/ 1 h 588"/>
                <a:gd name="T34" fmla="*/ 4 w 551"/>
                <a:gd name="T35" fmla="*/ 1 h 588"/>
                <a:gd name="T36" fmla="*/ 4 w 551"/>
                <a:gd name="T37" fmla="*/ 2 h 588"/>
                <a:gd name="T38" fmla="*/ 4 w 551"/>
                <a:gd name="T39" fmla="*/ 2 h 588"/>
                <a:gd name="T40" fmla="*/ 4 w 551"/>
                <a:gd name="T41" fmla="*/ 3 h 588"/>
                <a:gd name="T42" fmla="*/ 4 w 551"/>
                <a:gd name="T43" fmla="*/ 3 h 588"/>
                <a:gd name="T44" fmla="*/ 4 w 551"/>
                <a:gd name="T45" fmla="*/ 4 h 588"/>
                <a:gd name="T46" fmla="*/ 4 w 551"/>
                <a:gd name="T47" fmla="*/ 6 h 588"/>
                <a:gd name="T48" fmla="*/ 4 w 551"/>
                <a:gd name="T49" fmla="*/ 6 h 588"/>
                <a:gd name="T50" fmla="*/ 4 w 551"/>
                <a:gd name="T51" fmla="*/ 6 h 588"/>
                <a:gd name="T52" fmla="*/ 4 w 551"/>
                <a:gd name="T53" fmla="*/ 7 h 588"/>
                <a:gd name="T54" fmla="*/ 3 w 551"/>
                <a:gd name="T55" fmla="*/ 7 h 588"/>
                <a:gd name="T56" fmla="*/ 2 w 551"/>
                <a:gd name="T57" fmla="*/ 7 h 588"/>
                <a:gd name="T58" fmla="*/ 2 w 551"/>
                <a:gd name="T59" fmla="*/ 8 h 588"/>
                <a:gd name="T60" fmla="*/ 1 w 551"/>
                <a:gd name="T61" fmla="*/ 8 h 588"/>
                <a:gd name="T62" fmla="*/ 1 w 551"/>
                <a:gd name="T63" fmla="*/ 9 h 588"/>
                <a:gd name="T64" fmla="*/ 0 w 551"/>
                <a:gd name="T65" fmla="*/ 8 h 588"/>
                <a:gd name="T66" fmla="*/ 0 w 551"/>
                <a:gd name="T67" fmla="*/ 8 h 588"/>
                <a:gd name="T68" fmla="*/ 0 w 551"/>
                <a:gd name="T69" fmla="*/ 7 h 588"/>
                <a:gd name="T70" fmla="*/ 0 w 551"/>
                <a:gd name="T71" fmla="*/ 7 h 588"/>
                <a:gd name="T72" fmla="*/ 0 w 551"/>
                <a:gd name="T73" fmla="*/ 6 h 588"/>
                <a:gd name="T74" fmla="*/ 0 w 551"/>
                <a:gd name="T75" fmla="*/ 6 h 588"/>
                <a:gd name="T76" fmla="*/ 0 w 551"/>
                <a:gd name="T77" fmla="*/ 6 h 588"/>
                <a:gd name="T78" fmla="*/ 0 w 551"/>
                <a:gd name="T79" fmla="*/ 5 h 58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51"/>
                <a:gd name="T121" fmla="*/ 0 h 588"/>
                <a:gd name="T122" fmla="*/ 551 w 551"/>
                <a:gd name="T123" fmla="*/ 588 h 58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51" h="588">
                  <a:moveTo>
                    <a:pt x="53" y="352"/>
                  </a:moveTo>
                  <a:lnTo>
                    <a:pt x="104" y="352"/>
                  </a:lnTo>
                  <a:lnTo>
                    <a:pt x="156" y="342"/>
                  </a:lnTo>
                  <a:lnTo>
                    <a:pt x="203" y="337"/>
                  </a:lnTo>
                  <a:lnTo>
                    <a:pt x="247" y="325"/>
                  </a:lnTo>
                  <a:lnTo>
                    <a:pt x="286" y="313"/>
                  </a:lnTo>
                  <a:lnTo>
                    <a:pt x="317" y="302"/>
                  </a:lnTo>
                  <a:lnTo>
                    <a:pt x="340" y="287"/>
                  </a:lnTo>
                  <a:lnTo>
                    <a:pt x="354" y="282"/>
                  </a:lnTo>
                  <a:lnTo>
                    <a:pt x="369" y="263"/>
                  </a:lnTo>
                  <a:lnTo>
                    <a:pt x="385" y="247"/>
                  </a:lnTo>
                  <a:lnTo>
                    <a:pt x="392" y="228"/>
                  </a:lnTo>
                  <a:lnTo>
                    <a:pt x="392" y="211"/>
                  </a:lnTo>
                  <a:lnTo>
                    <a:pt x="385" y="189"/>
                  </a:lnTo>
                  <a:lnTo>
                    <a:pt x="382" y="162"/>
                  </a:lnTo>
                  <a:lnTo>
                    <a:pt x="385" y="136"/>
                  </a:lnTo>
                  <a:lnTo>
                    <a:pt x="385" y="118"/>
                  </a:lnTo>
                  <a:lnTo>
                    <a:pt x="385" y="109"/>
                  </a:lnTo>
                  <a:lnTo>
                    <a:pt x="377" y="88"/>
                  </a:lnTo>
                  <a:lnTo>
                    <a:pt x="372" y="62"/>
                  </a:lnTo>
                  <a:lnTo>
                    <a:pt x="372" y="47"/>
                  </a:lnTo>
                  <a:lnTo>
                    <a:pt x="380" y="43"/>
                  </a:lnTo>
                  <a:lnTo>
                    <a:pt x="385" y="36"/>
                  </a:lnTo>
                  <a:lnTo>
                    <a:pt x="392" y="23"/>
                  </a:lnTo>
                  <a:lnTo>
                    <a:pt x="398" y="15"/>
                  </a:lnTo>
                  <a:lnTo>
                    <a:pt x="410" y="7"/>
                  </a:lnTo>
                  <a:lnTo>
                    <a:pt x="421" y="2"/>
                  </a:lnTo>
                  <a:lnTo>
                    <a:pt x="436" y="0"/>
                  </a:lnTo>
                  <a:lnTo>
                    <a:pt x="455" y="0"/>
                  </a:lnTo>
                  <a:lnTo>
                    <a:pt x="485" y="7"/>
                  </a:lnTo>
                  <a:lnTo>
                    <a:pt x="496" y="22"/>
                  </a:lnTo>
                  <a:lnTo>
                    <a:pt x="496" y="41"/>
                  </a:lnTo>
                  <a:lnTo>
                    <a:pt x="492" y="60"/>
                  </a:lnTo>
                  <a:lnTo>
                    <a:pt x="485" y="78"/>
                  </a:lnTo>
                  <a:lnTo>
                    <a:pt x="473" y="92"/>
                  </a:lnTo>
                  <a:lnTo>
                    <a:pt x="465" y="104"/>
                  </a:lnTo>
                  <a:lnTo>
                    <a:pt x="462" y="114"/>
                  </a:lnTo>
                  <a:lnTo>
                    <a:pt x="462" y="118"/>
                  </a:lnTo>
                  <a:lnTo>
                    <a:pt x="462" y="136"/>
                  </a:lnTo>
                  <a:lnTo>
                    <a:pt x="465" y="152"/>
                  </a:lnTo>
                  <a:lnTo>
                    <a:pt x="473" y="168"/>
                  </a:lnTo>
                  <a:lnTo>
                    <a:pt x="489" y="187"/>
                  </a:lnTo>
                  <a:lnTo>
                    <a:pt x="499" y="204"/>
                  </a:lnTo>
                  <a:lnTo>
                    <a:pt x="512" y="218"/>
                  </a:lnTo>
                  <a:lnTo>
                    <a:pt x="525" y="233"/>
                  </a:lnTo>
                  <a:lnTo>
                    <a:pt x="527" y="239"/>
                  </a:lnTo>
                  <a:lnTo>
                    <a:pt x="551" y="360"/>
                  </a:lnTo>
                  <a:lnTo>
                    <a:pt x="551" y="375"/>
                  </a:lnTo>
                  <a:lnTo>
                    <a:pt x="543" y="382"/>
                  </a:lnTo>
                  <a:lnTo>
                    <a:pt x="532" y="392"/>
                  </a:lnTo>
                  <a:lnTo>
                    <a:pt x="520" y="397"/>
                  </a:lnTo>
                  <a:lnTo>
                    <a:pt x="501" y="403"/>
                  </a:lnTo>
                  <a:lnTo>
                    <a:pt x="478" y="413"/>
                  </a:lnTo>
                  <a:lnTo>
                    <a:pt x="450" y="427"/>
                  </a:lnTo>
                  <a:lnTo>
                    <a:pt x="418" y="437"/>
                  </a:lnTo>
                  <a:lnTo>
                    <a:pt x="385" y="455"/>
                  </a:lnTo>
                  <a:lnTo>
                    <a:pt x="340" y="469"/>
                  </a:lnTo>
                  <a:lnTo>
                    <a:pt x="296" y="479"/>
                  </a:lnTo>
                  <a:lnTo>
                    <a:pt x="249" y="493"/>
                  </a:lnTo>
                  <a:lnTo>
                    <a:pt x="207" y="500"/>
                  </a:lnTo>
                  <a:lnTo>
                    <a:pt x="177" y="508"/>
                  </a:lnTo>
                  <a:lnTo>
                    <a:pt x="148" y="513"/>
                  </a:lnTo>
                  <a:lnTo>
                    <a:pt x="141" y="513"/>
                  </a:lnTo>
                  <a:lnTo>
                    <a:pt x="107" y="588"/>
                  </a:lnTo>
                  <a:lnTo>
                    <a:pt x="53" y="513"/>
                  </a:lnTo>
                  <a:lnTo>
                    <a:pt x="48" y="513"/>
                  </a:lnTo>
                  <a:lnTo>
                    <a:pt x="34" y="508"/>
                  </a:lnTo>
                  <a:lnTo>
                    <a:pt x="18" y="505"/>
                  </a:lnTo>
                  <a:lnTo>
                    <a:pt x="6" y="500"/>
                  </a:lnTo>
                  <a:lnTo>
                    <a:pt x="0" y="489"/>
                  </a:lnTo>
                  <a:lnTo>
                    <a:pt x="0" y="468"/>
                  </a:lnTo>
                  <a:lnTo>
                    <a:pt x="0" y="442"/>
                  </a:lnTo>
                  <a:lnTo>
                    <a:pt x="0" y="415"/>
                  </a:lnTo>
                  <a:lnTo>
                    <a:pt x="21" y="415"/>
                  </a:lnTo>
                  <a:lnTo>
                    <a:pt x="34" y="403"/>
                  </a:lnTo>
                  <a:lnTo>
                    <a:pt x="44" y="394"/>
                  </a:lnTo>
                  <a:lnTo>
                    <a:pt x="50" y="382"/>
                  </a:lnTo>
                  <a:lnTo>
                    <a:pt x="53" y="370"/>
                  </a:lnTo>
                  <a:lnTo>
                    <a:pt x="53" y="360"/>
                  </a:lnTo>
                  <a:lnTo>
                    <a:pt x="53" y="353"/>
                  </a:lnTo>
                  <a:lnTo>
                    <a:pt x="53" y="352"/>
                  </a:lnTo>
                  <a:close/>
                </a:path>
              </a:pathLst>
            </a:custGeom>
            <a:solidFill>
              <a:srgbClr val="FFCCCC"/>
            </a:solidFill>
            <a:ln w="1588">
              <a:solidFill>
                <a:srgbClr val="000000"/>
              </a:solidFill>
              <a:prstDash val="solid"/>
              <a:round/>
              <a:headEnd/>
              <a:tailEnd/>
            </a:ln>
          </p:spPr>
          <p:txBody>
            <a:bodyPr/>
            <a:lstStyle/>
            <a:p>
              <a:endParaRPr lang="en-US"/>
            </a:p>
          </p:txBody>
        </p:sp>
        <p:sp>
          <p:nvSpPr>
            <p:cNvPr id="12" name="Freeform 17"/>
            <p:cNvSpPr>
              <a:spLocks/>
            </p:cNvSpPr>
            <p:nvPr/>
          </p:nvSpPr>
          <p:spPr bwMode="auto">
            <a:xfrm>
              <a:off x="2128" y="3203"/>
              <a:ext cx="101" cy="105"/>
            </a:xfrm>
            <a:custGeom>
              <a:avLst/>
              <a:gdLst>
                <a:gd name="T0" fmla="*/ 1 w 504"/>
                <a:gd name="T1" fmla="*/ 6 h 420"/>
                <a:gd name="T2" fmla="*/ 1 w 504"/>
                <a:gd name="T3" fmla="*/ 6 h 420"/>
                <a:gd name="T4" fmla="*/ 1 w 504"/>
                <a:gd name="T5" fmla="*/ 6 h 420"/>
                <a:gd name="T6" fmla="*/ 1 w 504"/>
                <a:gd name="T7" fmla="*/ 6 h 420"/>
                <a:gd name="T8" fmla="*/ 1 w 504"/>
                <a:gd name="T9" fmla="*/ 6 h 420"/>
                <a:gd name="T10" fmla="*/ 2 w 504"/>
                <a:gd name="T11" fmla="*/ 6 h 420"/>
                <a:gd name="T12" fmla="*/ 2 w 504"/>
                <a:gd name="T13" fmla="*/ 6 h 420"/>
                <a:gd name="T14" fmla="*/ 2 w 504"/>
                <a:gd name="T15" fmla="*/ 7 h 420"/>
                <a:gd name="T16" fmla="*/ 3 w 504"/>
                <a:gd name="T17" fmla="*/ 7 h 420"/>
                <a:gd name="T18" fmla="*/ 3 w 504"/>
                <a:gd name="T19" fmla="*/ 6 h 420"/>
                <a:gd name="T20" fmla="*/ 4 w 504"/>
                <a:gd name="T21" fmla="*/ 6 h 420"/>
                <a:gd name="T22" fmla="*/ 4 w 504"/>
                <a:gd name="T23" fmla="*/ 5 h 420"/>
                <a:gd name="T24" fmla="*/ 4 w 504"/>
                <a:gd name="T25" fmla="*/ 4 h 420"/>
                <a:gd name="T26" fmla="*/ 4 w 504"/>
                <a:gd name="T27" fmla="*/ 3 h 420"/>
                <a:gd name="T28" fmla="*/ 4 w 504"/>
                <a:gd name="T29" fmla="*/ 3 h 420"/>
                <a:gd name="T30" fmla="*/ 4 w 504"/>
                <a:gd name="T31" fmla="*/ 2 h 420"/>
                <a:gd name="T32" fmla="*/ 3 w 504"/>
                <a:gd name="T33" fmla="*/ 2 h 420"/>
                <a:gd name="T34" fmla="*/ 2 w 504"/>
                <a:gd name="T35" fmla="*/ 2 h 420"/>
                <a:gd name="T36" fmla="*/ 2 w 504"/>
                <a:gd name="T37" fmla="*/ 2 h 420"/>
                <a:gd name="T38" fmla="*/ 1 w 504"/>
                <a:gd name="T39" fmla="*/ 2 h 420"/>
                <a:gd name="T40" fmla="*/ 1 w 504"/>
                <a:gd name="T41" fmla="*/ 1 h 420"/>
                <a:gd name="T42" fmla="*/ 1 w 504"/>
                <a:gd name="T43" fmla="*/ 1 h 420"/>
                <a:gd name="T44" fmla="*/ 1 w 504"/>
                <a:gd name="T45" fmla="*/ 0 h 420"/>
                <a:gd name="T46" fmla="*/ 0 w 504"/>
                <a:gd name="T47" fmla="*/ 0 h 420"/>
                <a:gd name="T48" fmla="*/ 0 w 504"/>
                <a:gd name="T49" fmla="*/ 0 h 420"/>
                <a:gd name="T50" fmla="*/ 0 w 504"/>
                <a:gd name="T51" fmla="*/ 1 h 420"/>
                <a:gd name="T52" fmla="*/ 0 w 504"/>
                <a:gd name="T53" fmla="*/ 1 h 420"/>
                <a:gd name="T54" fmla="*/ 0 w 504"/>
                <a:gd name="T55" fmla="*/ 2 h 420"/>
                <a:gd name="T56" fmla="*/ 0 w 504"/>
                <a:gd name="T57" fmla="*/ 3 h 420"/>
                <a:gd name="T58" fmla="*/ 0 w 504"/>
                <a:gd name="T59" fmla="*/ 3 h 420"/>
                <a:gd name="T60" fmla="*/ 0 w 504"/>
                <a:gd name="T61" fmla="*/ 3 h 420"/>
                <a:gd name="T62" fmla="*/ 0 w 504"/>
                <a:gd name="T63" fmla="*/ 4 h 420"/>
                <a:gd name="T64" fmla="*/ 0 w 504"/>
                <a:gd name="T65" fmla="*/ 4 h 420"/>
                <a:gd name="T66" fmla="*/ 0 w 504"/>
                <a:gd name="T67" fmla="*/ 5 h 420"/>
                <a:gd name="T68" fmla="*/ 0 w 504"/>
                <a:gd name="T69" fmla="*/ 6 h 420"/>
                <a:gd name="T70" fmla="*/ 0 w 504"/>
                <a:gd name="T71" fmla="*/ 6 h 42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4"/>
                <a:gd name="T109" fmla="*/ 0 h 420"/>
                <a:gd name="T110" fmla="*/ 504 w 504"/>
                <a:gd name="T111" fmla="*/ 420 h 42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4" h="420">
                  <a:moveTo>
                    <a:pt x="62" y="382"/>
                  </a:moveTo>
                  <a:lnTo>
                    <a:pt x="65" y="382"/>
                  </a:lnTo>
                  <a:lnTo>
                    <a:pt x="70" y="382"/>
                  </a:lnTo>
                  <a:lnTo>
                    <a:pt x="77" y="382"/>
                  </a:lnTo>
                  <a:lnTo>
                    <a:pt x="93" y="382"/>
                  </a:lnTo>
                  <a:lnTo>
                    <a:pt x="101" y="380"/>
                  </a:lnTo>
                  <a:lnTo>
                    <a:pt x="119" y="377"/>
                  </a:lnTo>
                  <a:lnTo>
                    <a:pt x="130" y="375"/>
                  </a:lnTo>
                  <a:lnTo>
                    <a:pt x="151" y="366"/>
                  </a:lnTo>
                  <a:lnTo>
                    <a:pt x="168" y="366"/>
                  </a:lnTo>
                  <a:lnTo>
                    <a:pt x="192" y="366"/>
                  </a:lnTo>
                  <a:lnTo>
                    <a:pt x="215" y="375"/>
                  </a:lnTo>
                  <a:lnTo>
                    <a:pt x="238" y="382"/>
                  </a:lnTo>
                  <a:lnTo>
                    <a:pt x="262" y="395"/>
                  </a:lnTo>
                  <a:lnTo>
                    <a:pt x="285" y="401"/>
                  </a:lnTo>
                  <a:lnTo>
                    <a:pt x="301" y="413"/>
                  </a:lnTo>
                  <a:lnTo>
                    <a:pt x="315" y="413"/>
                  </a:lnTo>
                  <a:lnTo>
                    <a:pt x="353" y="420"/>
                  </a:lnTo>
                  <a:lnTo>
                    <a:pt x="390" y="413"/>
                  </a:lnTo>
                  <a:lnTo>
                    <a:pt x="420" y="398"/>
                  </a:lnTo>
                  <a:lnTo>
                    <a:pt x="446" y="382"/>
                  </a:lnTo>
                  <a:lnTo>
                    <a:pt x="467" y="361"/>
                  </a:lnTo>
                  <a:lnTo>
                    <a:pt x="478" y="340"/>
                  </a:lnTo>
                  <a:lnTo>
                    <a:pt x="488" y="318"/>
                  </a:lnTo>
                  <a:lnTo>
                    <a:pt x="488" y="301"/>
                  </a:lnTo>
                  <a:lnTo>
                    <a:pt x="488" y="271"/>
                  </a:lnTo>
                  <a:lnTo>
                    <a:pt x="493" y="235"/>
                  </a:lnTo>
                  <a:lnTo>
                    <a:pt x="504" y="202"/>
                  </a:lnTo>
                  <a:lnTo>
                    <a:pt x="504" y="174"/>
                  </a:lnTo>
                  <a:lnTo>
                    <a:pt x="495" y="161"/>
                  </a:lnTo>
                  <a:lnTo>
                    <a:pt x="476" y="152"/>
                  </a:lnTo>
                  <a:lnTo>
                    <a:pt x="444" y="140"/>
                  </a:lnTo>
                  <a:lnTo>
                    <a:pt x="408" y="137"/>
                  </a:lnTo>
                  <a:lnTo>
                    <a:pt x="364" y="129"/>
                  </a:lnTo>
                  <a:lnTo>
                    <a:pt x="319" y="124"/>
                  </a:lnTo>
                  <a:lnTo>
                    <a:pt x="283" y="121"/>
                  </a:lnTo>
                  <a:lnTo>
                    <a:pt x="244" y="119"/>
                  </a:lnTo>
                  <a:lnTo>
                    <a:pt x="215" y="116"/>
                  </a:lnTo>
                  <a:lnTo>
                    <a:pt x="189" y="108"/>
                  </a:lnTo>
                  <a:lnTo>
                    <a:pt x="163" y="98"/>
                  </a:lnTo>
                  <a:lnTo>
                    <a:pt x="145" y="86"/>
                  </a:lnTo>
                  <a:lnTo>
                    <a:pt x="130" y="66"/>
                  </a:lnTo>
                  <a:lnTo>
                    <a:pt x="119" y="55"/>
                  </a:lnTo>
                  <a:lnTo>
                    <a:pt x="109" y="43"/>
                  </a:lnTo>
                  <a:lnTo>
                    <a:pt x="104" y="31"/>
                  </a:lnTo>
                  <a:lnTo>
                    <a:pt x="93" y="15"/>
                  </a:lnTo>
                  <a:lnTo>
                    <a:pt x="77" y="5"/>
                  </a:lnTo>
                  <a:lnTo>
                    <a:pt x="62" y="0"/>
                  </a:lnTo>
                  <a:lnTo>
                    <a:pt x="55" y="10"/>
                  </a:lnTo>
                  <a:lnTo>
                    <a:pt x="49" y="21"/>
                  </a:lnTo>
                  <a:lnTo>
                    <a:pt x="34" y="31"/>
                  </a:lnTo>
                  <a:lnTo>
                    <a:pt x="23" y="43"/>
                  </a:lnTo>
                  <a:lnTo>
                    <a:pt x="0" y="53"/>
                  </a:lnTo>
                  <a:lnTo>
                    <a:pt x="2" y="65"/>
                  </a:lnTo>
                  <a:lnTo>
                    <a:pt x="5" y="89"/>
                  </a:lnTo>
                  <a:lnTo>
                    <a:pt x="10" y="119"/>
                  </a:lnTo>
                  <a:lnTo>
                    <a:pt x="10" y="137"/>
                  </a:lnTo>
                  <a:lnTo>
                    <a:pt x="5" y="150"/>
                  </a:lnTo>
                  <a:lnTo>
                    <a:pt x="5" y="169"/>
                  </a:lnTo>
                  <a:lnTo>
                    <a:pt x="11" y="190"/>
                  </a:lnTo>
                  <a:lnTo>
                    <a:pt x="34" y="205"/>
                  </a:lnTo>
                  <a:lnTo>
                    <a:pt x="49" y="224"/>
                  </a:lnTo>
                  <a:lnTo>
                    <a:pt x="49" y="237"/>
                  </a:lnTo>
                  <a:lnTo>
                    <a:pt x="37" y="250"/>
                  </a:lnTo>
                  <a:lnTo>
                    <a:pt x="34" y="259"/>
                  </a:lnTo>
                  <a:lnTo>
                    <a:pt x="34" y="269"/>
                  </a:lnTo>
                  <a:lnTo>
                    <a:pt x="33" y="290"/>
                  </a:lnTo>
                  <a:lnTo>
                    <a:pt x="34" y="318"/>
                  </a:lnTo>
                  <a:lnTo>
                    <a:pt x="49" y="353"/>
                  </a:lnTo>
                  <a:lnTo>
                    <a:pt x="55" y="363"/>
                  </a:lnTo>
                  <a:lnTo>
                    <a:pt x="60" y="375"/>
                  </a:lnTo>
                  <a:lnTo>
                    <a:pt x="62" y="382"/>
                  </a:lnTo>
                  <a:close/>
                </a:path>
              </a:pathLst>
            </a:custGeom>
            <a:solidFill>
              <a:srgbClr val="FFCCCC"/>
            </a:solidFill>
            <a:ln w="1588">
              <a:solidFill>
                <a:srgbClr val="000000"/>
              </a:solidFill>
              <a:prstDash val="solid"/>
              <a:round/>
              <a:headEnd/>
              <a:tailEnd/>
            </a:ln>
          </p:spPr>
          <p:txBody>
            <a:bodyPr/>
            <a:lstStyle/>
            <a:p>
              <a:endParaRPr lang="en-US"/>
            </a:p>
          </p:txBody>
        </p:sp>
        <p:sp>
          <p:nvSpPr>
            <p:cNvPr id="13" name="Freeform 18"/>
            <p:cNvSpPr>
              <a:spLocks/>
            </p:cNvSpPr>
            <p:nvPr/>
          </p:nvSpPr>
          <p:spPr bwMode="auto">
            <a:xfrm>
              <a:off x="2143" y="3541"/>
              <a:ext cx="263" cy="247"/>
            </a:xfrm>
            <a:custGeom>
              <a:avLst/>
              <a:gdLst>
                <a:gd name="T0" fmla="*/ 0 w 1315"/>
                <a:gd name="T1" fmla="*/ 15 h 989"/>
                <a:gd name="T2" fmla="*/ 0 w 1315"/>
                <a:gd name="T3" fmla="*/ 15 h 989"/>
                <a:gd name="T4" fmla="*/ 1 w 1315"/>
                <a:gd name="T5" fmla="*/ 15 h 989"/>
                <a:gd name="T6" fmla="*/ 1 w 1315"/>
                <a:gd name="T7" fmla="*/ 15 h 989"/>
                <a:gd name="T8" fmla="*/ 1 w 1315"/>
                <a:gd name="T9" fmla="*/ 15 h 989"/>
                <a:gd name="T10" fmla="*/ 2 w 1315"/>
                <a:gd name="T11" fmla="*/ 15 h 989"/>
                <a:gd name="T12" fmla="*/ 2 w 1315"/>
                <a:gd name="T13" fmla="*/ 15 h 989"/>
                <a:gd name="T14" fmla="*/ 2 w 1315"/>
                <a:gd name="T15" fmla="*/ 15 h 989"/>
                <a:gd name="T16" fmla="*/ 3 w 1315"/>
                <a:gd name="T17" fmla="*/ 15 h 989"/>
                <a:gd name="T18" fmla="*/ 3 w 1315"/>
                <a:gd name="T19" fmla="*/ 15 h 989"/>
                <a:gd name="T20" fmla="*/ 3 w 1315"/>
                <a:gd name="T21" fmla="*/ 15 h 989"/>
                <a:gd name="T22" fmla="*/ 4 w 1315"/>
                <a:gd name="T23" fmla="*/ 14 h 989"/>
                <a:gd name="T24" fmla="*/ 4 w 1315"/>
                <a:gd name="T25" fmla="*/ 13 h 989"/>
                <a:gd name="T26" fmla="*/ 4 w 1315"/>
                <a:gd name="T27" fmla="*/ 12 h 989"/>
                <a:gd name="T28" fmla="*/ 4 w 1315"/>
                <a:gd name="T29" fmla="*/ 11 h 989"/>
                <a:gd name="T30" fmla="*/ 5 w 1315"/>
                <a:gd name="T31" fmla="*/ 11 h 989"/>
                <a:gd name="T32" fmla="*/ 5 w 1315"/>
                <a:gd name="T33" fmla="*/ 10 h 989"/>
                <a:gd name="T34" fmla="*/ 6 w 1315"/>
                <a:gd name="T35" fmla="*/ 9 h 989"/>
                <a:gd name="T36" fmla="*/ 7 w 1315"/>
                <a:gd name="T37" fmla="*/ 8 h 989"/>
                <a:gd name="T38" fmla="*/ 8 w 1315"/>
                <a:gd name="T39" fmla="*/ 8 h 989"/>
                <a:gd name="T40" fmla="*/ 8 w 1315"/>
                <a:gd name="T41" fmla="*/ 7 h 989"/>
                <a:gd name="T42" fmla="*/ 9 w 1315"/>
                <a:gd name="T43" fmla="*/ 6 h 989"/>
                <a:gd name="T44" fmla="*/ 9 w 1315"/>
                <a:gd name="T45" fmla="*/ 5 h 989"/>
                <a:gd name="T46" fmla="*/ 10 w 1315"/>
                <a:gd name="T47" fmla="*/ 5 h 989"/>
                <a:gd name="T48" fmla="*/ 10 w 1315"/>
                <a:gd name="T49" fmla="*/ 4 h 989"/>
                <a:gd name="T50" fmla="*/ 11 w 1315"/>
                <a:gd name="T51" fmla="*/ 3 h 989"/>
                <a:gd name="T52" fmla="*/ 10 w 1315"/>
                <a:gd name="T53" fmla="*/ 0 h 989"/>
                <a:gd name="T54" fmla="*/ 10 w 1315"/>
                <a:gd name="T55" fmla="*/ 0 h 989"/>
                <a:gd name="T56" fmla="*/ 9 w 1315"/>
                <a:gd name="T57" fmla="*/ 1 h 989"/>
                <a:gd name="T58" fmla="*/ 9 w 1315"/>
                <a:gd name="T59" fmla="*/ 1 h 989"/>
                <a:gd name="T60" fmla="*/ 8 w 1315"/>
                <a:gd name="T61" fmla="*/ 1 h 989"/>
                <a:gd name="T62" fmla="*/ 8 w 1315"/>
                <a:gd name="T63" fmla="*/ 1 h 989"/>
                <a:gd name="T64" fmla="*/ 7 w 1315"/>
                <a:gd name="T65" fmla="*/ 1 h 989"/>
                <a:gd name="T66" fmla="*/ 7 w 1315"/>
                <a:gd name="T67" fmla="*/ 2 h 989"/>
                <a:gd name="T68" fmla="*/ 7 w 1315"/>
                <a:gd name="T69" fmla="*/ 2 h 989"/>
                <a:gd name="T70" fmla="*/ 7 w 1315"/>
                <a:gd name="T71" fmla="*/ 3 h 989"/>
                <a:gd name="T72" fmla="*/ 6 w 1315"/>
                <a:gd name="T73" fmla="*/ 4 h 989"/>
                <a:gd name="T74" fmla="*/ 6 w 1315"/>
                <a:gd name="T75" fmla="*/ 5 h 989"/>
                <a:gd name="T76" fmla="*/ 5 w 1315"/>
                <a:gd name="T77" fmla="*/ 6 h 989"/>
                <a:gd name="T78" fmla="*/ 4 w 1315"/>
                <a:gd name="T79" fmla="*/ 7 h 989"/>
                <a:gd name="T80" fmla="*/ 4 w 1315"/>
                <a:gd name="T81" fmla="*/ 8 h 989"/>
                <a:gd name="T82" fmla="*/ 3 w 1315"/>
                <a:gd name="T83" fmla="*/ 8 h 989"/>
                <a:gd name="T84" fmla="*/ 3 w 1315"/>
                <a:gd name="T85" fmla="*/ 8 h 989"/>
                <a:gd name="T86" fmla="*/ 3 w 1315"/>
                <a:gd name="T87" fmla="*/ 9 h 989"/>
                <a:gd name="T88" fmla="*/ 2 w 1315"/>
                <a:gd name="T89" fmla="*/ 9 h 989"/>
                <a:gd name="T90" fmla="*/ 2 w 1315"/>
                <a:gd name="T91" fmla="*/ 9 h 989"/>
                <a:gd name="T92" fmla="*/ 2 w 1315"/>
                <a:gd name="T93" fmla="*/ 10 h 989"/>
                <a:gd name="T94" fmla="*/ 1 w 1315"/>
                <a:gd name="T95" fmla="*/ 10 h 989"/>
                <a:gd name="T96" fmla="*/ 1 w 1315"/>
                <a:gd name="T97" fmla="*/ 10 h 989"/>
                <a:gd name="T98" fmla="*/ 1 w 1315"/>
                <a:gd name="T99" fmla="*/ 11 h 989"/>
                <a:gd name="T100" fmla="*/ 1 w 1315"/>
                <a:gd name="T101" fmla="*/ 11 h 989"/>
                <a:gd name="T102" fmla="*/ 1 w 1315"/>
                <a:gd name="T103" fmla="*/ 11 h 989"/>
                <a:gd name="T104" fmla="*/ 1 w 1315"/>
                <a:gd name="T105" fmla="*/ 11 h 989"/>
                <a:gd name="T106" fmla="*/ 1 w 1315"/>
                <a:gd name="T107" fmla="*/ 11 h 989"/>
                <a:gd name="T108" fmla="*/ 1 w 1315"/>
                <a:gd name="T109" fmla="*/ 11 h 989"/>
                <a:gd name="T110" fmla="*/ 1 w 1315"/>
                <a:gd name="T111" fmla="*/ 11 h 989"/>
                <a:gd name="T112" fmla="*/ 1 w 1315"/>
                <a:gd name="T113" fmla="*/ 12 h 989"/>
                <a:gd name="T114" fmla="*/ 1 w 1315"/>
                <a:gd name="T115" fmla="*/ 13 h 989"/>
                <a:gd name="T116" fmla="*/ 1 w 1315"/>
                <a:gd name="T117" fmla="*/ 14 h 989"/>
                <a:gd name="T118" fmla="*/ 0 w 1315"/>
                <a:gd name="T119" fmla="*/ 15 h 98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315"/>
                <a:gd name="T181" fmla="*/ 0 h 989"/>
                <a:gd name="T182" fmla="*/ 1315 w 1315"/>
                <a:gd name="T183" fmla="*/ 989 h 98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315" h="989">
                  <a:moveTo>
                    <a:pt x="19" y="955"/>
                  </a:moveTo>
                  <a:lnTo>
                    <a:pt x="6" y="962"/>
                  </a:lnTo>
                  <a:lnTo>
                    <a:pt x="0" y="967"/>
                  </a:lnTo>
                  <a:lnTo>
                    <a:pt x="4" y="976"/>
                  </a:lnTo>
                  <a:lnTo>
                    <a:pt x="21" y="986"/>
                  </a:lnTo>
                  <a:lnTo>
                    <a:pt x="37" y="989"/>
                  </a:lnTo>
                  <a:lnTo>
                    <a:pt x="53" y="986"/>
                  </a:lnTo>
                  <a:lnTo>
                    <a:pt x="79" y="979"/>
                  </a:lnTo>
                  <a:lnTo>
                    <a:pt x="100" y="975"/>
                  </a:lnTo>
                  <a:lnTo>
                    <a:pt x="118" y="967"/>
                  </a:lnTo>
                  <a:lnTo>
                    <a:pt x="142" y="955"/>
                  </a:lnTo>
                  <a:lnTo>
                    <a:pt x="154" y="951"/>
                  </a:lnTo>
                  <a:lnTo>
                    <a:pt x="161" y="946"/>
                  </a:lnTo>
                  <a:lnTo>
                    <a:pt x="167" y="952"/>
                  </a:lnTo>
                  <a:lnTo>
                    <a:pt x="175" y="957"/>
                  </a:lnTo>
                  <a:lnTo>
                    <a:pt x="185" y="965"/>
                  </a:lnTo>
                  <a:lnTo>
                    <a:pt x="206" y="967"/>
                  </a:lnTo>
                  <a:lnTo>
                    <a:pt x="222" y="967"/>
                  </a:lnTo>
                  <a:lnTo>
                    <a:pt x="247" y="962"/>
                  </a:lnTo>
                  <a:lnTo>
                    <a:pt x="278" y="951"/>
                  </a:lnTo>
                  <a:lnTo>
                    <a:pt x="282" y="951"/>
                  </a:lnTo>
                  <a:lnTo>
                    <a:pt x="289" y="955"/>
                  </a:lnTo>
                  <a:lnTo>
                    <a:pt x="301" y="957"/>
                  </a:lnTo>
                  <a:lnTo>
                    <a:pt x="315" y="962"/>
                  </a:lnTo>
                  <a:lnTo>
                    <a:pt x="333" y="962"/>
                  </a:lnTo>
                  <a:lnTo>
                    <a:pt x="357" y="957"/>
                  </a:lnTo>
                  <a:lnTo>
                    <a:pt x="378" y="952"/>
                  </a:lnTo>
                  <a:lnTo>
                    <a:pt x="401" y="934"/>
                  </a:lnTo>
                  <a:lnTo>
                    <a:pt x="401" y="939"/>
                  </a:lnTo>
                  <a:lnTo>
                    <a:pt x="408" y="941"/>
                  </a:lnTo>
                  <a:lnTo>
                    <a:pt x="418" y="941"/>
                  </a:lnTo>
                  <a:lnTo>
                    <a:pt x="427" y="941"/>
                  </a:lnTo>
                  <a:lnTo>
                    <a:pt x="439" y="939"/>
                  </a:lnTo>
                  <a:lnTo>
                    <a:pt x="455" y="931"/>
                  </a:lnTo>
                  <a:lnTo>
                    <a:pt x="466" y="920"/>
                  </a:lnTo>
                  <a:lnTo>
                    <a:pt x="486" y="896"/>
                  </a:lnTo>
                  <a:lnTo>
                    <a:pt x="497" y="875"/>
                  </a:lnTo>
                  <a:lnTo>
                    <a:pt x="512" y="858"/>
                  </a:lnTo>
                  <a:lnTo>
                    <a:pt x="518" y="839"/>
                  </a:lnTo>
                  <a:lnTo>
                    <a:pt x="525" y="828"/>
                  </a:lnTo>
                  <a:lnTo>
                    <a:pt x="530" y="809"/>
                  </a:lnTo>
                  <a:lnTo>
                    <a:pt x="535" y="780"/>
                  </a:lnTo>
                  <a:lnTo>
                    <a:pt x="541" y="749"/>
                  </a:lnTo>
                  <a:lnTo>
                    <a:pt x="556" y="725"/>
                  </a:lnTo>
                  <a:lnTo>
                    <a:pt x="598" y="704"/>
                  </a:lnTo>
                  <a:lnTo>
                    <a:pt x="605" y="702"/>
                  </a:lnTo>
                  <a:lnTo>
                    <a:pt x="614" y="697"/>
                  </a:lnTo>
                  <a:lnTo>
                    <a:pt x="635" y="688"/>
                  </a:lnTo>
                  <a:lnTo>
                    <a:pt x="653" y="675"/>
                  </a:lnTo>
                  <a:lnTo>
                    <a:pt x="681" y="659"/>
                  </a:lnTo>
                  <a:lnTo>
                    <a:pt x="717" y="647"/>
                  </a:lnTo>
                  <a:lnTo>
                    <a:pt x="752" y="628"/>
                  </a:lnTo>
                  <a:lnTo>
                    <a:pt x="790" y="609"/>
                  </a:lnTo>
                  <a:lnTo>
                    <a:pt x="827" y="590"/>
                  </a:lnTo>
                  <a:lnTo>
                    <a:pt x="863" y="569"/>
                  </a:lnTo>
                  <a:lnTo>
                    <a:pt x="899" y="552"/>
                  </a:lnTo>
                  <a:lnTo>
                    <a:pt x="934" y="533"/>
                  </a:lnTo>
                  <a:lnTo>
                    <a:pt x="967" y="512"/>
                  </a:lnTo>
                  <a:lnTo>
                    <a:pt x="998" y="496"/>
                  </a:lnTo>
                  <a:lnTo>
                    <a:pt x="1018" y="481"/>
                  </a:lnTo>
                  <a:lnTo>
                    <a:pt x="1034" y="472"/>
                  </a:lnTo>
                  <a:lnTo>
                    <a:pt x="1060" y="453"/>
                  </a:lnTo>
                  <a:lnTo>
                    <a:pt x="1084" y="432"/>
                  </a:lnTo>
                  <a:lnTo>
                    <a:pt x="1107" y="414"/>
                  </a:lnTo>
                  <a:lnTo>
                    <a:pt x="1130" y="396"/>
                  </a:lnTo>
                  <a:lnTo>
                    <a:pt x="1149" y="382"/>
                  </a:lnTo>
                  <a:lnTo>
                    <a:pt x="1170" y="365"/>
                  </a:lnTo>
                  <a:lnTo>
                    <a:pt x="1186" y="353"/>
                  </a:lnTo>
                  <a:lnTo>
                    <a:pt x="1196" y="343"/>
                  </a:lnTo>
                  <a:lnTo>
                    <a:pt x="1200" y="338"/>
                  </a:lnTo>
                  <a:lnTo>
                    <a:pt x="1216" y="327"/>
                  </a:lnTo>
                  <a:lnTo>
                    <a:pt x="1237" y="308"/>
                  </a:lnTo>
                  <a:lnTo>
                    <a:pt x="1258" y="285"/>
                  </a:lnTo>
                  <a:lnTo>
                    <a:pt x="1282" y="256"/>
                  </a:lnTo>
                  <a:lnTo>
                    <a:pt x="1302" y="225"/>
                  </a:lnTo>
                  <a:lnTo>
                    <a:pt x="1315" y="197"/>
                  </a:lnTo>
                  <a:lnTo>
                    <a:pt x="1315" y="171"/>
                  </a:lnTo>
                  <a:lnTo>
                    <a:pt x="1305" y="111"/>
                  </a:lnTo>
                  <a:lnTo>
                    <a:pt x="1291" y="59"/>
                  </a:lnTo>
                  <a:lnTo>
                    <a:pt x="1279" y="16"/>
                  </a:lnTo>
                  <a:lnTo>
                    <a:pt x="1278" y="0"/>
                  </a:lnTo>
                  <a:lnTo>
                    <a:pt x="1256" y="5"/>
                  </a:lnTo>
                  <a:lnTo>
                    <a:pt x="1229" y="11"/>
                  </a:lnTo>
                  <a:lnTo>
                    <a:pt x="1200" y="24"/>
                  </a:lnTo>
                  <a:lnTo>
                    <a:pt x="1170" y="33"/>
                  </a:lnTo>
                  <a:lnTo>
                    <a:pt x="1138" y="45"/>
                  </a:lnTo>
                  <a:lnTo>
                    <a:pt x="1112" y="52"/>
                  </a:lnTo>
                  <a:lnTo>
                    <a:pt x="1084" y="66"/>
                  </a:lnTo>
                  <a:lnTo>
                    <a:pt x="1063" y="69"/>
                  </a:lnTo>
                  <a:lnTo>
                    <a:pt x="1044" y="79"/>
                  </a:lnTo>
                  <a:lnTo>
                    <a:pt x="1025" y="82"/>
                  </a:lnTo>
                  <a:lnTo>
                    <a:pt x="1004" y="85"/>
                  </a:lnTo>
                  <a:lnTo>
                    <a:pt x="983" y="85"/>
                  </a:lnTo>
                  <a:lnTo>
                    <a:pt x="962" y="85"/>
                  </a:lnTo>
                  <a:lnTo>
                    <a:pt x="946" y="85"/>
                  </a:lnTo>
                  <a:lnTo>
                    <a:pt x="934" y="85"/>
                  </a:lnTo>
                  <a:lnTo>
                    <a:pt x="923" y="85"/>
                  </a:lnTo>
                  <a:lnTo>
                    <a:pt x="923" y="87"/>
                  </a:lnTo>
                  <a:lnTo>
                    <a:pt x="927" y="95"/>
                  </a:lnTo>
                  <a:lnTo>
                    <a:pt x="930" y="100"/>
                  </a:lnTo>
                  <a:lnTo>
                    <a:pt x="930" y="109"/>
                  </a:lnTo>
                  <a:lnTo>
                    <a:pt x="930" y="121"/>
                  </a:lnTo>
                  <a:lnTo>
                    <a:pt x="920" y="132"/>
                  </a:lnTo>
                  <a:lnTo>
                    <a:pt x="910" y="140"/>
                  </a:lnTo>
                  <a:lnTo>
                    <a:pt x="904" y="150"/>
                  </a:lnTo>
                  <a:lnTo>
                    <a:pt x="892" y="161"/>
                  </a:lnTo>
                  <a:lnTo>
                    <a:pt x="871" y="177"/>
                  </a:lnTo>
                  <a:lnTo>
                    <a:pt x="840" y="204"/>
                  </a:lnTo>
                  <a:lnTo>
                    <a:pt x="811" y="230"/>
                  </a:lnTo>
                  <a:lnTo>
                    <a:pt x="782" y="258"/>
                  </a:lnTo>
                  <a:lnTo>
                    <a:pt x="752" y="290"/>
                  </a:lnTo>
                  <a:lnTo>
                    <a:pt x="726" y="311"/>
                  </a:lnTo>
                  <a:lnTo>
                    <a:pt x="710" y="332"/>
                  </a:lnTo>
                  <a:lnTo>
                    <a:pt x="691" y="346"/>
                  </a:lnTo>
                  <a:lnTo>
                    <a:pt x="668" y="365"/>
                  </a:lnTo>
                  <a:lnTo>
                    <a:pt x="635" y="393"/>
                  </a:lnTo>
                  <a:lnTo>
                    <a:pt x="600" y="417"/>
                  </a:lnTo>
                  <a:lnTo>
                    <a:pt x="567" y="441"/>
                  </a:lnTo>
                  <a:lnTo>
                    <a:pt x="535" y="467"/>
                  </a:lnTo>
                  <a:lnTo>
                    <a:pt x="512" y="483"/>
                  </a:lnTo>
                  <a:lnTo>
                    <a:pt x="490" y="496"/>
                  </a:lnTo>
                  <a:lnTo>
                    <a:pt x="481" y="493"/>
                  </a:lnTo>
                  <a:lnTo>
                    <a:pt x="416" y="527"/>
                  </a:lnTo>
                  <a:lnTo>
                    <a:pt x="416" y="533"/>
                  </a:lnTo>
                  <a:lnTo>
                    <a:pt x="416" y="536"/>
                  </a:lnTo>
                  <a:lnTo>
                    <a:pt x="411" y="536"/>
                  </a:lnTo>
                  <a:lnTo>
                    <a:pt x="401" y="546"/>
                  </a:lnTo>
                  <a:lnTo>
                    <a:pt x="395" y="552"/>
                  </a:lnTo>
                  <a:lnTo>
                    <a:pt x="380" y="557"/>
                  </a:lnTo>
                  <a:lnTo>
                    <a:pt x="367" y="569"/>
                  </a:lnTo>
                  <a:lnTo>
                    <a:pt x="346" y="574"/>
                  </a:lnTo>
                  <a:lnTo>
                    <a:pt x="329" y="583"/>
                  </a:lnTo>
                  <a:lnTo>
                    <a:pt x="308" y="585"/>
                  </a:lnTo>
                  <a:lnTo>
                    <a:pt x="292" y="590"/>
                  </a:lnTo>
                  <a:lnTo>
                    <a:pt x="276" y="595"/>
                  </a:lnTo>
                  <a:lnTo>
                    <a:pt x="263" y="599"/>
                  </a:lnTo>
                  <a:lnTo>
                    <a:pt x="252" y="607"/>
                  </a:lnTo>
                  <a:lnTo>
                    <a:pt x="240" y="609"/>
                  </a:lnTo>
                  <a:lnTo>
                    <a:pt x="229" y="617"/>
                  </a:lnTo>
                  <a:lnTo>
                    <a:pt x="217" y="623"/>
                  </a:lnTo>
                  <a:lnTo>
                    <a:pt x="208" y="630"/>
                  </a:lnTo>
                  <a:lnTo>
                    <a:pt x="193" y="640"/>
                  </a:lnTo>
                  <a:lnTo>
                    <a:pt x="182" y="649"/>
                  </a:lnTo>
                  <a:lnTo>
                    <a:pt x="170" y="657"/>
                  </a:lnTo>
                  <a:lnTo>
                    <a:pt x="156" y="667"/>
                  </a:lnTo>
                  <a:lnTo>
                    <a:pt x="147" y="675"/>
                  </a:lnTo>
                  <a:lnTo>
                    <a:pt x="138" y="680"/>
                  </a:lnTo>
                  <a:lnTo>
                    <a:pt x="126" y="685"/>
                  </a:lnTo>
                  <a:lnTo>
                    <a:pt x="115" y="692"/>
                  </a:lnTo>
                  <a:lnTo>
                    <a:pt x="105" y="699"/>
                  </a:lnTo>
                  <a:lnTo>
                    <a:pt x="91" y="704"/>
                  </a:lnTo>
                  <a:lnTo>
                    <a:pt x="81" y="712"/>
                  </a:lnTo>
                  <a:lnTo>
                    <a:pt x="74" y="715"/>
                  </a:lnTo>
                  <a:lnTo>
                    <a:pt x="68" y="723"/>
                  </a:lnTo>
                  <a:lnTo>
                    <a:pt x="65" y="728"/>
                  </a:lnTo>
                  <a:lnTo>
                    <a:pt x="68" y="733"/>
                  </a:lnTo>
                  <a:lnTo>
                    <a:pt x="74" y="735"/>
                  </a:lnTo>
                  <a:lnTo>
                    <a:pt x="86" y="738"/>
                  </a:lnTo>
                  <a:lnTo>
                    <a:pt x="100" y="738"/>
                  </a:lnTo>
                  <a:lnTo>
                    <a:pt x="115" y="738"/>
                  </a:lnTo>
                  <a:lnTo>
                    <a:pt x="135" y="738"/>
                  </a:lnTo>
                  <a:lnTo>
                    <a:pt x="154" y="735"/>
                  </a:lnTo>
                  <a:lnTo>
                    <a:pt x="170" y="728"/>
                  </a:lnTo>
                  <a:lnTo>
                    <a:pt x="185" y="723"/>
                  </a:lnTo>
                  <a:lnTo>
                    <a:pt x="196" y="720"/>
                  </a:lnTo>
                  <a:lnTo>
                    <a:pt x="196" y="728"/>
                  </a:lnTo>
                  <a:lnTo>
                    <a:pt x="187" y="744"/>
                  </a:lnTo>
                  <a:lnTo>
                    <a:pt x="175" y="765"/>
                  </a:lnTo>
                  <a:lnTo>
                    <a:pt x="161" y="786"/>
                  </a:lnTo>
                  <a:lnTo>
                    <a:pt x="144" y="810"/>
                  </a:lnTo>
                  <a:lnTo>
                    <a:pt x="128" y="834"/>
                  </a:lnTo>
                  <a:lnTo>
                    <a:pt x="117" y="851"/>
                  </a:lnTo>
                  <a:lnTo>
                    <a:pt x="112" y="860"/>
                  </a:lnTo>
                  <a:lnTo>
                    <a:pt x="102" y="873"/>
                  </a:lnTo>
                  <a:lnTo>
                    <a:pt x="94" y="886"/>
                  </a:lnTo>
                  <a:lnTo>
                    <a:pt x="81" y="901"/>
                  </a:lnTo>
                  <a:lnTo>
                    <a:pt x="68" y="915"/>
                  </a:lnTo>
                  <a:lnTo>
                    <a:pt x="53" y="929"/>
                  </a:lnTo>
                  <a:lnTo>
                    <a:pt x="42" y="944"/>
                  </a:lnTo>
                  <a:lnTo>
                    <a:pt x="19" y="955"/>
                  </a:lnTo>
                  <a:close/>
                </a:path>
              </a:pathLst>
            </a:custGeom>
            <a:solidFill>
              <a:srgbClr val="FFCCCC"/>
            </a:solidFill>
            <a:ln w="1588">
              <a:solidFill>
                <a:srgbClr val="000000"/>
              </a:solidFill>
              <a:prstDash val="solid"/>
              <a:round/>
              <a:headEnd/>
              <a:tailEnd/>
            </a:ln>
          </p:spPr>
          <p:txBody>
            <a:bodyPr/>
            <a:lstStyle/>
            <a:p>
              <a:endParaRPr lang="en-US"/>
            </a:p>
          </p:txBody>
        </p:sp>
        <p:sp>
          <p:nvSpPr>
            <p:cNvPr id="14" name="Freeform 19"/>
            <p:cNvSpPr>
              <a:spLocks/>
            </p:cNvSpPr>
            <p:nvPr/>
          </p:nvSpPr>
          <p:spPr bwMode="auto">
            <a:xfrm>
              <a:off x="2227" y="3664"/>
              <a:ext cx="53" cy="53"/>
            </a:xfrm>
            <a:custGeom>
              <a:avLst/>
              <a:gdLst>
                <a:gd name="T0" fmla="*/ 2 w 265"/>
                <a:gd name="T1" fmla="*/ 3 h 211"/>
                <a:gd name="T2" fmla="*/ 2 w 265"/>
                <a:gd name="T3" fmla="*/ 2 h 211"/>
                <a:gd name="T4" fmla="*/ 2 w 265"/>
                <a:gd name="T5" fmla="*/ 2 h 211"/>
                <a:gd name="T6" fmla="*/ 2 w 265"/>
                <a:gd name="T7" fmla="*/ 2 h 211"/>
                <a:gd name="T8" fmla="*/ 2 w 265"/>
                <a:gd name="T9" fmla="*/ 1 h 211"/>
                <a:gd name="T10" fmla="*/ 1 w 265"/>
                <a:gd name="T11" fmla="*/ 1 h 211"/>
                <a:gd name="T12" fmla="*/ 1 w 265"/>
                <a:gd name="T13" fmla="*/ 1 h 211"/>
                <a:gd name="T14" fmla="*/ 1 w 265"/>
                <a:gd name="T15" fmla="*/ 1 h 211"/>
                <a:gd name="T16" fmla="*/ 1 w 265"/>
                <a:gd name="T17" fmla="*/ 1 h 211"/>
                <a:gd name="T18" fmla="*/ 1 w 265"/>
                <a:gd name="T19" fmla="*/ 1 h 211"/>
                <a:gd name="T20" fmla="*/ 1 w 265"/>
                <a:gd name="T21" fmla="*/ 0 h 211"/>
                <a:gd name="T22" fmla="*/ 1 w 265"/>
                <a:gd name="T23" fmla="*/ 0 h 211"/>
                <a:gd name="T24" fmla="*/ 0 w 265"/>
                <a:gd name="T25" fmla="*/ 1 h 211"/>
                <a:gd name="T26" fmla="*/ 0 w 265"/>
                <a:gd name="T27" fmla="*/ 1 h 211"/>
                <a:gd name="T28" fmla="*/ 1 w 265"/>
                <a:gd name="T29" fmla="*/ 2 h 211"/>
                <a:gd name="T30" fmla="*/ 1 w 265"/>
                <a:gd name="T31" fmla="*/ 2 h 211"/>
                <a:gd name="T32" fmla="*/ 1 w 265"/>
                <a:gd name="T33" fmla="*/ 2 h 211"/>
                <a:gd name="T34" fmla="*/ 1 w 265"/>
                <a:gd name="T35" fmla="*/ 2 h 211"/>
                <a:gd name="T36" fmla="*/ 1 w 265"/>
                <a:gd name="T37" fmla="*/ 2 h 211"/>
                <a:gd name="T38" fmla="*/ 1 w 265"/>
                <a:gd name="T39" fmla="*/ 3 h 211"/>
                <a:gd name="T40" fmla="*/ 1 w 265"/>
                <a:gd name="T41" fmla="*/ 3 h 211"/>
                <a:gd name="T42" fmla="*/ 1 w 265"/>
                <a:gd name="T43" fmla="*/ 3 h 211"/>
                <a:gd name="T44" fmla="*/ 1 w 265"/>
                <a:gd name="T45" fmla="*/ 3 h 211"/>
                <a:gd name="T46" fmla="*/ 2 w 265"/>
                <a:gd name="T47" fmla="*/ 3 h 211"/>
                <a:gd name="T48" fmla="*/ 2 w 265"/>
                <a:gd name="T49" fmla="*/ 3 h 21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65"/>
                <a:gd name="T76" fmla="*/ 0 h 211"/>
                <a:gd name="T77" fmla="*/ 265 w 265"/>
                <a:gd name="T78" fmla="*/ 211 h 21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65" h="211">
                  <a:moveTo>
                    <a:pt x="265" y="174"/>
                  </a:moveTo>
                  <a:lnTo>
                    <a:pt x="205" y="109"/>
                  </a:lnTo>
                  <a:lnTo>
                    <a:pt x="203" y="100"/>
                  </a:lnTo>
                  <a:lnTo>
                    <a:pt x="198" y="92"/>
                  </a:lnTo>
                  <a:lnTo>
                    <a:pt x="193" y="85"/>
                  </a:lnTo>
                  <a:lnTo>
                    <a:pt x="184" y="76"/>
                  </a:lnTo>
                  <a:lnTo>
                    <a:pt x="174" y="74"/>
                  </a:lnTo>
                  <a:lnTo>
                    <a:pt x="163" y="69"/>
                  </a:lnTo>
                  <a:lnTo>
                    <a:pt x="146" y="64"/>
                  </a:lnTo>
                  <a:lnTo>
                    <a:pt x="138" y="64"/>
                  </a:lnTo>
                  <a:lnTo>
                    <a:pt x="74" y="3"/>
                  </a:lnTo>
                  <a:lnTo>
                    <a:pt x="65" y="0"/>
                  </a:lnTo>
                  <a:lnTo>
                    <a:pt x="0" y="35"/>
                  </a:lnTo>
                  <a:lnTo>
                    <a:pt x="0" y="40"/>
                  </a:lnTo>
                  <a:lnTo>
                    <a:pt x="70" y="109"/>
                  </a:lnTo>
                  <a:lnTo>
                    <a:pt x="70" y="119"/>
                  </a:lnTo>
                  <a:lnTo>
                    <a:pt x="74" y="129"/>
                  </a:lnTo>
                  <a:lnTo>
                    <a:pt x="76" y="135"/>
                  </a:lnTo>
                  <a:lnTo>
                    <a:pt x="86" y="142"/>
                  </a:lnTo>
                  <a:lnTo>
                    <a:pt x="99" y="150"/>
                  </a:lnTo>
                  <a:lnTo>
                    <a:pt x="109" y="154"/>
                  </a:lnTo>
                  <a:lnTo>
                    <a:pt x="120" y="156"/>
                  </a:lnTo>
                  <a:lnTo>
                    <a:pt x="138" y="156"/>
                  </a:lnTo>
                  <a:lnTo>
                    <a:pt x="189" y="211"/>
                  </a:lnTo>
                  <a:lnTo>
                    <a:pt x="265" y="174"/>
                  </a:lnTo>
                  <a:close/>
                </a:path>
              </a:pathLst>
            </a:custGeom>
            <a:solidFill>
              <a:srgbClr val="000000"/>
            </a:solidFill>
            <a:ln w="9525">
              <a:noFill/>
              <a:round/>
              <a:headEnd/>
              <a:tailEnd/>
            </a:ln>
          </p:spPr>
          <p:txBody>
            <a:bodyPr/>
            <a:lstStyle/>
            <a:p>
              <a:endParaRPr lang="en-US"/>
            </a:p>
          </p:txBody>
        </p:sp>
        <p:sp>
          <p:nvSpPr>
            <p:cNvPr id="15" name="Freeform 20"/>
            <p:cNvSpPr>
              <a:spLocks/>
            </p:cNvSpPr>
            <p:nvPr/>
          </p:nvSpPr>
          <p:spPr bwMode="auto">
            <a:xfrm>
              <a:off x="2121" y="3160"/>
              <a:ext cx="172" cy="183"/>
            </a:xfrm>
            <a:custGeom>
              <a:avLst/>
              <a:gdLst>
                <a:gd name="T0" fmla="*/ 1 w 863"/>
                <a:gd name="T1" fmla="*/ 3 h 731"/>
                <a:gd name="T2" fmla="*/ 1 w 863"/>
                <a:gd name="T3" fmla="*/ 3 h 731"/>
                <a:gd name="T4" fmla="*/ 1 w 863"/>
                <a:gd name="T5" fmla="*/ 3 h 731"/>
                <a:gd name="T6" fmla="*/ 1 w 863"/>
                <a:gd name="T7" fmla="*/ 4 h 731"/>
                <a:gd name="T8" fmla="*/ 2 w 863"/>
                <a:gd name="T9" fmla="*/ 5 h 731"/>
                <a:gd name="T10" fmla="*/ 3 w 863"/>
                <a:gd name="T11" fmla="*/ 5 h 731"/>
                <a:gd name="T12" fmla="*/ 4 w 863"/>
                <a:gd name="T13" fmla="*/ 5 h 731"/>
                <a:gd name="T14" fmla="*/ 4 w 863"/>
                <a:gd name="T15" fmla="*/ 5 h 731"/>
                <a:gd name="T16" fmla="*/ 4 w 863"/>
                <a:gd name="T17" fmla="*/ 6 h 731"/>
                <a:gd name="T18" fmla="*/ 4 w 863"/>
                <a:gd name="T19" fmla="*/ 8 h 731"/>
                <a:gd name="T20" fmla="*/ 4 w 863"/>
                <a:gd name="T21" fmla="*/ 9 h 731"/>
                <a:gd name="T22" fmla="*/ 3 w 863"/>
                <a:gd name="T23" fmla="*/ 9 h 731"/>
                <a:gd name="T24" fmla="*/ 3 w 863"/>
                <a:gd name="T25" fmla="*/ 9 h 731"/>
                <a:gd name="T26" fmla="*/ 2 w 863"/>
                <a:gd name="T27" fmla="*/ 9 h 731"/>
                <a:gd name="T28" fmla="*/ 1 w 863"/>
                <a:gd name="T29" fmla="*/ 9 h 731"/>
                <a:gd name="T30" fmla="*/ 1 w 863"/>
                <a:gd name="T31" fmla="*/ 9 h 731"/>
                <a:gd name="T32" fmla="*/ 1 w 863"/>
                <a:gd name="T33" fmla="*/ 9 h 731"/>
                <a:gd name="T34" fmla="*/ 1 w 863"/>
                <a:gd name="T35" fmla="*/ 9 h 731"/>
                <a:gd name="T36" fmla="*/ 1 w 863"/>
                <a:gd name="T37" fmla="*/ 9 h 731"/>
                <a:gd name="T38" fmla="*/ 1 w 863"/>
                <a:gd name="T39" fmla="*/ 10 h 731"/>
                <a:gd name="T40" fmla="*/ 1 w 863"/>
                <a:gd name="T41" fmla="*/ 10 h 731"/>
                <a:gd name="T42" fmla="*/ 1 w 863"/>
                <a:gd name="T43" fmla="*/ 11 h 731"/>
                <a:gd name="T44" fmla="*/ 2 w 863"/>
                <a:gd name="T45" fmla="*/ 11 h 731"/>
                <a:gd name="T46" fmla="*/ 2 w 863"/>
                <a:gd name="T47" fmla="*/ 12 h 731"/>
                <a:gd name="T48" fmla="*/ 3 w 863"/>
                <a:gd name="T49" fmla="*/ 12 h 731"/>
                <a:gd name="T50" fmla="*/ 4 w 863"/>
                <a:gd name="T51" fmla="*/ 11 h 731"/>
                <a:gd name="T52" fmla="*/ 4 w 863"/>
                <a:gd name="T53" fmla="*/ 10 h 731"/>
                <a:gd name="T54" fmla="*/ 5 w 863"/>
                <a:gd name="T55" fmla="*/ 10 h 731"/>
                <a:gd name="T56" fmla="*/ 5 w 863"/>
                <a:gd name="T57" fmla="*/ 9 h 731"/>
                <a:gd name="T58" fmla="*/ 5 w 863"/>
                <a:gd name="T59" fmla="*/ 8 h 731"/>
                <a:gd name="T60" fmla="*/ 5 w 863"/>
                <a:gd name="T61" fmla="*/ 7 h 731"/>
                <a:gd name="T62" fmla="*/ 5 w 863"/>
                <a:gd name="T63" fmla="*/ 6 h 731"/>
                <a:gd name="T64" fmla="*/ 5 w 863"/>
                <a:gd name="T65" fmla="*/ 6 h 731"/>
                <a:gd name="T66" fmla="*/ 6 w 863"/>
                <a:gd name="T67" fmla="*/ 6 h 731"/>
                <a:gd name="T68" fmla="*/ 6 w 863"/>
                <a:gd name="T69" fmla="*/ 7 h 731"/>
                <a:gd name="T70" fmla="*/ 5 w 863"/>
                <a:gd name="T71" fmla="*/ 8 h 731"/>
                <a:gd name="T72" fmla="*/ 5 w 863"/>
                <a:gd name="T73" fmla="*/ 8 h 731"/>
                <a:gd name="T74" fmla="*/ 6 w 863"/>
                <a:gd name="T75" fmla="*/ 9 h 731"/>
                <a:gd name="T76" fmla="*/ 6 w 863"/>
                <a:gd name="T77" fmla="*/ 10 h 731"/>
                <a:gd name="T78" fmla="*/ 6 w 863"/>
                <a:gd name="T79" fmla="*/ 10 h 731"/>
                <a:gd name="T80" fmla="*/ 6 w 863"/>
                <a:gd name="T81" fmla="*/ 10 h 731"/>
                <a:gd name="T82" fmla="*/ 7 w 863"/>
                <a:gd name="T83" fmla="*/ 9 h 731"/>
                <a:gd name="T84" fmla="*/ 7 w 863"/>
                <a:gd name="T85" fmla="*/ 7 h 731"/>
                <a:gd name="T86" fmla="*/ 7 w 863"/>
                <a:gd name="T87" fmla="*/ 5 h 731"/>
                <a:gd name="T88" fmla="*/ 7 w 863"/>
                <a:gd name="T89" fmla="*/ 4 h 731"/>
                <a:gd name="T90" fmla="*/ 6 w 863"/>
                <a:gd name="T91" fmla="*/ 2 h 731"/>
                <a:gd name="T92" fmla="*/ 6 w 863"/>
                <a:gd name="T93" fmla="*/ 1 h 731"/>
                <a:gd name="T94" fmla="*/ 5 w 863"/>
                <a:gd name="T95" fmla="*/ 1 h 731"/>
                <a:gd name="T96" fmla="*/ 5 w 863"/>
                <a:gd name="T97" fmla="*/ 1 h 731"/>
                <a:gd name="T98" fmla="*/ 4 w 863"/>
                <a:gd name="T99" fmla="*/ 0 h 731"/>
                <a:gd name="T100" fmla="*/ 3 w 863"/>
                <a:gd name="T101" fmla="*/ 0 h 731"/>
                <a:gd name="T102" fmla="*/ 3 w 863"/>
                <a:gd name="T103" fmla="*/ 0 h 731"/>
                <a:gd name="T104" fmla="*/ 2 w 863"/>
                <a:gd name="T105" fmla="*/ 0 h 731"/>
                <a:gd name="T106" fmla="*/ 2 w 863"/>
                <a:gd name="T107" fmla="*/ 1 h 731"/>
                <a:gd name="T108" fmla="*/ 1 w 863"/>
                <a:gd name="T109" fmla="*/ 1 h 731"/>
                <a:gd name="T110" fmla="*/ 0 w 863"/>
                <a:gd name="T111" fmla="*/ 2 h 731"/>
                <a:gd name="T112" fmla="*/ 0 w 863"/>
                <a:gd name="T113" fmla="*/ 2 h 731"/>
                <a:gd name="T114" fmla="*/ 0 w 863"/>
                <a:gd name="T115" fmla="*/ 3 h 731"/>
                <a:gd name="T116" fmla="*/ 0 w 863"/>
                <a:gd name="T117" fmla="*/ 3 h 7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863"/>
                <a:gd name="T178" fmla="*/ 0 h 731"/>
                <a:gd name="T179" fmla="*/ 863 w 863"/>
                <a:gd name="T180" fmla="*/ 731 h 7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863" h="731">
                  <a:moveTo>
                    <a:pt x="37" y="225"/>
                  </a:moveTo>
                  <a:lnTo>
                    <a:pt x="60" y="213"/>
                  </a:lnTo>
                  <a:lnTo>
                    <a:pt x="71" y="201"/>
                  </a:lnTo>
                  <a:lnTo>
                    <a:pt x="86" y="191"/>
                  </a:lnTo>
                  <a:lnTo>
                    <a:pt x="92" y="180"/>
                  </a:lnTo>
                  <a:lnTo>
                    <a:pt x="99" y="175"/>
                  </a:lnTo>
                  <a:lnTo>
                    <a:pt x="114" y="178"/>
                  </a:lnTo>
                  <a:lnTo>
                    <a:pt x="133" y="185"/>
                  </a:lnTo>
                  <a:lnTo>
                    <a:pt x="141" y="201"/>
                  </a:lnTo>
                  <a:lnTo>
                    <a:pt x="146" y="213"/>
                  </a:lnTo>
                  <a:lnTo>
                    <a:pt x="156" y="228"/>
                  </a:lnTo>
                  <a:lnTo>
                    <a:pt x="167" y="241"/>
                  </a:lnTo>
                  <a:lnTo>
                    <a:pt x="182" y="256"/>
                  </a:lnTo>
                  <a:lnTo>
                    <a:pt x="200" y="268"/>
                  </a:lnTo>
                  <a:lnTo>
                    <a:pt x="226" y="278"/>
                  </a:lnTo>
                  <a:lnTo>
                    <a:pt x="252" y="289"/>
                  </a:lnTo>
                  <a:lnTo>
                    <a:pt x="281" y="291"/>
                  </a:lnTo>
                  <a:lnTo>
                    <a:pt x="320" y="291"/>
                  </a:lnTo>
                  <a:lnTo>
                    <a:pt x="356" y="294"/>
                  </a:lnTo>
                  <a:lnTo>
                    <a:pt x="401" y="299"/>
                  </a:lnTo>
                  <a:lnTo>
                    <a:pt x="443" y="307"/>
                  </a:lnTo>
                  <a:lnTo>
                    <a:pt x="481" y="310"/>
                  </a:lnTo>
                  <a:lnTo>
                    <a:pt x="513" y="322"/>
                  </a:lnTo>
                  <a:lnTo>
                    <a:pt x="532" y="331"/>
                  </a:lnTo>
                  <a:lnTo>
                    <a:pt x="541" y="344"/>
                  </a:lnTo>
                  <a:lnTo>
                    <a:pt x="538" y="372"/>
                  </a:lnTo>
                  <a:lnTo>
                    <a:pt x="530" y="405"/>
                  </a:lnTo>
                  <a:lnTo>
                    <a:pt x="522" y="441"/>
                  </a:lnTo>
                  <a:lnTo>
                    <a:pt x="525" y="476"/>
                  </a:lnTo>
                  <a:lnTo>
                    <a:pt x="525" y="488"/>
                  </a:lnTo>
                  <a:lnTo>
                    <a:pt x="515" y="510"/>
                  </a:lnTo>
                  <a:lnTo>
                    <a:pt x="504" y="531"/>
                  </a:lnTo>
                  <a:lnTo>
                    <a:pt x="483" y="552"/>
                  </a:lnTo>
                  <a:lnTo>
                    <a:pt x="455" y="568"/>
                  </a:lnTo>
                  <a:lnTo>
                    <a:pt x="427" y="583"/>
                  </a:lnTo>
                  <a:lnTo>
                    <a:pt x="390" y="590"/>
                  </a:lnTo>
                  <a:lnTo>
                    <a:pt x="349" y="583"/>
                  </a:lnTo>
                  <a:lnTo>
                    <a:pt x="336" y="578"/>
                  </a:lnTo>
                  <a:lnTo>
                    <a:pt x="322" y="571"/>
                  </a:lnTo>
                  <a:lnTo>
                    <a:pt x="299" y="565"/>
                  </a:lnTo>
                  <a:lnTo>
                    <a:pt x="275" y="552"/>
                  </a:lnTo>
                  <a:lnTo>
                    <a:pt x="252" y="545"/>
                  </a:lnTo>
                  <a:lnTo>
                    <a:pt x="229" y="536"/>
                  </a:lnTo>
                  <a:lnTo>
                    <a:pt x="205" y="536"/>
                  </a:lnTo>
                  <a:lnTo>
                    <a:pt x="188" y="536"/>
                  </a:lnTo>
                  <a:lnTo>
                    <a:pt x="167" y="545"/>
                  </a:lnTo>
                  <a:lnTo>
                    <a:pt x="156" y="547"/>
                  </a:lnTo>
                  <a:lnTo>
                    <a:pt x="138" y="550"/>
                  </a:lnTo>
                  <a:lnTo>
                    <a:pt x="130" y="552"/>
                  </a:lnTo>
                  <a:lnTo>
                    <a:pt x="118" y="552"/>
                  </a:lnTo>
                  <a:lnTo>
                    <a:pt x="107" y="552"/>
                  </a:lnTo>
                  <a:lnTo>
                    <a:pt x="102" y="552"/>
                  </a:lnTo>
                  <a:lnTo>
                    <a:pt x="97" y="557"/>
                  </a:lnTo>
                  <a:lnTo>
                    <a:pt x="95" y="566"/>
                  </a:lnTo>
                  <a:lnTo>
                    <a:pt x="95" y="578"/>
                  </a:lnTo>
                  <a:lnTo>
                    <a:pt x="107" y="590"/>
                  </a:lnTo>
                  <a:lnTo>
                    <a:pt x="112" y="590"/>
                  </a:lnTo>
                  <a:lnTo>
                    <a:pt x="118" y="595"/>
                  </a:lnTo>
                  <a:lnTo>
                    <a:pt x="123" y="602"/>
                  </a:lnTo>
                  <a:lnTo>
                    <a:pt x="118" y="612"/>
                  </a:lnTo>
                  <a:lnTo>
                    <a:pt x="107" y="623"/>
                  </a:lnTo>
                  <a:lnTo>
                    <a:pt x="102" y="647"/>
                  </a:lnTo>
                  <a:lnTo>
                    <a:pt x="104" y="668"/>
                  </a:lnTo>
                  <a:lnTo>
                    <a:pt x="123" y="692"/>
                  </a:lnTo>
                  <a:lnTo>
                    <a:pt x="135" y="699"/>
                  </a:lnTo>
                  <a:lnTo>
                    <a:pt x="158" y="708"/>
                  </a:lnTo>
                  <a:lnTo>
                    <a:pt x="179" y="716"/>
                  </a:lnTo>
                  <a:lnTo>
                    <a:pt x="203" y="721"/>
                  </a:lnTo>
                  <a:lnTo>
                    <a:pt x="226" y="726"/>
                  </a:lnTo>
                  <a:lnTo>
                    <a:pt x="242" y="728"/>
                  </a:lnTo>
                  <a:lnTo>
                    <a:pt x="258" y="731"/>
                  </a:lnTo>
                  <a:lnTo>
                    <a:pt x="261" y="731"/>
                  </a:lnTo>
                  <a:lnTo>
                    <a:pt x="312" y="731"/>
                  </a:lnTo>
                  <a:lnTo>
                    <a:pt x="364" y="726"/>
                  </a:lnTo>
                  <a:lnTo>
                    <a:pt x="411" y="716"/>
                  </a:lnTo>
                  <a:lnTo>
                    <a:pt x="455" y="704"/>
                  </a:lnTo>
                  <a:lnTo>
                    <a:pt x="492" y="692"/>
                  </a:lnTo>
                  <a:lnTo>
                    <a:pt x="525" y="681"/>
                  </a:lnTo>
                  <a:lnTo>
                    <a:pt x="548" y="668"/>
                  </a:lnTo>
                  <a:lnTo>
                    <a:pt x="562" y="661"/>
                  </a:lnTo>
                  <a:lnTo>
                    <a:pt x="577" y="642"/>
                  </a:lnTo>
                  <a:lnTo>
                    <a:pt x="593" y="626"/>
                  </a:lnTo>
                  <a:lnTo>
                    <a:pt x="600" y="607"/>
                  </a:lnTo>
                  <a:lnTo>
                    <a:pt x="600" y="590"/>
                  </a:lnTo>
                  <a:lnTo>
                    <a:pt x="593" y="568"/>
                  </a:lnTo>
                  <a:lnTo>
                    <a:pt x="590" y="541"/>
                  </a:lnTo>
                  <a:lnTo>
                    <a:pt x="593" y="515"/>
                  </a:lnTo>
                  <a:lnTo>
                    <a:pt x="593" y="497"/>
                  </a:lnTo>
                  <a:lnTo>
                    <a:pt x="593" y="488"/>
                  </a:lnTo>
                  <a:lnTo>
                    <a:pt x="585" y="467"/>
                  </a:lnTo>
                  <a:lnTo>
                    <a:pt x="580" y="441"/>
                  </a:lnTo>
                  <a:lnTo>
                    <a:pt x="580" y="429"/>
                  </a:lnTo>
                  <a:lnTo>
                    <a:pt x="588" y="422"/>
                  </a:lnTo>
                  <a:lnTo>
                    <a:pt x="593" y="415"/>
                  </a:lnTo>
                  <a:lnTo>
                    <a:pt x="600" y="402"/>
                  </a:lnTo>
                  <a:lnTo>
                    <a:pt x="606" y="394"/>
                  </a:lnTo>
                  <a:lnTo>
                    <a:pt x="618" y="386"/>
                  </a:lnTo>
                  <a:lnTo>
                    <a:pt x="629" y="381"/>
                  </a:lnTo>
                  <a:lnTo>
                    <a:pt x="644" y="379"/>
                  </a:lnTo>
                  <a:lnTo>
                    <a:pt x="663" y="381"/>
                  </a:lnTo>
                  <a:lnTo>
                    <a:pt x="693" y="389"/>
                  </a:lnTo>
                  <a:lnTo>
                    <a:pt x="707" y="402"/>
                  </a:lnTo>
                  <a:lnTo>
                    <a:pt x="707" y="420"/>
                  </a:lnTo>
                  <a:lnTo>
                    <a:pt x="700" y="439"/>
                  </a:lnTo>
                  <a:lnTo>
                    <a:pt x="693" y="457"/>
                  </a:lnTo>
                  <a:lnTo>
                    <a:pt x="681" y="471"/>
                  </a:lnTo>
                  <a:lnTo>
                    <a:pt x="673" y="483"/>
                  </a:lnTo>
                  <a:lnTo>
                    <a:pt x="670" y="493"/>
                  </a:lnTo>
                  <a:lnTo>
                    <a:pt x="670" y="500"/>
                  </a:lnTo>
                  <a:lnTo>
                    <a:pt x="670" y="515"/>
                  </a:lnTo>
                  <a:lnTo>
                    <a:pt x="673" y="531"/>
                  </a:lnTo>
                  <a:lnTo>
                    <a:pt x="681" y="550"/>
                  </a:lnTo>
                  <a:lnTo>
                    <a:pt x="697" y="568"/>
                  </a:lnTo>
                  <a:lnTo>
                    <a:pt x="707" y="583"/>
                  </a:lnTo>
                  <a:lnTo>
                    <a:pt x="720" y="597"/>
                  </a:lnTo>
                  <a:lnTo>
                    <a:pt x="733" y="612"/>
                  </a:lnTo>
                  <a:lnTo>
                    <a:pt x="735" y="621"/>
                  </a:lnTo>
                  <a:lnTo>
                    <a:pt x="738" y="621"/>
                  </a:lnTo>
                  <a:lnTo>
                    <a:pt x="749" y="621"/>
                  </a:lnTo>
                  <a:lnTo>
                    <a:pt x="766" y="623"/>
                  </a:lnTo>
                  <a:lnTo>
                    <a:pt x="779" y="621"/>
                  </a:lnTo>
                  <a:lnTo>
                    <a:pt x="795" y="618"/>
                  </a:lnTo>
                  <a:lnTo>
                    <a:pt x="808" y="610"/>
                  </a:lnTo>
                  <a:lnTo>
                    <a:pt x="819" y="597"/>
                  </a:lnTo>
                  <a:lnTo>
                    <a:pt x="821" y="578"/>
                  </a:lnTo>
                  <a:lnTo>
                    <a:pt x="824" y="552"/>
                  </a:lnTo>
                  <a:lnTo>
                    <a:pt x="831" y="510"/>
                  </a:lnTo>
                  <a:lnTo>
                    <a:pt x="840" y="457"/>
                  </a:lnTo>
                  <a:lnTo>
                    <a:pt x="852" y="402"/>
                  </a:lnTo>
                  <a:lnTo>
                    <a:pt x="858" y="349"/>
                  </a:lnTo>
                  <a:lnTo>
                    <a:pt x="863" y="299"/>
                  </a:lnTo>
                  <a:lnTo>
                    <a:pt x="863" y="263"/>
                  </a:lnTo>
                  <a:lnTo>
                    <a:pt x="858" y="236"/>
                  </a:lnTo>
                  <a:lnTo>
                    <a:pt x="852" y="223"/>
                  </a:lnTo>
                  <a:lnTo>
                    <a:pt x="840" y="196"/>
                  </a:lnTo>
                  <a:lnTo>
                    <a:pt x="824" y="168"/>
                  </a:lnTo>
                  <a:lnTo>
                    <a:pt x="803" y="138"/>
                  </a:lnTo>
                  <a:lnTo>
                    <a:pt x="779" y="107"/>
                  </a:lnTo>
                  <a:lnTo>
                    <a:pt x="751" y="75"/>
                  </a:lnTo>
                  <a:lnTo>
                    <a:pt x="720" y="54"/>
                  </a:lnTo>
                  <a:lnTo>
                    <a:pt x="681" y="43"/>
                  </a:lnTo>
                  <a:lnTo>
                    <a:pt x="663" y="38"/>
                  </a:lnTo>
                  <a:lnTo>
                    <a:pt x="642" y="33"/>
                  </a:lnTo>
                  <a:lnTo>
                    <a:pt x="623" y="28"/>
                  </a:lnTo>
                  <a:lnTo>
                    <a:pt x="602" y="24"/>
                  </a:lnTo>
                  <a:lnTo>
                    <a:pt x="577" y="22"/>
                  </a:lnTo>
                  <a:lnTo>
                    <a:pt x="553" y="14"/>
                  </a:lnTo>
                  <a:lnTo>
                    <a:pt x="532" y="12"/>
                  </a:lnTo>
                  <a:lnTo>
                    <a:pt x="510" y="9"/>
                  </a:lnTo>
                  <a:lnTo>
                    <a:pt x="483" y="2"/>
                  </a:lnTo>
                  <a:lnTo>
                    <a:pt x="460" y="0"/>
                  </a:lnTo>
                  <a:lnTo>
                    <a:pt x="434" y="0"/>
                  </a:lnTo>
                  <a:lnTo>
                    <a:pt x="408" y="0"/>
                  </a:lnTo>
                  <a:lnTo>
                    <a:pt x="385" y="0"/>
                  </a:lnTo>
                  <a:lnTo>
                    <a:pt x="354" y="0"/>
                  </a:lnTo>
                  <a:lnTo>
                    <a:pt x="326" y="0"/>
                  </a:lnTo>
                  <a:lnTo>
                    <a:pt x="299" y="2"/>
                  </a:lnTo>
                  <a:lnTo>
                    <a:pt x="284" y="7"/>
                  </a:lnTo>
                  <a:lnTo>
                    <a:pt x="263" y="9"/>
                  </a:lnTo>
                  <a:lnTo>
                    <a:pt x="237" y="14"/>
                  </a:lnTo>
                  <a:lnTo>
                    <a:pt x="214" y="24"/>
                  </a:lnTo>
                  <a:lnTo>
                    <a:pt x="188" y="33"/>
                  </a:lnTo>
                  <a:lnTo>
                    <a:pt x="158" y="43"/>
                  </a:lnTo>
                  <a:lnTo>
                    <a:pt x="133" y="52"/>
                  </a:lnTo>
                  <a:lnTo>
                    <a:pt x="107" y="64"/>
                  </a:lnTo>
                  <a:lnTo>
                    <a:pt x="81" y="75"/>
                  </a:lnTo>
                  <a:lnTo>
                    <a:pt x="60" y="88"/>
                  </a:lnTo>
                  <a:lnTo>
                    <a:pt x="37" y="104"/>
                  </a:lnTo>
                  <a:lnTo>
                    <a:pt x="23" y="116"/>
                  </a:lnTo>
                  <a:lnTo>
                    <a:pt x="8" y="128"/>
                  </a:lnTo>
                  <a:lnTo>
                    <a:pt x="1" y="140"/>
                  </a:lnTo>
                  <a:lnTo>
                    <a:pt x="0" y="154"/>
                  </a:lnTo>
                  <a:lnTo>
                    <a:pt x="1" y="164"/>
                  </a:lnTo>
                  <a:lnTo>
                    <a:pt x="6" y="180"/>
                  </a:lnTo>
                  <a:lnTo>
                    <a:pt x="13" y="196"/>
                  </a:lnTo>
                  <a:lnTo>
                    <a:pt x="23" y="213"/>
                  </a:lnTo>
                  <a:lnTo>
                    <a:pt x="37" y="225"/>
                  </a:lnTo>
                  <a:close/>
                </a:path>
              </a:pathLst>
            </a:custGeom>
            <a:solidFill>
              <a:srgbClr val="EEEEEE"/>
            </a:solidFill>
            <a:ln w="1588">
              <a:solidFill>
                <a:srgbClr val="000000"/>
              </a:solidFill>
              <a:prstDash val="solid"/>
              <a:round/>
              <a:headEnd/>
              <a:tailEnd/>
            </a:ln>
          </p:spPr>
          <p:txBody>
            <a:bodyPr/>
            <a:lstStyle/>
            <a:p>
              <a:endParaRPr lang="en-US"/>
            </a:p>
          </p:txBody>
        </p:sp>
        <p:sp>
          <p:nvSpPr>
            <p:cNvPr id="16" name="Freeform 21"/>
            <p:cNvSpPr>
              <a:spLocks/>
            </p:cNvSpPr>
            <p:nvPr/>
          </p:nvSpPr>
          <p:spPr bwMode="auto">
            <a:xfrm>
              <a:off x="2160" y="3248"/>
              <a:ext cx="31" cy="5"/>
            </a:xfrm>
            <a:custGeom>
              <a:avLst/>
              <a:gdLst>
                <a:gd name="T0" fmla="*/ 0 w 159"/>
                <a:gd name="T1" fmla="*/ 0 h 21"/>
                <a:gd name="T2" fmla="*/ 0 w 159"/>
                <a:gd name="T3" fmla="*/ 0 h 21"/>
                <a:gd name="T4" fmla="*/ 0 w 159"/>
                <a:gd name="T5" fmla="*/ 0 h 21"/>
                <a:gd name="T6" fmla="*/ 0 w 159"/>
                <a:gd name="T7" fmla="*/ 0 h 21"/>
                <a:gd name="T8" fmla="*/ 0 w 159"/>
                <a:gd name="T9" fmla="*/ 0 h 21"/>
                <a:gd name="T10" fmla="*/ 0 w 159"/>
                <a:gd name="T11" fmla="*/ 0 h 21"/>
                <a:gd name="T12" fmla="*/ 1 w 159"/>
                <a:gd name="T13" fmla="*/ 0 h 21"/>
                <a:gd name="T14" fmla="*/ 1 w 159"/>
                <a:gd name="T15" fmla="*/ 0 h 21"/>
                <a:gd name="T16" fmla="*/ 1 w 159"/>
                <a:gd name="T17" fmla="*/ 0 h 21"/>
                <a:gd name="T18" fmla="*/ 1 w 159"/>
                <a:gd name="T19" fmla="*/ 0 h 21"/>
                <a:gd name="T20" fmla="*/ 1 w 159"/>
                <a:gd name="T21" fmla="*/ 0 h 21"/>
                <a:gd name="T22" fmla="*/ 1 w 159"/>
                <a:gd name="T23" fmla="*/ 0 h 21"/>
                <a:gd name="T24" fmla="*/ 1 w 159"/>
                <a:gd name="T25" fmla="*/ 0 h 21"/>
                <a:gd name="T26" fmla="*/ 1 w 159"/>
                <a:gd name="T27" fmla="*/ 0 h 21"/>
                <a:gd name="T28" fmla="*/ 1 w 159"/>
                <a:gd name="T29" fmla="*/ 0 h 21"/>
                <a:gd name="T30" fmla="*/ 1 w 159"/>
                <a:gd name="T31" fmla="*/ 0 h 21"/>
                <a:gd name="T32" fmla="*/ 1 w 159"/>
                <a:gd name="T33" fmla="*/ 0 h 21"/>
                <a:gd name="T34" fmla="*/ 1 w 159"/>
                <a:gd name="T35" fmla="*/ 0 h 21"/>
                <a:gd name="T36" fmla="*/ 1 w 159"/>
                <a:gd name="T37" fmla="*/ 0 h 21"/>
                <a:gd name="T38" fmla="*/ 1 w 159"/>
                <a:gd name="T39" fmla="*/ 0 h 21"/>
                <a:gd name="T40" fmla="*/ 1 w 159"/>
                <a:gd name="T41" fmla="*/ 0 h 21"/>
                <a:gd name="T42" fmla="*/ 0 w 159"/>
                <a:gd name="T43" fmla="*/ 0 h 21"/>
                <a:gd name="T44" fmla="*/ 0 w 159"/>
                <a:gd name="T45" fmla="*/ 0 h 21"/>
                <a:gd name="T46" fmla="*/ 0 w 159"/>
                <a:gd name="T47" fmla="*/ 0 h 21"/>
                <a:gd name="T48" fmla="*/ 0 w 159"/>
                <a:gd name="T49" fmla="*/ 0 h 21"/>
                <a:gd name="T50" fmla="*/ 0 w 159"/>
                <a:gd name="T51" fmla="*/ 0 h 21"/>
                <a:gd name="T52" fmla="*/ 0 w 159"/>
                <a:gd name="T53" fmla="*/ 0 h 21"/>
                <a:gd name="T54" fmla="*/ 0 w 159"/>
                <a:gd name="T55" fmla="*/ 0 h 21"/>
                <a:gd name="T56" fmla="*/ 0 w 159"/>
                <a:gd name="T57" fmla="*/ 0 h 2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59"/>
                <a:gd name="T88" fmla="*/ 0 h 21"/>
                <a:gd name="T89" fmla="*/ 159 w 159"/>
                <a:gd name="T90" fmla="*/ 21 h 21"/>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59" h="21">
                  <a:moveTo>
                    <a:pt x="0" y="9"/>
                  </a:moveTo>
                  <a:lnTo>
                    <a:pt x="21" y="14"/>
                  </a:lnTo>
                  <a:lnTo>
                    <a:pt x="34" y="9"/>
                  </a:lnTo>
                  <a:lnTo>
                    <a:pt x="42" y="3"/>
                  </a:lnTo>
                  <a:lnTo>
                    <a:pt x="50" y="3"/>
                  </a:lnTo>
                  <a:lnTo>
                    <a:pt x="63" y="0"/>
                  </a:lnTo>
                  <a:lnTo>
                    <a:pt x="80" y="0"/>
                  </a:lnTo>
                  <a:lnTo>
                    <a:pt x="96" y="0"/>
                  </a:lnTo>
                  <a:lnTo>
                    <a:pt x="112" y="3"/>
                  </a:lnTo>
                  <a:lnTo>
                    <a:pt x="129" y="3"/>
                  </a:lnTo>
                  <a:lnTo>
                    <a:pt x="141" y="6"/>
                  </a:lnTo>
                  <a:lnTo>
                    <a:pt x="154" y="9"/>
                  </a:lnTo>
                  <a:lnTo>
                    <a:pt x="159" y="14"/>
                  </a:lnTo>
                  <a:lnTo>
                    <a:pt x="148" y="14"/>
                  </a:lnTo>
                  <a:lnTo>
                    <a:pt x="138" y="14"/>
                  </a:lnTo>
                  <a:lnTo>
                    <a:pt x="127" y="14"/>
                  </a:lnTo>
                  <a:lnTo>
                    <a:pt x="112" y="14"/>
                  </a:lnTo>
                  <a:lnTo>
                    <a:pt x="101" y="14"/>
                  </a:lnTo>
                  <a:lnTo>
                    <a:pt x="89" y="14"/>
                  </a:lnTo>
                  <a:lnTo>
                    <a:pt x="80" y="14"/>
                  </a:lnTo>
                  <a:lnTo>
                    <a:pt x="68" y="14"/>
                  </a:lnTo>
                  <a:lnTo>
                    <a:pt x="63" y="16"/>
                  </a:lnTo>
                  <a:lnTo>
                    <a:pt x="54" y="16"/>
                  </a:lnTo>
                  <a:lnTo>
                    <a:pt x="42" y="21"/>
                  </a:lnTo>
                  <a:lnTo>
                    <a:pt x="34" y="21"/>
                  </a:lnTo>
                  <a:lnTo>
                    <a:pt x="24" y="21"/>
                  </a:lnTo>
                  <a:lnTo>
                    <a:pt x="16" y="16"/>
                  </a:lnTo>
                  <a:lnTo>
                    <a:pt x="8" y="14"/>
                  </a:lnTo>
                  <a:lnTo>
                    <a:pt x="0" y="9"/>
                  </a:lnTo>
                  <a:close/>
                </a:path>
              </a:pathLst>
            </a:custGeom>
            <a:solidFill>
              <a:srgbClr val="000000"/>
            </a:solidFill>
            <a:ln w="9525">
              <a:noFill/>
              <a:round/>
              <a:headEnd/>
              <a:tailEnd/>
            </a:ln>
          </p:spPr>
          <p:txBody>
            <a:bodyPr/>
            <a:lstStyle/>
            <a:p>
              <a:endParaRPr lang="en-US"/>
            </a:p>
          </p:txBody>
        </p:sp>
        <p:sp>
          <p:nvSpPr>
            <p:cNvPr id="17" name="Freeform 22"/>
            <p:cNvSpPr>
              <a:spLocks/>
            </p:cNvSpPr>
            <p:nvPr/>
          </p:nvSpPr>
          <p:spPr bwMode="auto">
            <a:xfrm>
              <a:off x="2168" y="3256"/>
              <a:ext cx="24" cy="8"/>
            </a:xfrm>
            <a:custGeom>
              <a:avLst/>
              <a:gdLst>
                <a:gd name="T0" fmla="*/ 0 w 119"/>
                <a:gd name="T1" fmla="*/ 0 h 34"/>
                <a:gd name="T2" fmla="*/ 0 w 119"/>
                <a:gd name="T3" fmla="*/ 0 h 34"/>
                <a:gd name="T4" fmla="*/ 0 w 119"/>
                <a:gd name="T5" fmla="*/ 0 h 34"/>
                <a:gd name="T6" fmla="*/ 0 w 119"/>
                <a:gd name="T7" fmla="*/ 0 h 34"/>
                <a:gd name="T8" fmla="*/ 0 w 119"/>
                <a:gd name="T9" fmla="*/ 0 h 34"/>
                <a:gd name="T10" fmla="*/ 0 w 119"/>
                <a:gd name="T11" fmla="*/ 0 h 34"/>
                <a:gd name="T12" fmla="*/ 1 w 119"/>
                <a:gd name="T13" fmla="*/ 0 h 34"/>
                <a:gd name="T14" fmla="*/ 1 w 119"/>
                <a:gd name="T15" fmla="*/ 0 h 34"/>
                <a:gd name="T16" fmla="*/ 1 w 119"/>
                <a:gd name="T17" fmla="*/ 0 h 34"/>
                <a:gd name="T18" fmla="*/ 1 w 119"/>
                <a:gd name="T19" fmla="*/ 0 h 34"/>
                <a:gd name="T20" fmla="*/ 1 w 119"/>
                <a:gd name="T21" fmla="*/ 0 h 34"/>
                <a:gd name="T22" fmla="*/ 1 w 119"/>
                <a:gd name="T23" fmla="*/ 0 h 34"/>
                <a:gd name="T24" fmla="*/ 1 w 119"/>
                <a:gd name="T25" fmla="*/ 0 h 34"/>
                <a:gd name="T26" fmla="*/ 0 w 119"/>
                <a:gd name="T27" fmla="*/ 0 h 34"/>
                <a:gd name="T28" fmla="*/ 0 w 119"/>
                <a:gd name="T29" fmla="*/ 0 h 34"/>
                <a:gd name="T30" fmla="*/ 0 w 119"/>
                <a:gd name="T31" fmla="*/ 0 h 34"/>
                <a:gd name="T32" fmla="*/ 0 w 119"/>
                <a:gd name="T33" fmla="*/ 0 h 34"/>
                <a:gd name="T34" fmla="*/ 0 w 119"/>
                <a:gd name="T35" fmla="*/ 0 h 3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9"/>
                <a:gd name="T55" fmla="*/ 0 h 34"/>
                <a:gd name="T56" fmla="*/ 119 w 119"/>
                <a:gd name="T57" fmla="*/ 34 h 3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9" h="34">
                  <a:moveTo>
                    <a:pt x="0" y="0"/>
                  </a:moveTo>
                  <a:lnTo>
                    <a:pt x="8" y="0"/>
                  </a:lnTo>
                  <a:lnTo>
                    <a:pt x="21" y="0"/>
                  </a:lnTo>
                  <a:lnTo>
                    <a:pt x="31" y="0"/>
                  </a:lnTo>
                  <a:lnTo>
                    <a:pt x="44" y="0"/>
                  </a:lnTo>
                  <a:lnTo>
                    <a:pt x="54" y="3"/>
                  </a:lnTo>
                  <a:lnTo>
                    <a:pt x="62" y="5"/>
                  </a:lnTo>
                  <a:lnTo>
                    <a:pt x="75" y="13"/>
                  </a:lnTo>
                  <a:lnTo>
                    <a:pt x="89" y="15"/>
                  </a:lnTo>
                  <a:lnTo>
                    <a:pt x="101" y="20"/>
                  </a:lnTo>
                  <a:lnTo>
                    <a:pt x="112" y="21"/>
                  </a:lnTo>
                  <a:lnTo>
                    <a:pt x="117" y="24"/>
                  </a:lnTo>
                  <a:lnTo>
                    <a:pt x="119" y="24"/>
                  </a:lnTo>
                  <a:lnTo>
                    <a:pt x="19" y="34"/>
                  </a:lnTo>
                  <a:lnTo>
                    <a:pt x="15" y="29"/>
                  </a:lnTo>
                  <a:lnTo>
                    <a:pt x="8" y="24"/>
                  </a:lnTo>
                  <a:lnTo>
                    <a:pt x="3" y="13"/>
                  </a:lnTo>
                  <a:lnTo>
                    <a:pt x="0" y="0"/>
                  </a:lnTo>
                  <a:close/>
                </a:path>
              </a:pathLst>
            </a:custGeom>
            <a:solidFill>
              <a:srgbClr val="000000"/>
            </a:solidFill>
            <a:ln w="9525">
              <a:noFill/>
              <a:round/>
              <a:headEnd/>
              <a:tailEnd/>
            </a:ln>
          </p:spPr>
          <p:txBody>
            <a:bodyPr/>
            <a:lstStyle/>
            <a:p>
              <a:endParaRPr lang="en-US"/>
            </a:p>
          </p:txBody>
        </p:sp>
        <p:sp>
          <p:nvSpPr>
            <p:cNvPr id="18" name="Freeform 23"/>
            <p:cNvSpPr>
              <a:spLocks/>
            </p:cNvSpPr>
            <p:nvPr/>
          </p:nvSpPr>
          <p:spPr bwMode="auto">
            <a:xfrm>
              <a:off x="2137" y="3256"/>
              <a:ext cx="9" cy="7"/>
            </a:xfrm>
            <a:custGeom>
              <a:avLst/>
              <a:gdLst>
                <a:gd name="T0" fmla="*/ 0 w 42"/>
                <a:gd name="T1" fmla="*/ 0 h 26"/>
                <a:gd name="T2" fmla="*/ 0 w 42"/>
                <a:gd name="T3" fmla="*/ 0 h 26"/>
                <a:gd name="T4" fmla="*/ 0 w 42"/>
                <a:gd name="T5" fmla="*/ 0 h 26"/>
                <a:gd name="T6" fmla="*/ 0 w 42"/>
                <a:gd name="T7" fmla="*/ 0 h 26"/>
                <a:gd name="T8" fmla="*/ 0 w 42"/>
                <a:gd name="T9" fmla="*/ 0 h 26"/>
                <a:gd name="T10" fmla="*/ 0 w 42"/>
                <a:gd name="T11" fmla="*/ 0 h 26"/>
                <a:gd name="T12" fmla="*/ 0 w 42"/>
                <a:gd name="T13" fmla="*/ 0 h 26"/>
                <a:gd name="T14" fmla="*/ 0 w 42"/>
                <a:gd name="T15" fmla="*/ 0 h 26"/>
                <a:gd name="T16" fmla="*/ 0 w 42"/>
                <a:gd name="T17" fmla="*/ 1 h 26"/>
                <a:gd name="T18" fmla="*/ 0 w 42"/>
                <a:gd name="T19" fmla="*/ 1 h 26"/>
                <a:gd name="T20" fmla="*/ 0 w 42"/>
                <a:gd name="T21" fmla="*/ 1 h 26"/>
                <a:gd name="T22" fmla="*/ 0 w 42"/>
                <a:gd name="T23" fmla="*/ 1 h 26"/>
                <a:gd name="T24" fmla="*/ 0 w 42"/>
                <a:gd name="T25" fmla="*/ 1 h 26"/>
                <a:gd name="T26" fmla="*/ 0 w 42"/>
                <a:gd name="T27" fmla="*/ 0 h 26"/>
                <a:gd name="T28" fmla="*/ 0 w 42"/>
                <a:gd name="T29" fmla="*/ 0 h 26"/>
                <a:gd name="T30" fmla="*/ 0 w 42"/>
                <a:gd name="T31" fmla="*/ 0 h 26"/>
                <a:gd name="T32" fmla="*/ 0 w 42"/>
                <a:gd name="T33" fmla="*/ 0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2"/>
                <a:gd name="T52" fmla="*/ 0 h 26"/>
                <a:gd name="T53" fmla="*/ 42 w 42"/>
                <a:gd name="T54" fmla="*/ 26 h 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2" h="26">
                  <a:moveTo>
                    <a:pt x="42" y="12"/>
                  </a:moveTo>
                  <a:lnTo>
                    <a:pt x="31" y="10"/>
                  </a:lnTo>
                  <a:lnTo>
                    <a:pt x="19" y="2"/>
                  </a:lnTo>
                  <a:lnTo>
                    <a:pt x="9" y="0"/>
                  </a:lnTo>
                  <a:lnTo>
                    <a:pt x="0" y="0"/>
                  </a:lnTo>
                  <a:lnTo>
                    <a:pt x="3" y="10"/>
                  </a:lnTo>
                  <a:lnTo>
                    <a:pt x="8" y="12"/>
                  </a:lnTo>
                  <a:lnTo>
                    <a:pt x="8" y="17"/>
                  </a:lnTo>
                  <a:lnTo>
                    <a:pt x="3" y="23"/>
                  </a:lnTo>
                  <a:lnTo>
                    <a:pt x="9" y="26"/>
                  </a:lnTo>
                  <a:lnTo>
                    <a:pt x="19" y="26"/>
                  </a:lnTo>
                  <a:lnTo>
                    <a:pt x="31" y="26"/>
                  </a:lnTo>
                  <a:lnTo>
                    <a:pt x="40" y="23"/>
                  </a:lnTo>
                  <a:lnTo>
                    <a:pt x="42" y="18"/>
                  </a:lnTo>
                  <a:lnTo>
                    <a:pt x="42" y="15"/>
                  </a:lnTo>
                  <a:lnTo>
                    <a:pt x="42" y="12"/>
                  </a:lnTo>
                  <a:close/>
                </a:path>
              </a:pathLst>
            </a:custGeom>
            <a:solidFill>
              <a:srgbClr val="000000"/>
            </a:solidFill>
            <a:ln w="9525">
              <a:noFill/>
              <a:round/>
              <a:headEnd/>
              <a:tailEnd/>
            </a:ln>
          </p:spPr>
          <p:txBody>
            <a:bodyPr/>
            <a:lstStyle/>
            <a:p>
              <a:endParaRPr lang="en-US"/>
            </a:p>
          </p:txBody>
        </p:sp>
        <p:sp>
          <p:nvSpPr>
            <p:cNvPr id="19" name="Freeform 24"/>
            <p:cNvSpPr>
              <a:spLocks/>
            </p:cNvSpPr>
            <p:nvPr/>
          </p:nvSpPr>
          <p:spPr bwMode="auto">
            <a:xfrm>
              <a:off x="2145" y="3308"/>
              <a:ext cx="26" cy="6"/>
            </a:xfrm>
            <a:custGeom>
              <a:avLst/>
              <a:gdLst>
                <a:gd name="T0" fmla="*/ 0 w 132"/>
                <a:gd name="T1" fmla="*/ 0 h 26"/>
                <a:gd name="T2" fmla="*/ 0 w 132"/>
                <a:gd name="T3" fmla="*/ 0 h 26"/>
                <a:gd name="T4" fmla="*/ 0 w 132"/>
                <a:gd name="T5" fmla="*/ 0 h 26"/>
                <a:gd name="T6" fmla="*/ 0 w 132"/>
                <a:gd name="T7" fmla="*/ 0 h 26"/>
                <a:gd name="T8" fmla="*/ 0 w 132"/>
                <a:gd name="T9" fmla="*/ 0 h 26"/>
                <a:gd name="T10" fmla="*/ 0 w 132"/>
                <a:gd name="T11" fmla="*/ 0 h 26"/>
                <a:gd name="T12" fmla="*/ 0 w 132"/>
                <a:gd name="T13" fmla="*/ 0 h 26"/>
                <a:gd name="T14" fmla="*/ 1 w 132"/>
                <a:gd name="T15" fmla="*/ 0 h 26"/>
                <a:gd name="T16" fmla="*/ 1 w 132"/>
                <a:gd name="T17" fmla="*/ 0 h 26"/>
                <a:gd name="T18" fmla="*/ 1 w 132"/>
                <a:gd name="T19" fmla="*/ 0 h 26"/>
                <a:gd name="T20" fmla="*/ 1 w 132"/>
                <a:gd name="T21" fmla="*/ 0 h 26"/>
                <a:gd name="T22" fmla="*/ 1 w 132"/>
                <a:gd name="T23" fmla="*/ 0 h 26"/>
                <a:gd name="T24" fmla="*/ 1 w 132"/>
                <a:gd name="T25" fmla="*/ 0 h 26"/>
                <a:gd name="T26" fmla="*/ 1 w 132"/>
                <a:gd name="T27" fmla="*/ 0 h 26"/>
                <a:gd name="T28" fmla="*/ 1 w 132"/>
                <a:gd name="T29" fmla="*/ 0 h 26"/>
                <a:gd name="T30" fmla="*/ 1 w 132"/>
                <a:gd name="T31" fmla="*/ 0 h 26"/>
                <a:gd name="T32" fmla="*/ 1 w 132"/>
                <a:gd name="T33" fmla="*/ 0 h 26"/>
                <a:gd name="T34" fmla="*/ 1 w 132"/>
                <a:gd name="T35" fmla="*/ 0 h 26"/>
                <a:gd name="T36" fmla="*/ 1 w 132"/>
                <a:gd name="T37" fmla="*/ 0 h 26"/>
                <a:gd name="T38" fmla="*/ 0 w 132"/>
                <a:gd name="T39" fmla="*/ 0 h 26"/>
                <a:gd name="T40" fmla="*/ 0 w 132"/>
                <a:gd name="T41" fmla="*/ 0 h 26"/>
                <a:gd name="T42" fmla="*/ 0 w 132"/>
                <a:gd name="T43" fmla="*/ 0 h 26"/>
                <a:gd name="T44" fmla="*/ 0 w 132"/>
                <a:gd name="T45" fmla="*/ 0 h 26"/>
                <a:gd name="T46" fmla="*/ 0 w 132"/>
                <a:gd name="T47" fmla="*/ 0 h 26"/>
                <a:gd name="T48" fmla="*/ 0 w 132"/>
                <a:gd name="T49" fmla="*/ 0 h 26"/>
                <a:gd name="T50" fmla="*/ 0 w 132"/>
                <a:gd name="T51" fmla="*/ 0 h 26"/>
                <a:gd name="T52" fmla="*/ 0 w 132"/>
                <a:gd name="T53" fmla="*/ 0 h 26"/>
                <a:gd name="T54" fmla="*/ 0 w 132"/>
                <a:gd name="T55" fmla="*/ 0 h 26"/>
                <a:gd name="T56" fmla="*/ 0 w 132"/>
                <a:gd name="T57" fmla="*/ 0 h 2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32"/>
                <a:gd name="T88" fmla="*/ 0 h 26"/>
                <a:gd name="T89" fmla="*/ 132 w 132"/>
                <a:gd name="T90" fmla="*/ 26 h 2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32" h="26">
                  <a:moveTo>
                    <a:pt x="3" y="10"/>
                  </a:moveTo>
                  <a:lnTo>
                    <a:pt x="13" y="10"/>
                  </a:lnTo>
                  <a:lnTo>
                    <a:pt x="21" y="5"/>
                  </a:lnTo>
                  <a:lnTo>
                    <a:pt x="31" y="5"/>
                  </a:lnTo>
                  <a:lnTo>
                    <a:pt x="38" y="0"/>
                  </a:lnTo>
                  <a:lnTo>
                    <a:pt x="47" y="0"/>
                  </a:lnTo>
                  <a:lnTo>
                    <a:pt x="59" y="0"/>
                  </a:lnTo>
                  <a:lnTo>
                    <a:pt x="73" y="0"/>
                  </a:lnTo>
                  <a:lnTo>
                    <a:pt x="83" y="5"/>
                  </a:lnTo>
                  <a:lnTo>
                    <a:pt x="106" y="12"/>
                  </a:lnTo>
                  <a:lnTo>
                    <a:pt x="120" y="17"/>
                  </a:lnTo>
                  <a:lnTo>
                    <a:pt x="129" y="20"/>
                  </a:lnTo>
                  <a:lnTo>
                    <a:pt x="132" y="20"/>
                  </a:lnTo>
                  <a:lnTo>
                    <a:pt x="122" y="20"/>
                  </a:lnTo>
                  <a:lnTo>
                    <a:pt x="111" y="23"/>
                  </a:lnTo>
                  <a:lnTo>
                    <a:pt x="99" y="23"/>
                  </a:lnTo>
                  <a:lnTo>
                    <a:pt x="85" y="26"/>
                  </a:lnTo>
                  <a:lnTo>
                    <a:pt x="73" y="26"/>
                  </a:lnTo>
                  <a:lnTo>
                    <a:pt x="57" y="26"/>
                  </a:lnTo>
                  <a:lnTo>
                    <a:pt x="47" y="26"/>
                  </a:lnTo>
                  <a:lnTo>
                    <a:pt x="31" y="23"/>
                  </a:lnTo>
                  <a:lnTo>
                    <a:pt x="21" y="22"/>
                  </a:lnTo>
                  <a:lnTo>
                    <a:pt x="13" y="22"/>
                  </a:lnTo>
                  <a:lnTo>
                    <a:pt x="5" y="20"/>
                  </a:lnTo>
                  <a:lnTo>
                    <a:pt x="3" y="15"/>
                  </a:lnTo>
                  <a:lnTo>
                    <a:pt x="0" y="10"/>
                  </a:lnTo>
                  <a:lnTo>
                    <a:pt x="3" y="10"/>
                  </a:lnTo>
                  <a:close/>
                </a:path>
              </a:pathLst>
            </a:custGeom>
            <a:solidFill>
              <a:srgbClr val="A6503B"/>
            </a:solidFill>
            <a:ln w="9525">
              <a:noFill/>
              <a:round/>
              <a:headEnd/>
              <a:tailEnd/>
            </a:ln>
          </p:spPr>
          <p:txBody>
            <a:bodyPr/>
            <a:lstStyle/>
            <a:p>
              <a:endParaRPr lang="en-US"/>
            </a:p>
          </p:txBody>
        </p:sp>
        <p:sp>
          <p:nvSpPr>
            <p:cNvPr id="20" name="Freeform 25"/>
            <p:cNvSpPr>
              <a:spLocks/>
            </p:cNvSpPr>
            <p:nvPr/>
          </p:nvSpPr>
          <p:spPr bwMode="auto">
            <a:xfrm>
              <a:off x="2070" y="3568"/>
              <a:ext cx="259" cy="215"/>
            </a:xfrm>
            <a:custGeom>
              <a:avLst/>
              <a:gdLst>
                <a:gd name="T0" fmla="*/ 3 w 1299"/>
                <a:gd name="T1" fmla="*/ 13 h 858"/>
                <a:gd name="T2" fmla="*/ 3 w 1299"/>
                <a:gd name="T3" fmla="*/ 13 h 858"/>
                <a:gd name="T4" fmla="*/ 4 w 1299"/>
                <a:gd name="T5" fmla="*/ 12 h 858"/>
                <a:gd name="T6" fmla="*/ 4 w 1299"/>
                <a:gd name="T7" fmla="*/ 12 h 858"/>
                <a:gd name="T8" fmla="*/ 4 w 1299"/>
                <a:gd name="T9" fmla="*/ 11 h 858"/>
                <a:gd name="T10" fmla="*/ 4 w 1299"/>
                <a:gd name="T11" fmla="*/ 11 h 858"/>
                <a:gd name="T12" fmla="*/ 4 w 1299"/>
                <a:gd name="T13" fmla="*/ 10 h 858"/>
                <a:gd name="T14" fmla="*/ 4 w 1299"/>
                <a:gd name="T15" fmla="*/ 10 h 858"/>
                <a:gd name="T16" fmla="*/ 4 w 1299"/>
                <a:gd name="T17" fmla="*/ 10 h 858"/>
                <a:gd name="T18" fmla="*/ 4 w 1299"/>
                <a:gd name="T19" fmla="*/ 10 h 858"/>
                <a:gd name="T20" fmla="*/ 4 w 1299"/>
                <a:gd name="T21" fmla="*/ 10 h 858"/>
                <a:gd name="T22" fmla="*/ 4 w 1299"/>
                <a:gd name="T23" fmla="*/ 10 h 858"/>
                <a:gd name="T24" fmla="*/ 3 w 1299"/>
                <a:gd name="T25" fmla="*/ 10 h 858"/>
                <a:gd name="T26" fmla="*/ 4 w 1299"/>
                <a:gd name="T27" fmla="*/ 10 h 858"/>
                <a:gd name="T28" fmla="*/ 4 w 1299"/>
                <a:gd name="T29" fmla="*/ 9 h 858"/>
                <a:gd name="T30" fmla="*/ 4 w 1299"/>
                <a:gd name="T31" fmla="*/ 9 h 858"/>
                <a:gd name="T32" fmla="*/ 4 w 1299"/>
                <a:gd name="T33" fmla="*/ 9 h 858"/>
                <a:gd name="T34" fmla="*/ 4 w 1299"/>
                <a:gd name="T35" fmla="*/ 9 h 858"/>
                <a:gd name="T36" fmla="*/ 4 w 1299"/>
                <a:gd name="T37" fmla="*/ 9 h 858"/>
                <a:gd name="T38" fmla="*/ 5 w 1299"/>
                <a:gd name="T39" fmla="*/ 8 h 858"/>
                <a:gd name="T40" fmla="*/ 5 w 1299"/>
                <a:gd name="T41" fmla="*/ 8 h 858"/>
                <a:gd name="T42" fmla="*/ 5 w 1299"/>
                <a:gd name="T43" fmla="*/ 8 h 858"/>
                <a:gd name="T44" fmla="*/ 5 w 1299"/>
                <a:gd name="T45" fmla="*/ 8 h 858"/>
                <a:gd name="T46" fmla="*/ 5 w 1299"/>
                <a:gd name="T47" fmla="*/ 8 h 858"/>
                <a:gd name="T48" fmla="*/ 6 w 1299"/>
                <a:gd name="T49" fmla="*/ 7 h 858"/>
                <a:gd name="T50" fmla="*/ 6 w 1299"/>
                <a:gd name="T51" fmla="*/ 7 h 858"/>
                <a:gd name="T52" fmla="*/ 6 w 1299"/>
                <a:gd name="T53" fmla="*/ 7 h 858"/>
                <a:gd name="T54" fmla="*/ 6 w 1299"/>
                <a:gd name="T55" fmla="*/ 7 h 858"/>
                <a:gd name="T56" fmla="*/ 6 w 1299"/>
                <a:gd name="T57" fmla="*/ 7 h 858"/>
                <a:gd name="T58" fmla="*/ 7 w 1299"/>
                <a:gd name="T59" fmla="*/ 6 h 858"/>
                <a:gd name="T60" fmla="*/ 7 w 1299"/>
                <a:gd name="T61" fmla="*/ 6 h 858"/>
                <a:gd name="T62" fmla="*/ 8 w 1299"/>
                <a:gd name="T63" fmla="*/ 5 h 858"/>
                <a:gd name="T64" fmla="*/ 8 w 1299"/>
                <a:gd name="T65" fmla="*/ 4 h 858"/>
                <a:gd name="T66" fmla="*/ 9 w 1299"/>
                <a:gd name="T67" fmla="*/ 4 h 858"/>
                <a:gd name="T68" fmla="*/ 9 w 1299"/>
                <a:gd name="T69" fmla="*/ 3 h 858"/>
                <a:gd name="T70" fmla="*/ 9 w 1299"/>
                <a:gd name="T71" fmla="*/ 2 h 858"/>
                <a:gd name="T72" fmla="*/ 10 w 1299"/>
                <a:gd name="T73" fmla="*/ 1 h 858"/>
                <a:gd name="T74" fmla="*/ 10 w 1299"/>
                <a:gd name="T75" fmla="*/ 1 h 858"/>
                <a:gd name="T76" fmla="*/ 10 w 1299"/>
                <a:gd name="T77" fmla="*/ 1 h 858"/>
                <a:gd name="T78" fmla="*/ 10 w 1299"/>
                <a:gd name="T79" fmla="*/ 0 h 858"/>
                <a:gd name="T80" fmla="*/ 0 w 1299"/>
                <a:gd name="T81" fmla="*/ 2 h 858"/>
                <a:gd name="T82" fmla="*/ 2 w 1299"/>
                <a:gd name="T83" fmla="*/ 14 h 85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299"/>
                <a:gd name="T127" fmla="*/ 0 h 858"/>
                <a:gd name="T128" fmla="*/ 1299 w 1299"/>
                <a:gd name="T129" fmla="*/ 858 h 85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299" h="858">
                  <a:moveTo>
                    <a:pt x="388" y="846"/>
                  </a:moveTo>
                  <a:lnTo>
                    <a:pt x="406" y="832"/>
                  </a:lnTo>
                  <a:lnTo>
                    <a:pt x="422" y="816"/>
                  </a:lnTo>
                  <a:lnTo>
                    <a:pt x="437" y="804"/>
                  </a:lnTo>
                  <a:lnTo>
                    <a:pt x="450" y="792"/>
                  </a:lnTo>
                  <a:lnTo>
                    <a:pt x="460" y="775"/>
                  </a:lnTo>
                  <a:lnTo>
                    <a:pt x="471" y="761"/>
                  </a:lnTo>
                  <a:lnTo>
                    <a:pt x="481" y="751"/>
                  </a:lnTo>
                  <a:lnTo>
                    <a:pt x="486" y="740"/>
                  </a:lnTo>
                  <a:lnTo>
                    <a:pt x="497" y="724"/>
                  </a:lnTo>
                  <a:lnTo>
                    <a:pt x="513" y="701"/>
                  </a:lnTo>
                  <a:lnTo>
                    <a:pt x="525" y="677"/>
                  </a:lnTo>
                  <a:lnTo>
                    <a:pt x="544" y="653"/>
                  </a:lnTo>
                  <a:lnTo>
                    <a:pt x="554" y="630"/>
                  </a:lnTo>
                  <a:lnTo>
                    <a:pt x="562" y="619"/>
                  </a:lnTo>
                  <a:lnTo>
                    <a:pt x="562" y="609"/>
                  </a:lnTo>
                  <a:lnTo>
                    <a:pt x="554" y="611"/>
                  </a:lnTo>
                  <a:lnTo>
                    <a:pt x="539" y="619"/>
                  </a:lnTo>
                  <a:lnTo>
                    <a:pt x="518" y="624"/>
                  </a:lnTo>
                  <a:lnTo>
                    <a:pt x="504" y="626"/>
                  </a:lnTo>
                  <a:lnTo>
                    <a:pt x="484" y="629"/>
                  </a:lnTo>
                  <a:lnTo>
                    <a:pt x="469" y="629"/>
                  </a:lnTo>
                  <a:lnTo>
                    <a:pt x="455" y="626"/>
                  </a:lnTo>
                  <a:lnTo>
                    <a:pt x="443" y="624"/>
                  </a:lnTo>
                  <a:lnTo>
                    <a:pt x="434" y="621"/>
                  </a:lnTo>
                  <a:lnTo>
                    <a:pt x="432" y="616"/>
                  </a:lnTo>
                  <a:lnTo>
                    <a:pt x="434" y="611"/>
                  </a:lnTo>
                  <a:lnTo>
                    <a:pt x="441" y="606"/>
                  </a:lnTo>
                  <a:lnTo>
                    <a:pt x="450" y="603"/>
                  </a:lnTo>
                  <a:lnTo>
                    <a:pt x="460" y="595"/>
                  </a:lnTo>
                  <a:lnTo>
                    <a:pt x="474" y="588"/>
                  </a:lnTo>
                  <a:lnTo>
                    <a:pt x="484" y="583"/>
                  </a:lnTo>
                  <a:lnTo>
                    <a:pt x="495" y="576"/>
                  </a:lnTo>
                  <a:lnTo>
                    <a:pt x="504" y="571"/>
                  </a:lnTo>
                  <a:lnTo>
                    <a:pt x="516" y="561"/>
                  </a:lnTo>
                  <a:lnTo>
                    <a:pt x="525" y="555"/>
                  </a:lnTo>
                  <a:lnTo>
                    <a:pt x="539" y="548"/>
                  </a:lnTo>
                  <a:lnTo>
                    <a:pt x="549" y="538"/>
                  </a:lnTo>
                  <a:lnTo>
                    <a:pt x="562" y="531"/>
                  </a:lnTo>
                  <a:lnTo>
                    <a:pt x="577" y="521"/>
                  </a:lnTo>
                  <a:lnTo>
                    <a:pt x="586" y="513"/>
                  </a:lnTo>
                  <a:lnTo>
                    <a:pt x="595" y="505"/>
                  </a:lnTo>
                  <a:lnTo>
                    <a:pt x="609" y="498"/>
                  </a:lnTo>
                  <a:lnTo>
                    <a:pt x="619" y="493"/>
                  </a:lnTo>
                  <a:lnTo>
                    <a:pt x="632" y="489"/>
                  </a:lnTo>
                  <a:lnTo>
                    <a:pt x="645" y="484"/>
                  </a:lnTo>
                  <a:lnTo>
                    <a:pt x="661" y="481"/>
                  </a:lnTo>
                  <a:lnTo>
                    <a:pt x="674" y="476"/>
                  </a:lnTo>
                  <a:lnTo>
                    <a:pt x="698" y="469"/>
                  </a:lnTo>
                  <a:lnTo>
                    <a:pt x="715" y="463"/>
                  </a:lnTo>
                  <a:lnTo>
                    <a:pt x="736" y="460"/>
                  </a:lnTo>
                  <a:lnTo>
                    <a:pt x="749" y="448"/>
                  </a:lnTo>
                  <a:lnTo>
                    <a:pt x="764" y="442"/>
                  </a:lnTo>
                  <a:lnTo>
                    <a:pt x="770" y="437"/>
                  </a:lnTo>
                  <a:lnTo>
                    <a:pt x="777" y="427"/>
                  </a:lnTo>
                  <a:lnTo>
                    <a:pt x="785" y="424"/>
                  </a:lnTo>
                  <a:lnTo>
                    <a:pt x="785" y="418"/>
                  </a:lnTo>
                  <a:lnTo>
                    <a:pt x="850" y="382"/>
                  </a:lnTo>
                  <a:lnTo>
                    <a:pt x="859" y="387"/>
                  </a:lnTo>
                  <a:lnTo>
                    <a:pt x="881" y="374"/>
                  </a:lnTo>
                  <a:lnTo>
                    <a:pt x="904" y="358"/>
                  </a:lnTo>
                  <a:lnTo>
                    <a:pt x="936" y="332"/>
                  </a:lnTo>
                  <a:lnTo>
                    <a:pt x="969" y="308"/>
                  </a:lnTo>
                  <a:lnTo>
                    <a:pt x="1004" y="284"/>
                  </a:lnTo>
                  <a:lnTo>
                    <a:pt x="1034" y="256"/>
                  </a:lnTo>
                  <a:lnTo>
                    <a:pt x="1060" y="234"/>
                  </a:lnTo>
                  <a:lnTo>
                    <a:pt x="1079" y="223"/>
                  </a:lnTo>
                  <a:lnTo>
                    <a:pt x="1095" y="202"/>
                  </a:lnTo>
                  <a:lnTo>
                    <a:pt x="1121" y="181"/>
                  </a:lnTo>
                  <a:lnTo>
                    <a:pt x="1149" y="149"/>
                  </a:lnTo>
                  <a:lnTo>
                    <a:pt x="1180" y="118"/>
                  </a:lnTo>
                  <a:lnTo>
                    <a:pt x="1209" y="92"/>
                  </a:lnTo>
                  <a:lnTo>
                    <a:pt x="1240" y="65"/>
                  </a:lnTo>
                  <a:lnTo>
                    <a:pt x="1258" y="47"/>
                  </a:lnTo>
                  <a:lnTo>
                    <a:pt x="1273" y="41"/>
                  </a:lnTo>
                  <a:lnTo>
                    <a:pt x="1277" y="31"/>
                  </a:lnTo>
                  <a:lnTo>
                    <a:pt x="1289" y="23"/>
                  </a:lnTo>
                  <a:lnTo>
                    <a:pt x="1299" y="12"/>
                  </a:lnTo>
                  <a:lnTo>
                    <a:pt x="1299" y="0"/>
                  </a:lnTo>
                  <a:lnTo>
                    <a:pt x="123" y="107"/>
                  </a:lnTo>
                  <a:lnTo>
                    <a:pt x="0" y="118"/>
                  </a:lnTo>
                  <a:lnTo>
                    <a:pt x="123" y="453"/>
                  </a:lnTo>
                  <a:lnTo>
                    <a:pt x="263" y="858"/>
                  </a:lnTo>
                  <a:lnTo>
                    <a:pt x="388" y="846"/>
                  </a:lnTo>
                  <a:close/>
                </a:path>
              </a:pathLst>
            </a:custGeom>
            <a:solidFill>
              <a:srgbClr val="FFDE5C"/>
            </a:solidFill>
            <a:ln w="9525">
              <a:noFill/>
              <a:round/>
              <a:headEnd/>
              <a:tailEnd/>
            </a:ln>
          </p:spPr>
          <p:txBody>
            <a:bodyPr/>
            <a:lstStyle/>
            <a:p>
              <a:endParaRPr lang="en-US"/>
            </a:p>
          </p:txBody>
        </p:sp>
        <p:sp>
          <p:nvSpPr>
            <p:cNvPr id="21" name="Freeform 26"/>
            <p:cNvSpPr>
              <a:spLocks/>
            </p:cNvSpPr>
            <p:nvPr/>
          </p:nvSpPr>
          <p:spPr bwMode="auto">
            <a:xfrm>
              <a:off x="2241" y="3627"/>
              <a:ext cx="172" cy="138"/>
            </a:xfrm>
            <a:custGeom>
              <a:avLst/>
              <a:gdLst>
                <a:gd name="T0" fmla="*/ 0 w 862"/>
                <a:gd name="T1" fmla="*/ 9 h 550"/>
                <a:gd name="T2" fmla="*/ 0 w 862"/>
                <a:gd name="T3" fmla="*/ 9 h 550"/>
                <a:gd name="T4" fmla="*/ 4 w 862"/>
                <a:gd name="T5" fmla="*/ 8 h 550"/>
                <a:gd name="T6" fmla="*/ 7 w 862"/>
                <a:gd name="T7" fmla="*/ 7 h 550"/>
                <a:gd name="T8" fmla="*/ 6 w 862"/>
                <a:gd name="T9" fmla="*/ 0 h 550"/>
                <a:gd name="T10" fmla="*/ 6 w 862"/>
                <a:gd name="T11" fmla="*/ 0 h 550"/>
                <a:gd name="T12" fmla="*/ 5 w 862"/>
                <a:gd name="T13" fmla="*/ 0 h 550"/>
                <a:gd name="T14" fmla="*/ 5 w 862"/>
                <a:gd name="T15" fmla="*/ 1 h 550"/>
                <a:gd name="T16" fmla="*/ 5 w 862"/>
                <a:gd name="T17" fmla="*/ 1 h 550"/>
                <a:gd name="T18" fmla="*/ 5 w 862"/>
                <a:gd name="T19" fmla="*/ 1 h 550"/>
                <a:gd name="T20" fmla="*/ 5 w 862"/>
                <a:gd name="T21" fmla="*/ 2 h 550"/>
                <a:gd name="T22" fmla="*/ 5 w 862"/>
                <a:gd name="T23" fmla="*/ 2 h 550"/>
                <a:gd name="T24" fmla="*/ 4 w 862"/>
                <a:gd name="T25" fmla="*/ 2 h 550"/>
                <a:gd name="T26" fmla="*/ 4 w 862"/>
                <a:gd name="T27" fmla="*/ 2 h 550"/>
                <a:gd name="T28" fmla="*/ 4 w 862"/>
                <a:gd name="T29" fmla="*/ 3 h 550"/>
                <a:gd name="T30" fmla="*/ 4 w 862"/>
                <a:gd name="T31" fmla="*/ 3 h 550"/>
                <a:gd name="T32" fmla="*/ 4 w 862"/>
                <a:gd name="T33" fmla="*/ 3 h 550"/>
                <a:gd name="T34" fmla="*/ 3 w 862"/>
                <a:gd name="T35" fmla="*/ 3 h 550"/>
                <a:gd name="T36" fmla="*/ 3 w 862"/>
                <a:gd name="T37" fmla="*/ 4 h 550"/>
                <a:gd name="T38" fmla="*/ 3 w 862"/>
                <a:gd name="T39" fmla="*/ 4 h 550"/>
                <a:gd name="T40" fmla="*/ 2 w 862"/>
                <a:gd name="T41" fmla="*/ 4 h 550"/>
                <a:gd name="T42" fmla="*/ 2 w 862"/>
                <a:gd name="T43" fmla="*/ 5 h 550"/>
                <a:gd name="T44" fmla="*/ 2 w 862"/>
                <a:gd name="T45" fmla="*/ 5 h 550"/>
                <a:gd name="T46" fmla="*/ 2 w 862"/>
                <a:gd name="T47" fmla="*/ 5 h 550"/>
                <a:gd name="T48" fmla="*/ 1 w 862"/>
                <a:gd name="T49" fmla="*/ 5 h 550"/>
                <a:gd name="T50" fmla="*/ 1 w 862"/>
                <a:gd name="T51" fmla="*/ 6 h 550"/>
                <a:gd name="T52" fmla="*/ 1 w 862"/>
                <a:gd name="T53" fmla="*/ 6 h 550"/>
                <a:gd name="T54" fmla="*/ 1 w 862"/>
                <a:gd name="T55" fmla="*/ 6 h 550"/>
                <a:gd name="T56" fmla="*/ 1 w 862"/>
                <a:gd name="T57" fmla="*/ 6 h 550"/>
                <a:gd name="T58" fmla="*/ 1 w 862"/>
                <a:gd name="T59" fmla="*/ 6 h 550"/>
                <a:gd name="T60" fmla="*/ 0 w 862"/>
                <a:gd name="T61" fmla="*/ 7 h 550"/>
                <a:gd name="T62" fmla="*/ 0 w 862"/>
                <a:gd name="T63" fmla="*/ 7 h 550"/>
                <a:gd name="T64" fmla="*/ 0 w 862"/>
                <a:gd name="T65" fmla="*/ 7 h 550"/>
                <a:gd name="T66" fmla="*/ 0 w 862"/>
                <a:gd name="T67" fmla="*/ 8 h 550"/>
                <a:gd name="T68" fmla="*/ 0 w 862"/>
                <a:gd name="T69" fmla="*/ 8 h 550"/>
                <a:gd name="T70" fmla="*/ 0 w 862"/>
                <a:gd name="T71" fmla="*/ 8 h 550"/>
                <a:gd name="T72" fmla="*/ 0 w 862"/>
                <a:gd name="T73" fmla="*/ 8 h 550"/>
                <a:gd name="T74" fmla="*/ 0 w 862"/>
                <a:gd name="T75" fmla="*/ 9 h 55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62"/>
                <a:gd name="T115" fmla="*/ 0 h 550"/>
                <a:gd name="T116" fmla="*/ 862 w 862"/>
                <a:gd name="T117" fmla="*/ 550 h 55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62" h="550">
                  <a:moveTo>
                    <a:pt x="0" y="550"/>
                  </a:moveTo>
                  <a:lnTo>
                    <a:pt x="0" y="550"/>
                  </a:lnTo>
                  <a:lnTo>
                    <a:pt x="548" y="482"/>
                  </a:lnTo>
                  <a:lnTo>
                    <a:pt x="862" y="443"/>
                  </a:lnTo>
                  <a:lnTo>
                    <a:pt x="710" y="0"/>
                  </a:lnTo>
                  <a:lnTo>
                    <a:pt x="698" y="7"/>
                  </a:lnTo>
                  <a:lnTo>
                    <a:pt x="681" y="19"/>
                  </a:lnTo>
                  <a:lnTo>
                    <a:pt x="663" y="36"/>
                  </a:lnTo>
                  <a:lnTo>
                    <a:pt x="644" y="52"/>
                  </a:lnTo>
                  <a:lnTo>
                    <a:pt x="621" y="68"/>
                  </a:lnTo>
                  <a:lnTo>
                    <a:pt x="598" y="87"/>
                  </a:lnTo>
                  <a:lnTo>
                    <a:pt x="574" y="107"/>
                  </a:lnTo>
                  <a:lnTo>
                    <a:pt x="548" y="126"/>
                  </a:lnTo>
                  <a:lnTo>
                    <a:pt x="532" y="137"/>
                  </a:lnTo>
                  <a:lnTo>
                    <a:pt x="512" y="152"/>
                  </a:lnTo>
                  <a:lnTo>
                    <a:pt x="481" y="168"/>
                  </a:lnTo>
                  <a:lnTo>
                    <a:pt x="448" y="187"/>
                  </a:lnTo>
                  <a:lnTo>
                    <a:pt x="413" y="206"/>
                  </a:lnTo>
                  <a:lnTo>
                    <a:pt x="377" y="223"/>
                  </a:lnTo>
                  <a:lnTo>
                    <a:pt x="338" y="244"/>
                  </a:lnTo>
                  <a:lnTo>
                    <a:pt x="304" y="266"/>
                  </a:lnTo>
                  <a:lnTo>
                    <a:pt x="266" y="284"/>
                  </a:lnTo>
                  <a:lnTo>
                    <a:pt x="231" y="301"/>
                  </a:lnTo>
                  <a:lnTo>
                    <a:pt x="195" y="318"/>
                  </a:lnTo>
                  <a:lnTo>
                    <a:pt x="167" y="334"/>
                  </a:lnTo>
                  <a:lnTo>
                    <a:pt x="144" y="346"/>
                  </a:lnTo>
                  <a:lnTo>
                    <a:pt x="128" y="351"/>
                  </a:lnTo>
                  <a:lnTo>
                    <a:pt x="119" y="358"/>
                  </a:lnTo>
                  <a:lnTo>
                    <a:pt x="112" y="361"/>
                  </a:lnTo>
                  <a:lnTo>
                    <a:pt x="70" y="382"/>
                  </a:lnTo>
                  <a:lnTo>
                    <a:pt x="55" y="406"/>
                  </a:lnTo>
                  <a:lnTo>
                    <a:pt x="49" y="434"/>
                  </a:lnTo>
                  <a:lnTo>
                    <a:pt x="44" y="464"/>
                  </a:lnTo>
                  <a:lnTo>
                    <a:pt x="39" y="482"/>
                  </a:lnTo>
                  <a:lnTo>
                    <a:pt x="32" y="493"/>
                  </a:lnTo>
                  <a:lnTo>
                    <a:pt x="26" y="512"/>
                  </a:lnTo>
                  <a:lnTo>
                    <a:pt x="11" y="529"/>
                  </a:lnTo>
                  <a:lnTo>
                    <a:pt x="0" y="550"/>
                  </a:lnTo>
                  <a:close/>
                </a:path>
              </a:pathLst>
            </a:custGeom>
            <a:solidFill>
              <a:srgbClr val="FFDE5C"/>
            </a:solidFill>
            <a:ln w="9525">
              <a:noFill/>
              <a:round/>
              <a:headEnd/>
              <a:tailEnd/>
            </a:ln>
          </p:spPr>
          <p:txBody>
            <a:bodyPr/>
            <a:lstStyle/>
            <a:p>
              <a:endParaRPr lang="en-US"/>
            </a:p>
          </p:txBody>
        </p:sp>
        <p:sp>
          <p:nvSpPr>
            <p:cNvPr id="22" name="Freeform 27"/>
            <p:cNvSpPr>
              <a:spLocks/>
            </p:cNvSpPr>
            <p:nvPr/>
          </p:nvSpPr>
          <p:spPr bwMode="auto">
            <a:xfrm>
              <a:off x="1618" y="3661"/>
              <a:ext cx="274" cy="574"/>
            </a:xfrm>
            <a:custGeom>
              <a:avLst/>
              <a:gdLst>
                <a:gd name="T0" fmla="*/ 0 w 1369"/>
                <a:gd name="T1" fmla="*/ 2 h 2295"/>
                <a:gd name="T2" fmla="*/ 0 w 1369"/>
                <a:gd name="T3" fmla="*/ 4 h 2295"/>
                <a:gd name="T4" fmla="*/ 0 w 1369"/>
                <a:gd name="T5" fmla="*/ 9 h 2295"/>
                <a:gd name="T6" fmla="*/ 0 w 1369"/>
                <a:gd name="T7" fmla="*/ 14 h 2295"/>
                <a:gd name="T8" fmla="*/ 1 w 1369"/>
                <a:gd name="T9" fmla="*/ 19 h 2295"/>
                <a:gd name="T10" fmla="*/ 1 w 1369"/>
                <a:gd name="T11" fmla="*/ 20 h 2295"/>
                <a:gd name="T12" fmla="*/ 1 w 1369"/>
                <a:gd name="T13" fmla="*/ 21 h 2295"/>
                <a:gd name="T14" fmla="*/ 1 w 1369"/>
                <a:gd name="T15" fmla="*/ 30 h 2295"/>
                <a:gd name="T16" fmla="*/ 1 w 1369"/>
                <a:gd name="T17" fmla="*/ 32 h 2295"/>
                <a:gd name="T18" fmla="*/ 1 w 1369"/>
                <a:gd name="T19" fmla="*/ 33 h 2295"/>
                <a:gd name="T20" fmla="*/ 1 w 1369"/>
                <a:gd name="T21" fmla="*/ 33 h 2295"/>
                <a:gd name="T22" fmla="*/ 1 w 1369"/>
                <a:gd name="T23" fmla="*/ 34 h 2295"/>
                <a:gd name="T24" fmla="*/ 1 w 1369"/>
                <a:gd name="T25" fmla="*/ 35 h 2295"/>
                <a:gd name="T26" fmla="*/ 2 w 1369"/>
                <a:gd name="T27" fmla="*/ 35 h 2295"/>
                <a:gd name="T28" fmla="*/ 4 w 1369"/>
                <a:gd name="T29" fmla="*/ 35 h 2295"/>
                <a:gd name="T30" fmla="*/ 5 w 1369"/>
                <a:gd name="T31" fmla="*/ 35 h 2295"/>
                <a:gd name="T32" fmla="*/ 5 w 1369"/>
                <a:gd name="T33" fmla="*/ 32 h 2295"/>
                <a:gd name="T34" fmla="*/ 5 w 1369"/>
                <a:gd name="T35" fmla="*/ 24 h 2295"/>
                <a:gd name="T36" fmla="*/ 5 w 1369"/>
                <a:gd name="T37" fmla="*/ 20 h 2295"/>
                <a:gd name="T38" fmla="*/ 5 w 1369"/>
                <a:gd name="T39" fmla="*/ 19 h 2295"/>
                <a:gd name="T40" fmla="*/ 5 w 1369"/>
                <a:gd name="T41" fmla="*/ 17 h 2295"/>
                <a:gd name="T42" fmla="*/ 5 w 1369"/>
                <a:gd name="T43" fmla="*/ 14 h 2295"/>
                <a:gd name="T44" fmla="*/ 6 w 1369"/>
                <a:gd name="T45" fmla="*/ 17 h 2295"/>
                <a:gd name="T46" fmla="*/ 6 w 1369"/>
                <a:gd name="T47" fmla="*/ 19 h 2295"/>
                <a:gd name="T48" fmla="*/ 6 w 1369"/>
                <a:gd name="T49" fmla="*/ 21 h 2295"/>
                <a:gd name="T50" fmla="*/ 6 w 1369"/>
                <a:gd name="T51" fmla="*/ 23 h 2295"/>
                <a:gd name="T52" fmla="*/ 7 w 1369"/>
                <a:gd name="T53" fmla="*/ 29 h 2295"/>
                <a:gd name="T54" fmla="*/ 7 w 1369"/>
                <a:gd name="T55" fmla="*/ 33 h 2295"/>
                <a:gd name="T56" fmla="*/ 7 w 1369"/>
                <a:gd name="T57" fmla="*/ 35 h 2295"/>
                <a:gd name="T58" fmla="*/ 7 w 1369"/>
                <a:gd name="T59" fmla="*/ 36 h 2295"/>
                <a:gd name="T60" fmla="*/ 8 w 1369"/>
                <a:gd name="T61" fmla="*/ 36 h 2295"/>
                <a:gd name="T62" fmla="*/ 8 w 1369"/>
                <a:gd name="T63" fmla="*/ 36 h 2295"/>
                <a:gd name="T64" fmla="*/ 9 w 1369"/>
                <a:gd name="T65" fmla="*/ 36 h 2295"/>
                <a:gd name="T66" fmla="*/ 10 w 1369"/>
                <a:gd name="T67" fmla="*/ 36 h 2295"/>
                <a:gd name="T68" fmla="*/ 11 w 1369"/>
                <a:gd name="T69" fmla="*/ 36 h 2295"/>
                <a:gd name="T70" fmla="*/ 11 w 1369"/>
                <a:gd name="T71" fmla="*/ 29 h 2295"/>
                <a:gd name="T72" fmla="*/ 10 w 1369"/>
                <a:gd name="T73" fmla="*/ 25 h 2295"/>
                <a:gd name="T74" fmla="*/ 10 w 1369"/>
                <a:gd name="T75" fmla="*/ 21 h 2295"/>
                <a:gd name="T76" fmla="*/ 10 w 1369"/>
                <a:gd name="T77" fmla="*/ 19 h 2295"/>
                <a:gd name="T78" fmla="*/ 10 w 1369"/>
                <a:gd name="T79" fmla="*/ 18 h 2295"/>
                <a:gd name="T80" fmla="*/ 10 w 1369"/>
                <a:gd name="T81" fmla="*/ 18 h 2295"/>
                <a:gd name="T82" fmla="*/ 10 w 1369"/>
                <a:gd name="T83" fmla="*/ 17 h 2295"/>
                <a:gd name="T84" fmla="*/ 10 w 1369"/>
                <a:gd name="T85" fmla="*/ 15 h 2295"/>
                <a:gd name="T86" fmla="*/ 9 w 1369"/>
                <a:gd name="T87" fmla="*/ 8 h 2295"/>
                <a:gd name="T88" fmla="*/ 10 w 1369"/>
                <a:gd name="T89" fmla="*/ 5 h 2295"/>
                <a:gd name="T90" fmla="*/ 10 w 1369"/>
                <a:gd name="T91" fmla="*/ 4 h 2295"/>
                <a:gd name="T92" fmla="*/ 10 w 1369"/>
                <a:gd name="T93" fmla="*/ 2 h 2295"/>
                <a:gd name="T94" fmla="*/ 9 w 1369"/>
                <a:gd name="T95" fmla="*/ 1 h 2295"/>
                <a:gd name="T96" fmla="*/ 8 w 1369"/>
                <a:gd name="T97" fmla="*/ 1 h 2295"/>
                <a:gd name="T98" fmla="*/ 7 w 1369"/>
                <a:gd name="T99" fmla="*/ 2 h 2295"/>
                <a:gd name="T100" fmla="*/ 6 w 1369"/>
                <a:gd name="T101" fmla="*/ 2 h 2295"/>
                <a:gd name="T102" fmla="*/ 5 w 1369"/>
                <a:gd name="T103" fmla="*/ 2 h 2295"/>
                <a:gd name="T104" fmla="*/ 4 w 1369"/>
                <a:gd name="T105" fmla="*/ 1 h 2295"/>
                <a:gd name="T106" fmla="*/ 2 w 1369"/>
                <a:gd name="T107" fmla="*/ 1 h 2295"/>
                <a:gd name="T108" fmla="*/ 1 w 1369"/>
                <a:gd name="T109" fmla="*/ 0 h 229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369"/>
                <a:gd name="T166" fmla="*/ 0 h 2295"/>
                <a:gd name="T167" fmla="*/ 1369 w 1369"/>
                <a:gd name="T168" fmla="*/ 2295 h 229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369" h="2295">
                  <a:moveTo>
                    <a:pt x="3" y="12"/>
                  </a:moveTo>
                  <a:lnTo>
                    <a:pt x="0" y="38"/>
                  </a:lnTo>
                  <a:lnTo>
                    <a:pt x="0" y="76"/>
                  </a:lnTo>
                  <a:lnTo>
                    <a:pt x="3" y="109"/>
                  </a:lnTo>
                  <a:lnTo>
                    <a:pt x="3" y="131"/>
                  </a:lnTo>
                  <a:lnTo>
                    <a:pt x="9" y="162"/>
                  </a:lnTo>
                  <a:lnTo>
                    <a:pt x="11" y="216"/>
                  </a:lnTo>
                  <a:lnTo>
                    <a:pt x="14" y="273"/>
                  </a:lnTo>
                  <a:lnTo>
                    <a:pt x="16" y="305"/>
                  </a:lnTo>
                  <a:lnTo>
                    <a:pt x="21" y="358"/>
                  </a:lnTo>
                  <a:lnTo>
                    <a:pt x="24" y="458"/>
                  </a:lnTo>
                  <a:lnTo>
                    <a:pt x="29" y="555"/>
                  </a:lnTo>
                  <a:lnTo>
                    <a:pt x="29" y="600"/>
                  </a:lnTo>
                  <a:lnTo>
                    <a:pt x="32" y="652"/>
                  </a:lnTo>
                  <a:lnTo>
                    <a:pt x="47" y="777"/>
                  </a:lnTo>
                  <a:lnTo>
                    <a:pt x="60" y="916"/>
                  </a:lnTo>
                  <a:lnTo>
                    <a:pt x="73" y="1003"/>
                  </a:lnTo>
                  <a:lnTo>
                    <a:pt x="79" y="1059"/>
                  </a:lnTo>
                  <a:lnTo>
                    <a:pt x="73" y="1129"/>
                  </a:lnTo>
                  <a:lnTo>
                    <a:pt x="63" y="1190"/>
                  </a:lnTo>
                  <a:lnTo>
                    <a:pt x="60" y="1230"/>
                  </a:lnTo>
                  <a:lnTo>
                    <a:pt x="63" y="1245"/>
                  </a:lnTo>
                  <a:lnTo>
                    <a:pt x="70" y="1259"/>
                  </a:lnTo>
                  <a:lnTo>
                    <a:pt x="79" y="1278"/>
                  </a:lnTo>
                  <a:lnTo>
                    <a:pt x="94" y="1299"/>
                  </a:lnTo>
                  <a:lnTo>
                    <a:pt x="101" y="1320"/>
                  </a:lnTo>
                  <a:lnTo>
                    <a:pt x="112" y="1344"/>
                  </a:lnTo>
                  <a:lnTo>
                    <a:pt x="117" y="1364"/>
                  </a:lnTo>
                  <a:lnTo>
                    <a:pt x="120" y="1378"/>
                  </a:lnTo>
                  <a:lnTo>
                    <a:pt x="120" y="1480"/>
                  </a:lnTo>
                  <a:lnTo>
                    <a:pt x="120" y="1681"/>
                  </a:lnTo>
                  <a:lnTo>
                    <a:pt x="120" y="1881"/>
                  </a:lnTo>
                  <a:lnTo>
                    <a:pt x="120" y="1984"/>
                  </a:lnTo>
                  <a:lnTo>
                    <a:pt x="126" y="1999"/>
                  </a:lnTo>
                  <a:lnTo>
                    <a:pt x="133" y="2011"/>
                  </a:lnTo>
                  <a:lnTo>
                    <a:pt x="143" y="2029"/>
                  </a:lnTo>
                  <a:lnTo>
                    <a:pt x="156" y="2042"/>
                  </a:lnTo>
                  <a:lnTo>
                    <a:pt x="166" y="2058"/>
                  </a:lnTo>
                  <a:lnTo>
                    <a:pt x="177" y="2071"/>
                  </a:lnTo>
                  <a:lnTo>
                    <a:pt x="180" y="2082"/>
                  </a:lnTo>
                  <a:lnTo>
                    <a:pt x="172" y="2092"/>
                  </a:lnTo>
                  <a:lnTo>
                    <a:pt x="161" y="2098"/>
                  </a:lnTo>
                  <a:lnTo>
                    <a:pt x="151" y="2113"/>
                  </a:lnTo>
                  <a:lnTo>
                    <a:pt x="140" y="2127"/>
                  </a:lnTo>
                  <a:lnTo>
                    <a:pt x="128" y="2143"/>
                  </a:lnTo>
                  <a:lnTo>
                    <a:pt x="120" y="2160"/>
                  </a:lnTo>
                  <a:lnTo>
                    <a:pt x="117" y="2174"/>
                  </a:lnTo>
                  <a:lnTo>
                    <a:pt x="117" y="2182"/>
                  </a:lnTo>
                  <a:lnTo>
                    <a:pt x="120" y="2189"/>
                  </a:lnTo>
                  <a:lnTo>
                    <a:pt x="133" y="2198"/>
                  </a:lnTo>
                  <a:lnTo>
                    <a:pt x="149" y="2203"/>
                  </a:lnTo>
                  <a:lnTo>
                    <a:pt x="172" y="2210"/>
                  </a:lnTo>
                  <a:lnTo>
                    <a:pt x="203" y="2219"/>
                  </a:lnTo>
                  <a:lnTo>
                    <a:pt x="234" y="2224"/>
                  </a:lnTo>
                  <a:lnTo>
                    <a:pt x="268" y="2229"/>
                  </a:lnTo>
                  <a:lnTo>
                    <a:pt x="309" y="2234"/>
                  </a:lnTo>
                  <a:lnTo>
                    <a:pt x="348" y="2238"/>
                  </a:lnTo>
                  <a:lnTo>
                    <a:pt x="383" y="2243"/>
                  </a:lnTo>
                  <a:lnTo>
                    <a:pt x="427" y="2243"/>
                  </a:lnTo>
                  <a:lnTo>
                    <a:pt x="468" y="2248"/>
                  </a:lnTo>
                  <a:lnTo>
                    <a:pt x="507" y="2250"/>
                  </a:lnTo>
                  <a:lnTo>
                    <a:pt x="540" y="2253"/>
                  </a:lnTo>
                  <a:lnTo>
                    <a:pt x="577" y="2253"/>
                  </a:lnTo>
                  <a:lnTo>
                    <a:pt x="605" y="2253"/>
                  </a:lnTo>
                  <a:lnTo>
                    <a:pt x="631" y="2253"/>
                  </a:lnTo>
                  <a:lnTo>
                    <a:pt x="691" y="2222"/>
                  </a:lnTo>
                  <a:lnTo>
                    <a:pt x="684" y="2160"/>
                  </a:lnTo>
                  <a:lnTo>
                    <a:pt x="670" y="2023"/>
                  </a:lnTo>
                  <a:lnTo>
                    <a:pt x="652" y="1881"/>
                  </a:lnTo>
                  <a:lnTo>
                    <a:pt x="645" y="1797"/>
                  </a:lnTo>
                  <a:lnTo>
                    <a:pt x="645" y="1707"/>
                  </a:lnTo>
                  <a:lnTo>
                    <a:pt x="642" y="1546"/>
                  </a:lnTo>
                  <a:lnTo>
                    <a:pt x="631" y="1385"/>
                  </a:lnTo>
                  <a:lnTo>
                    <a:pt x="600" y="1307"/>
                  </a:lnTo>
                  <a:lnTo>
                    <a:pt x="584" y="1294"/>
                  </a:lnTo>
                  <a:lnTo>
                    <a:pt x="577" y="1283"/>
                  </a:lnTo>
                  <a:lnTo>
                    <a:pt x="579" y="1269"/>
                  </a:lnTo>
                  <a:lnTo>
                    <a:pt x="584" y="1257"/>
                  </a:lnTo>
                  <a:lnTo>
                    <a:pt x="598" y="1245"/>
                  </a:lnTo>
                  <a:lnTo>
                    <a:pt x="600" y="1233"/>
                  </a:lnTo>
                  <a:lnTo>
                    <a:pt x="608" y="1225"/>
                  </a:lnTo>
                  <a:lnTo>
                    <a:pt x="614" y="1225"/>
                  </a:lnTo>
                  <a:lnTo>
                    <a:pt x="614" y="1172"/>
                  </a:lnTo>
                  <a:lnTo>
                    <a:pt x="616" y="1053"/>
                  </a:lnTo>
                  <a:lnTo>
                    <a:pt x="624" y="920"/>
                  </a:lnTo>
                  <a:lnTo>
                    <a:pt x="631" y="832"/>
                  </a:lnTo>
                  <a:lnTo>
                    <a:pt x="635" y="845"/>
                  </a:lnTo>
                  <a:lnTo>
                    <a:pt x="647" y="872"/>
                  </a:lnTo>
                  <a:lnTo>
                    <a:pt x="663" y="920"/>
                  </a:lnTo>
                  <a:lnTo>
                    <a:pt x="682" y="972"/>
                  </a:lnTo>
                  <a:lnTo>
                    <a:pt x="696" y="1029"/>
                  </a:lnTo>
                  <a:lnTo>
                    <a:pt x="707" y="1082"/>
                  </a:lnTo>
                  <a:lnTo>
                    <a:pt x="720" y="1129"/>
                  </a:lnTo>
                  <a:lnTo>
                    <a:pt x="720" y="1159"/>
                  </a:lnTo>
                  <a:lnTo>
                    <a:pt x="715" y="1188"/>
                  </a:lnTo>
                  <a:lnTo>
                    <a:pt x="720" y="1217"/>
                  </a:lnTo>
                  <a:lnTo>
                    <a:pt x="727" y="1247"/>
                  </a:lnTo>
                  <a:lnTo>
                    <a:pt x="731" y="1273"/>
                  </a:lnTo>
                  <a:lnTo>
                    <a:pt x="743" y="1299"/>
                  </a:lnTo>
                  <a:lnTo>
                    <a:pt x="752" y="1320"/>
                  </a:lnTo>
                  <a:lnTo>
                    <a:pt x="757" y="1342"/>
                  </a:lnTo>
                  <a:lnTo>
                    <a:pt x="761" y="1354"/>
                  </a:lnTo>
                  <a:lnTo>
                    <a:pt x="769" y="1385"/>
                  </a:lnTo>
                  <a:lnTo>
                    <a:pt x="782" y="1446"/>
                  </a:lnTo>
                  <a:lnTo>
                    <a:pt x="795" y="1534"/>
                  </a:lnTo>
                  <a:lnTo>
                    <a:pt x="813" y="1631"/>
                  </a:lnTo>
                  <a:lnTo>
                    <a:pt x="827" y="1736"/>
                  </a:lnTo>
                  <a:lnTo>
                    <a:pt x="844" y="1831"/>
                  </a:lnTo>
                  <a:lnTo>
                    <a:pt x="848" y="1908"/>
                  </a:lnTo>
                  <a:lnTo>
                    <a:pt x="852" y="1956"/>
                  </a:lnTo>
                  <a:lnTo>
                    <a:pt x="848" y="2029"/>
                  </a:lnTo>
                  <a:lnTo>
                    <a:pt x="845" y="2113"/>
                  </a:lnTo>
                  <a:lnTo>
                    <a:pt x="848" y="2187"/>
                  </a:lnTo>
                  <a:lnTo>
                    <a:pt x="852" y="2227"/>
                  </a:lnTo>
                  <a:lnTo>
                    <a:pt x="852" y="2238"/>
                  </a:lnTo>
                  <a:lnTo>
                    <a:pt x="865" y="2248"/>
                  </a:lnTo>
                  <a:lnTo>
                    <a:pt x="873" y="2253"/>
                  </a:lnTo>
                  <a:lnTo>
                    <a:pt x="888" y="2262"/>
                  </a:lnTo>
                  <a:lnTo>
                    <a:pt x="897" y="2264"/>
                  </a:lnTo>
                  <a:lnTo>
                    <a:pt x="909" y="2269"/>
                  </a:lnTo>
                  <a:lnTo>
                    <a:pt x="915" y="2269"/>
                  </a:lnTo>
                  <a:lnTo>
                    <a:pt x="915" y="2272"/>
                  </a:lnTo>
                  <a:lnTo>
                    <a:pt x="932" y="2274"/>
                  </a:lnTo>
                  <a:lnTo>
                    <a:pt x="951" y="2274"/>
                  </a:lnTo>
                  <a:lnTo>
                    <a:pt x="972" y="2281"/>
                  </a:lnTo>
                  <a:lnTo>
                    <a:pt x="998" y="2281"/>
                  </a:lnTo>
                  <a:lnTo>
                    <a:pt x="1023" y="2284"/>
                  </a:lnTo>
                  <a:lnTo>
                    <a:pt x="1055" y="2285"/>
                  </a:lnTo>
                  <a:lnTo>
                    <a:pt x="1081" y="2285"/>
                  </a:lnTo>
                  <a:lnTo>
                    <a:pt x="1112" y="2285"/>
                  </a:lnTo>
                  <a:lnTo>
                    <a:pt x="1143" y="2288"/>
                  </a:lnTo>
                  <a:lnTo>
                    <a:pt x="1175" y="2293"/>
                  </a:lnTo>
                  <a:lnTo>
                    <a:pt x="1205" y="2293"/>
                  </a:lnTo>
                  <a:lnTo>
                    <a:pt x="1234" y="2295"/>
                  </a:lnTo>
                  <a:lnTo>
                    <a:pt x="1261" y="2295"/>
                  </a:lnTo>
                  <a:lnTo>
                    <a:pt x="1284" y="2295"/>
                  </a:lnTo>
                  <a:lnTo>
                    <a:pt x="1306" y="2295"/>
                  </a:lnTo>
                  <a:lnTo>
                    <a:pt x="1322" y="2295"/>
                  </a:lnTo>
                  <a:lnTo>
                    <a:pt x="1369" y="2295"/>
                  </a:lnTo>
                  <a:lnTo>
                    <a:pt x="1366" y="2269"/>
                  </a:lnTo>
                  <a:lnTo>
                    <a:pt x="1357" y="2198"/>
                  </a:lnTo>
                  <a:lnTo>
                    <a:pt x="1350" y="2094"/>
                  </a:lnTo>
                  <a:lnTo>
                    <a:pt x="1338" y="1976"/>
                  </a:lnTo>
                  <a:lnTo>
                    <a:pt x="1325" y="1852"/>
                  </a:lnTo>
                  <a:lnTo>
                    <a:pt x="1315" y="1745"/>
                  </a:lnTo>
                  <a:lnTo>
                    <a:pt x="1307" y="1662"/>
                  </a:lnTo>
                  <a:lnTo>
                    <a:pt x="1301" y="1620"/>
                  </a:lnTo>
                  <a:lnTo>
                    <a:pt x="1301" y="1594"/>
                  </a:lnTo>
                  <a:lnTo>
                    <a:pt x="1299" y="1549"/>
                  </a:lnTo>
                  <a:lnTo>
                    <a:pt x="1296" y="1491"/>
                  </a:lnTo>
                  <a:lnTo>
                    <a:pt x="1289" y="1428"/>
                  </a:lnTo>
                  <a:lnTo>
                    <a:pt x="1284" y="1364"/>
                  </a:lnTo>
                  <a:lnTo>
                    <a:pt x="1273" y="1304"/>
                  </a:lnTo>
                  <a:lnTo>
                    <a:pt x="1261" y="1257"/>
                  </a:lnTo>
                  <a:lnTo>
                    <a:pt x="1242" y="1225"/>
                  </a:lnTo>
                  <a:lnTo>
                    <a:pt x="1229" y="1204"/>
                  </a:lnTo>
                  <a:lnTo>
                    <a:pt x="1226" y="1190"/>
                  </a:lnTo>
                  <a:lnTo>
                    <a:pt x="1229" y="1183"/>
                  </a:lnTo>
                  <a:lnTo>
                    <a:pt x="1237" y="1177"/>
                  </a:lnTo>
                  <a:lnTo>
                    <a:pt x="1250" y="1172"/>
                  </a:lnTo>
                  <a:lnTo>
                    <a:pt x="1261" y="1167"/>
                  </a:lnTo>
                  <a:lnTo>
                    <a:pt x="1271" y="1162"/>
                  </a:lnTo>
                  <a:lnTo>
                    <a:pt x="1275" y="1159"/>
                  </a:lnTo>
                  <a:lnTo>
                    <a:pt x="1275" y="1151"/>
                  </a:lnTo>
                  <a:lnTo>
                    <a:pt x="1268" y="1141"/>
                  </a:lnTo>
                  <a:lnTo>
                    <a:pt x="1261" y="1131"/>
                  </a:lnTo>
                  <a:lnTo>
                    <a:pt x="1247" y="1117"/>
                  </a:lnTo>
                  <a:lnTo>
                    <a:pt x="1234" y="1106"/>
                  </a:lnTo>
                  <a:lnTo>
                    <a:pt x="1226" y="1091"/>
                  </a:lnTo>
                  <a:lnTo>
                    <a:pt x="1221" y="1074"/>
                  </a:lnTo>
                  <a:lnTo>
                    <a:pt x="1221" y="1058"/>
                  </a:lnTo>
                  <a:lnTo>
                    <a:pt x="1226" y="963"/>
                  </a:lnTo>
                  <a:lnTo>
                    <a:pt x="1216" y="792"/>
                  </a:lnTo>
                  <a:lnTo>
                    <a:pt x="1198" y="624"/>
                  </a:lnTo>
                  <a:lnTo>
                    <a:pt x="1182" y="521"/>
                  </a:lnTo>
                  <a:lnTo>
                    <a:pt x="1175" y="471"/>
                  </a:lnTo>
                  <a:lnTo>
                    <a:pt x="1180" y="420"/>
                  </a:lnTo>
                  <a:lnTo>
                    <a:pt x="1193" y="370"/>
                  </a:lnTo>
                  <a:lnTo>
                    <a:pt x="1210" y="337"/>
                  </a:lnTo>
                  <a:lnTo>
                    <a:pt x="1221" y="315"/>
                  </a:lnTo>
                  <a:lnTo>
                    <a:pt x="1226" y="299"/>
                  </a:lnTo>
                  <a:lnTo>
                    <a:pt x="1221" y="284"/>
                  </a:lnTo>
                  <a:lnTo>
                    <a:pt x="1226" y="257"/>
                  </a:lnTo>
                  <a:lnTo>
                    <a:pt x="1229" y="223"/>
                  </a:lnTo>
                  <a:lnTo>
                    <a:pt x="1226" y="189"/>
                  </a:lnTo>
                  <a:lnTo>
                    <a:pt x="1221" y="154"/>
                  </a:lnTo>
                  <a:lnTo>
                    <a:pt x="1216" y="121"/>
                  </a:lnTo>
                  <a:lnTo>
                    <a:pt x="1205" y="88"/>
                  </a:lnTo>
                  <a:lnTo>
                    <a:pt x="1193" y="62"/>
                  </a:lnTo>
                  <a:lnTo>
                    <a:pt x="1175" y="41"/>
                  </a:lnTo>
                  <a:lnTo>
                    <a:pt x="1145" y="47"/>
                  </a:lnTo>
                  <a:lnTo>
                    <a:pt x="1117" y="52"/>
                  </a:lnTo>
                  <a:lnTo>
                    <a:pt x="1086" y="60"/>
                  </a:lnTo>
                  <a:lnTo>
                    <a:pt x="1055" y="65"/>
                  </a:lnTo>
                  <a:lnTo>
                    <a:pt x="1021" y="70"/>
                  </a:lnTo>
                  <a:lnTo>
                    <a:pt x="988" y="73"/>
                  </a:lnTo>
                  <a:lnTo>
                    <a:pt x="951" y="76"/>
                  </a:lnTo>
                  <a:lnTo>
                    <a:pt x="918" y="83"/>
                  </a:lnTo>
                  <a:lnTo>
                    <a:pt x="883" y="88"/>
                  </a:lnTo>
                  <a:lnTo>
                    <a:pt x="852" y="88"/>
                  </a:lnTo>
                  <a:lnTo>
                    <a:pt x="820" y="91"/>
                  </a:lnTo>
                  <a:lnTo>
                    <a:pt x="790" y="93"/>
                  </a:lnTo>
                  <a:lnTo>
                    <a:pt x="757" y="95"/>
                  </a:lnTo>
                  <a:lnTo>
                    <a:pt x="731" y="97"/>
                  </a:lnTo>
                  <a:lnTo>
                    <a:pt x="707" y="97"/>
                  </a:lnTo>
                  <a:lnTo>
                    <a:pt x="686" y="97"/>
                  </a:lnTo>
                  <a:lnTo>
                    <a:pt x="642" y="93"/>
                  </a:lnTo>
                  <a:lnTo>
                    <a:pt x="598" y="88"/>
                  </a:lnTo>
                  <a:lnTo>
                    <a:pt x="544" y="83"/>
                  </a:lnTo>
                  <a:lnTo>
                    <a:pt x="496" y="76"/>
                  </a:lnTo>
                  <a:lnTo>
                    <a:pt x="444" y="65"/>
                  </a:lnTo>
                  <a:lnTo>
                    <a:pt x="393" y="55"/>
                  </a:lnTo>
                  <a:lnTo>
                    <a:pt x="346" y="46"/>
                  </a:lnTo>
                  <a:lnTo>
                    <a:pt x="289" y="33"/>
                  </a:lnTo>
                  <a:lnTo>
                    <a:pt x="245" y="23"/>
                  </a:lnTo>
                  <a:lnTo>
                    <a:pt x="201" y="15"/>
                  </a:lnTo>
                  <a:lnTo>
                    <a:pt x="159" y="10"/>
                  </a:lnTo>
                  <a:lnTo>
                    <a:pt x="117" y="2"/>
                  </a:lnTo>
                  <a:lnTo>
                    <a:pt x="81" y="0"/>
                  </a:lnTo>
                  <a:lnTo>
                    <a:pt x="49" y="0"/>
                  </a:lnTo>
                  <a:lnTo>
                    <a:pt x="29" y="7"/>
                  </a:lnTo>
                  <a:lnTo>
                    <a:pt x="3" y="12"/>
                  </a:lnTo>
                  <a:close/>
                </a:path>
              </a:pathLst>
            </a:custGeom>
            <a:solidFill>
              <a:srgbClr val="FFFFFF"/>
            </a:solidFill>
            <a:ln w="4763">
              <a:solidFill>
                <a:srgbClr val="000000"/>
              </a:solidFill>
              <a:prstDash val="solid"/>
              <a:round/>
              <a:headEnd/>
              <a:tailEnd/>
            </a:ln>
          </p:spPr>
          <p:txBody>
            <a:bodyPr/>
            <a:lstStyle/>
            <a:p>
              <a:endParaRPr lang="en-US"/>
            </a:p>
          </p:txBody>
        </p:sp>
        <p:sp>
          <p:nvSpPr>
            <p:cNvPr id="23" name="Freeform 28"/>
            <p:cNvSpPr>
              <a:spLocks/>
            </p:cNvSpPr>
            <p:nvPr/>
          </p:nvSpPr>
          <p:spPr bwMode="auto">
            <a:xfrm>
              <a:off x="1593" y="3322"/>
              <a:ext cx="324" cy="363"/>
            </a:xfrm>
            <a:custGeom>
              <a:avLst/>
              <a:gdLst>
                <a:gd name="T0" fmla="*/ 8 w 1620"/>
                <a:gd name="T1" fmla="*/ 0 h 1451"/>
                <a:gd name="T2" fmla="*/ 7 w 1620"/>
                <a:gd name="T3" fmla="*/ 1 h 1451"/>
                <a:gd name="T4" fmla="*/ 7 w 1620"/>
                <a:gd name="T5" fmla="*/ 1 h 1451"/>
                <a:gd name="T6" fmla="*/ 6 w 1620"/>
                <a:gd name="T7" fmla="*/ 2 h 1451"/>
                <a:gd name="T8" fmla="*/ 5 w 1620"/>
                <a:gd name="T9" fmla="*/ 2 h 1451"/>
                <a:gd name="T10" fmla="*/ 4 w 1620"/>
                <a:gd name="T11" fmla="*/ 4 h 1451"/>
                <a:gd name="T12" fmla="*/ 4 w 1620"/>
                <a:gd name="T13" fmla="*/ 2 h 1451"/>
                <a:gd name="T14" fmla="*/ 4 w 1620"/>
                <a:gd name="T15" fmla="*/ 2 h 1451"/>
                <a:gd name="T16" fmla="*/ 4 w 1620"/>
                <a:gd name="T17" fmla="*/ 1 h 1451"/>
                <a:gd name="T18" fmla="*/ 3 w 1620"/>
                <a:gd name="T19" fmla="*/ 1 h 1451"/>
                <a:gd name="T20" fmla="*/ 3 w 1620"/>
                <a:gd name="T21" fmla="*/ 1 h 1451"/>
                <a:gd name="T22" fmla="*/ 3 w 1620"/>
                <a:gd name="T23" fmla="*/ 1 h 1451"/>
                <a:gd name="T24" fmla="*/ 2 w 1620"/>
                <a:gd name="T25" fmla="*/ 2 h 1451"/>
                <a:gd name="T26" fmla="*/ 2 w 1620"/>
                <a:gd name="T27" fmla="*/ 2 h 1451"/>
                <a:gd name="T28" fmla="*/ 2 w 1620"/>
                <a:gd name="T29" fmla="*/ 2 h 1451"/>
                <a:gd name="T30" fmla="*/ 1 w 1620"/>
                <a:gd name="T31" fmla="*/ 2 h 1451"/>
                <a:gd name="T32" fmla="*/ 0 w 1620"/>
                <a:gd name="T33" fmla="*/ 3 h 1451"/>
                <a:gd name="T34" fmla="*/ 0 w 1620"/>
                <a:gd name="T35" fmla="*/ 3 h 1451"/>
                <a:gd name="T36" fmla="*/ 0 w 1620"/>
                <a:gd name="T37" fmla="*/ 6 h 1451"/>
                <a:gd name="T38" fmla="*/ 0 w 1620"/>
                <a:gd name="T39" fmla="*/ 8 h 1451"/>
                <a:gd name="T40" fmla="*/ 0 w 1620"/>
                <a:gd name="T41" fmla="*/ 11 h 1451"/>
                <a:gd name="T42" fmla="*/ 1 w 1620"/>
                <a:gd name="T43" fmla="*/ 11 h 1451"/>
                <a:gd name="T44" fmla="*/ 1 w 1620"/>
                <a:gd name="T45" fmla="*/ 11 h 1451"/>
                <a:gd name="T46" fmla="*/ 1 w 1620"/>
                <a:gd name="T47" fmla="*/ 13 h 1451"/>
                <a:gd name="T48" fmla="*/ 1 w 1620"/>
                <a:gd name="T49" fmla="*/ 15 h 1451"/>
                <a:gd name="T50" fmla="*/ 1 w 1620"/>
                <a:gd name="T51" fmla="*/ 18 h 1451"/>
                <a:gd name="T52" fmla="*/ 1 w 1620"/>
                <a:gd name="T53" fmla="*/ 21 h 1451"/>
                <a:gd name="T54" fmla="*/ 2 w 1620"/>
                <a:gd name="T55" fmla="*/ 21 h 1451"/>
                <a:gd name="T56" fmla="*/ 3 w 1620"/>
                <a:gd name="T57" fmla="*/ 22 h 1451"/>
                <a:gd name="T58" fmla="*/ 4 w 1620"/>
                <a:gd name="T59" fmla="*/ 22 h 1451"/>
                <a:gd name="T60" fmla="*/ 5 w 1620"/>
                <a:gd name="T61" fmla="*/ 23 h 1451"/>
                <a:gd name="T62" fmla="*/ 6 w 1620"/>
                <a:gd name="T63" fmla="*/ 23 h 1451"/>
                <a:gd name="T64" fmla="*/ 7 w 1620"/>
                <a:gd name="T65" fmla="*/ 23 h 1451"/>
                <a:gd name="T66" fmla="*/ 8 w 1620"/>
                <a:gd name="T67" fmla="*/ 23 h 1451"/>
                <a:gd name="T68" fmla="*/ 9 w 1620"/>
                <a:gd name="T69" fmla="*/ 23 h 1451"/>
                <a:gd name="T70" fmla="*/ 9 w 1620"/>
                <a:gd name="T71" fmla="*/ 22 h 1451"/>
                <a:gd name="T72" fmla="*/ 10 w 1620"/>
                <a:gd name="T73" fmla="*/ 22 h 1451"/>
                <a:gd name="T74" fmla="*/ 10 w 1620"/>
                <a:gd name="T75" fmla="*/ 22 h 1451"/>
                <a:gd name="T76" fmla="*/ 11 w 1620"/>
                <a:gd name="T77" fmla="*/ 22 h 1451"/>
                <a:gd name="T78" fmla="*/ 11 w 1620"/>
                <a:gd name="T79" fmla="*/ 22 h 1451"/>
                <a:gd name="T80" fmla="*/ 10 w 1620"/>
                <a:gd name="T81" fmla="*/ 19 h 1451"/>
                <a:gd name="T82" fmla="*/ 10 w 1620"/>
                <a:gd name="T83" fmla="*/ 16 h 1451"/>
                <a:gd name="T84" fmla="*/ 10 w 1620"/>
                <a:gd name="T85" fmla="*/ 14 h 1451"/>
                <a:gd name="T86" fmla="*/ 10 w 1620"/>
                <a:gd name="T87" fmla="*/ 14 h 1451"/>
                <a:gd name="T88" fmla="*/ 10 w 1620"/>
                <a:gd name="T89" fmla="*/ 14 h 1451"/>
                <a:gd name="T90" fmla="*/ 11 w 1620"/>
                <a:gd name="T91" fmla="*/ 14 h 1451"/>
                <a:gd name="T92" fmla="*/ 11 w 1620"/>
                <a:gd name="T93" fmla="*/ 14 h 1451"/>
                <a:gd name="T94" fmla="*/ 12 w 1620"/>
                <a:gd name="T95" fmla="*/ 13 h 1451"/>
                <a:gd name="T96" fmla="*/ 12 w 1620"/>
                <a:gd name="T97" fmla="*/ 13 h 1451"/>
                <a:gd name="T98" fmla="*/ 13 w 1620"/>
                <a:gd name="T99" fmla="*/ 12 h 1451"/>
                <a:gd name="T100" fmla="*/ 13 w 1620"/>
                <a:gd name="T101" fmla="*/ 11 h 1451"/>
                <a:gd name="T102" fmla="*/ 13 w 1620"/>
                <a:gd name="T103" fmla="*/ 9 h 1451"/>
                <a:gd name="T104" fmla="*/ 12 w 1620"/>
                <a:gd name="T105" fmla="*/ 6 h 1451"/>
                <a:gd name="T106" fmla="*/ 11 w 1620"/>
                <a:gd name="T107" fmla="*/ 3 h 1451"/>
                <a:gd name="T108" fmla="*/ 11 w 1620"/>
                <a:gd name="T109" fmla="*/ 3 h 1451"/>
                <a:gd name="T110" fmla="*/ 11 w 1620"/>
                <a:gd name="T111" fmla="*/ 2 h 1451"/>
                <a:gd name="T112" fmla="*/ 11 w 1620"/>
                <a:gd name="T113" fmla="*/ 2 h 1451"/>
                <a:gd name="T114" fmla="*/ 10 w 1620"/>
                <a:gd name="T115" fmla="*/ 2 h 1451"/>
                <a:gd name="T116" fmla="*/ 10 w 1620"/>
                <a:gd name="T117" fmla="*/ 2 h 1451"/>
                <a:gd name="T118" fmla="*/ 9 w 1620"/>
                <a:gd name="T119" fmla="*/ 1 h 1451"/>
                <a:gd name="T120" fmla="*/ 8 w 1620"/>
                <a:gd name="T121" fmla="*/ 1 h 1451"/>
                <a:gd name="T122" fmla="*/ 8 w 1620"/>
                <a:gd name="T123" fmla="*/ 1 h 145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620"/>
                <a:gd name="T187" fmla="*/ 0 h 1451"/>
                <a:gd name="T188" fmla="*/ 1620 w 1620"/>
                <a:gd name="T189" fmla="*/ 1451 h 145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620" h="1451">
                  <a:moveTo>
                    <a:pt x="978" y="0"/>
                  </a:moveTo>
                  <a:lnTo>
                    <a:pt x="978" y="10"/>
                  </a:lnTo>
                  <a:lnTo>
                    <a:pt x="971" y="19"/>
                  </a:lnTo>
                  <a:lnTo>
                    <a:pt x="960" y="29"/>
                  </a:lnTo>
                  <a:lnTo>
                    <a:pt x="946" y="34"/>
                  </a:lnTo>
                  <a:lnTo>
                    <a:pt x="929" y="40"/>
                  </a:lnTo>
                  <a:lnTo>
                    <a:pt x="908" y="50"/>
                  </a:lnTo>
                  <a:lnTo>
                    <a:pt x="880" y="61"/>
                  </a:lnTo>
                  <a:lnTo>
                    <a:pt x="853" y="79"/>
                  </a:lnTo>
                  <a:lnTo>
                    <a:pt x="817" y="92"/>
                  </a:lnTo>
                  <a:lnTo>
                    <a:pt x="776" y="107"/>
                  </a:lnTo>
                  <a:lnTo>
                    <a:pt x="731" y="121"/>
                  </a:lnTo>
                  <a:lnTo>
                    <a:pt x="689" y="135"/>
                  </a:lnTo>
                  <a:lnTo>
                    <a:pt x="649" y="140"/>
                  </a:lnTo>
                  <a:lnTo>
                    <a:pt x="617" y="147"/>
                  </a:lnTo>
                  <a:lnTo>
                    <a:pt x="594" y="147"/>
                  </a:lnTo>
                  <a:lnTo>
                    <a:pt x="581" y="152"/>
                  </a:lnTo>
                  <a:lnTo>
                    <a:pt x="553" y="232"/>
                  </a:lnTo>
                  <a:lnTo>
                    <a:pt x="500" y="147"/>
                  </a:lnTo>
                  <a:lnTo>
                    <a:pt x="498" y="147"/>
                  </a:lnTo>
                  <a:lnTo>
                    <a:pt x="479" y="147"/>
                  </a:lnTo>
                  <a:lnTo>
                    <a:pt x="464" y="147"/>
                  </a:lnTo>
                  <a:lnTo>
                    <a:pt x="453" y="140"/>
                  </a:lnTo>
                  <a:lnTo>
                    <a:pt x="448" y="126"/>
                  </a:lnTo>
                  <a:lnTo>
                    <a:pt x="448" y="107"/>
                  </a:lnTo>
                  <a:lnTo>
                    <a:pt x="448" y="81"/>
                  </a:lnTo>
                  <a:lnTo>
                    <a:pt x="448" y="57"/>
                  </a:lnTo>
                  <a:lnTo>
                    <a:pt x="448" y="52"/>
                  </a:lnTo>
                  <a:lnTo>
                    <a:pt x="441" y="42"/>
                  </a:lnTo>
                  <a:lnTo>
                    <a:pt x="432" y="40"/>
                  </a:lnTo>
                  <a:lnTo>
                    <a:pt x="412" y="40"/>
                  </a:lnTo>
                  <a:lnTo>
                    <a:pt x="399" y="45"/>
                  </a:lnTo>
                  <a:lnTo>
                    <a:pt x="388" y="50"/>
                  </a:lnTo>
                  <a:lnTo>
                    <a:pt x="381" y="61"/>
                  </a:lnTo>
                  <a:lnTo>
                    <a:pt x="371" y="69"/>
                  </a:lnTo>
                  <a:lnTo>
                    <a:pt x="357" y="79"/>
                  </a:lnTo>
                  <a:lnTo>
                    <a:pt x="345" y="87"/>
                  </a:lnTo>
                  <a:lnTo>
                    <a:pt x="327" y="95"/>
                  </a:lnTo>
                  <a:lnTo>
                    <a:pt x="308" y="102"/>
                  </a:lnTo>
                  <a:lnTo>
                    <a:pt x="295" y="105"/>
                  </a:lnTo>
                  <a:lnTo>
                    <a:pt x="280" y="107"/>
                  </a:lnTo>
                  <a:lnTo>
                    <a:pt x="259" y="109"/>
                  </a:lnTo>
                  <a:lnTo>
                    <a:pt x="238" y="114"/>
                  </a:lnTo>
                  <a:lnTo>
                    <a:pt x="215" y="116"/>
                  </a:lnTo>
                  <a:lnTo>
                    <a:pt x="191" y="124"/>
                  </a:lnTo>
                  <a:lnTo>
                    <a:pt x="168" y="129"/>
                  </a:lnTo>
                  <a:lnTo>
                    <a:pt x="145" y="135"/>
                  </a:lnTo>
                  <a:lnTo>
                    <a:pt x="124" y="140"/>
                  </a:lnTo>
                  <a:lnTo>
                    <a:pt x="98" y="147"/>
                  </a:lnTo>
                  <a:lnTo>
                    <a:pt x="77" y="159"/>
                  </a:lnTo>
                  <a:lnTo>
                    <a:pt x="61" y="166"/>
                  </a:lnTo>
                  <a:lnTo>
                    <a:pt x="41" y="180"/>
                  </a:lnTo>
                  <a:lnTo>
                    <a:pt x="33" y="182"/>
                  </a:lnTo>
                  <a:lnTo>
                    <a:pt x="18" y="200"/>
                  </a:lnTo>
                  <a:lnTo>
                    <a:pt x="17" y="211"/>
                  </a:lnTo>
                  <a:lnTo>
                    <a:pt x="14" y="275"/>
                  </a:lnTo>
                  <a:lnTo>
                    <a:pt x="7" y="356"/>
                  </a:lnTo>
                  <a:lnTo>
                    <a:pt x="2" y="429"/>
                  </a:lnTo>
                  <a:lnTo>
                    <a:pt x="0" y="474"/>
                  </a:lnTo>
                  <a:lnTo>
                    <a:pt x="0" y="524"/>
                  </a:lnTo>
                  <a:lnTo>
                    <a:pt x="0" y="609"/>
                  </a:lnTo>
                  <a:lnTo>
                    <a:pt x="9" y="688"/>
                  </a:lnTo>
                  <a:lnTo>
                    <a:pt x="28" y="720"/>
                  </a:lnTo>
                  <a:lnTo>
                    <a:pt x="46" y="719"/>
                  </a:lnTo>
                  <a:lnTo>
                    <a:pt x="64" y="719"/>
                  </a:lnTo>
                  <a:lnTo>
                    <a:pt x="77" y="719"/>
                  </a:lnTo>
                  <a:lnTo>
                    <a:pt x="91" y="719"/>
                  </a:lnTo>
                  <a:lnTo>
                    <a:pt x="98" y="719"/>
                  </a:lnTo>
                  <a:lnTo>
                    <a:pt x="105" y="720"/>
                  </a:lnTo>
                  <a:lnTo>
                    <a:pt x="108" y="720"/>
                  </a:lnTo>
                  <a:lnTo>
                    <a:pt x="111" y="720"/>
                  </a:lnTo>
                  <a:lnTo>
                    <a:pt x="171" y="814"/>
                  </a:lnTo>
                  <a:lnTo>
                    <a:pt x="163" y="838"/>
                  </a:lnTo>
                  <a:lnTo>
                    <a:pt x="155" y="899"/>
                  </a:lnTo>
                  <a:lnTo>
                    <a:pt x="137" y="962"/>
                  </a:lnTo>
                  <a:lnTo>
                    <a:pt x="126" y="1015"/>
                  </a:lnTo>
                  <a:lnTo>
                    <a:pt x="135" y="1079"/>
                  </a:lnTo>
                  <a:lnTo>
                    <a:pt x="140" y="1162"/>
                  </a:lnTo>
                  <a:lnTo>
                    <a:pt x="140" y="1257"/>
                  </a:lnTo>
                  <a:lnTo>
                    <a:pt x="129" y="1368"/>
                  </a:lnTo>
                  <a:lnTo>
                    <a:pt x="150" y="1358"/>
                  </a:lnTo>
                  <a:lnTo>
                    <a:pt x="175" y="1356"/>
                  </a:lnTo>
                  <a:lnTo>
                    <a:pt x="207" y="1354"/>
                  </a:lnTo>
                  <a:lnTo>
                    <a:pt x="243" y="1356"/>
                  </a:lnTo>
                  <a:lnTo>
                    <a:pt x="282" y="1363"/>
                  </a:lnTo>
                  <a:lnTo>
                    <a:pt x="324" y="1368"/>
                  </a:lnTo>
                  <a:lnTo>
                    <a:pt x="371" y="1378"/>
                  </a:lnTo>
                  <a:lnTo>
                    <a:pt x="415" y="1387"/>
                  </a:lnTo>
                  <a:lnTo>
                    <a:pt x="467" y="1399"/>
                  </a:lnTo>
                  <a:lnTo>
                    <a:pt x="516" y="1408"/>
                  </a:lnTo>
                  <a:lnTo>
                    <a:pt x="568" y="1421"/>
                  </a:lnTo>
                  <a:lnTo>
                    <a:pt x="617" y="1429"/>
                  </a:lnTo>
                  <a:lnTo>
                    <a:pt x="669" y="1439"/>
                  </a:lnTo>
                  <a:lnTo>
                    <a:pt x="719" y="1444"/>
                  </a:lnTo>
                  <a:lnTo>
                    <a:pt x="766" y="1449"/>
                  </a:lnTo>
                  <a:lnTo>
                    <a:pt x="812" y="1451"/>
                  </a:lnTo>
                  <a:lnTo>
                    <a:pt x="833" y="1451"/>
                  </a:lnTo>
                  <a:lnTo>
                    <a:pt x="854" y="1451"/>
                  </a:lnTo>
                  <a:lnTo>
                    <a:pt x="883" y="1449"/>
                  </a:lnTo>
                  <a:lnTo>
                    <a:pt x="916" y="1447"/>
                  </a:lnTo>
                  <a:lnTo>
                    <a:pt x="946" y="1447"/>
                  </a:lnTo>
                  <a:lnTo>
                    <a:pt x="978" y="1444"/>
                  </a:lnTo>
                  <a:lnTo>
                    <a:pt x="1009" y="1442"/>
                  </a:lnTo>
                  <a:lnTo>
                    <a:pt x="1041" y="1437"/>
                  </a:lnTo>
                  <a:lnTo>
                    <a:pt x="1077" y="1432"/>
                  </a:lnTo>
                  <a:lnTo>
                    <a:pt x="1109" y="1427"/>
                  </a:lnTo>
                  <a:lnTo>
                    <a:pt x="1144" y="1423"/>
                  </a:lnTo>
                  <a:lnTo>
                    <a:pt x="1179" y="1418"/>
                  </a:lnTo>
                  <a:lnTo>
                    <a:pt x="1207" y="1411"/>
                  </a:lnTo>
                  <a:lnTo>
                    <a:pt x="1243" y="1408"/>
                  </a:lnTo>
                  <a:lnTo>
                    <a:pt x="1271" y="1402"/>
                  </a:lnTo>
                  <a:lnTo>
                    <a:pt x="1296" y="1394"/>
                  </a:lnTo>
                  <a:lnTo>
                    <a:pt x="1301" y="1394"/>
                  </a:lnTo>
                  <a:lnTo>
                    <a:pt x="1303" y="1392"/>
                  </a:lnTo>
                  <a:lnTo>
                    <a:pt x="1313" y="1389"/>
                  </a:lnTo>
                  <a:lnTo>
                    <a:pt x="1319" y="1387"/>
                  </a:lnTo>
                  <a:lnTo>
                    <a:pt x="1326" y="1387"/>
                  </a:lnTo>
                  <a:lnTo>
                    <a:pt x="1336" y="1379"/>
                  </a:lnTo>
                  <a:lnTo>
                    <a:pt x="1345" y="1378"/>
                  </a:lnTo>
                  <a:lnTo>
                    <a:pt x="1352" y="1373"/>
                  </a:lnTo>
                  <a:lnTo>
                    <a:pt x="1326" y="1332"/>
                  </a:lnTo>
                  <a:lnTo>
                    <a:pt x="1303" y="1278"/>
                  </a:lnTo>
                  <a:lnTo>
                    <a:pt x="1287" y="1207"/>
                  </a:lnTo>
                  <a:lnTo>
                    <a:pt x="1269" y="1141"/>
                  </a:lnTo>
                  <a:lnTo>
                    <a:pt x="1256" y="1070"/>
                  </a:lnTo>
                  <a:lnTo>
                    <a:pt x="1249" y="1005"/>
                  </a:lnTo>
                  <a:lnTo>
                    <a:pt x="1248" y="944"/>
                  </a:lnTo>
                  <a:lnTo>
                    <a:pt x="1248" y="908"/>
                  </a:lnTo>
                  <a:lnTo>
                    <a:pt x="1248" y="899"/>
                  </a:lnTo>
                  <a:lnTo>
                    <a:pt x="1243" y="889"/>
                  </a:lnTo>
                  <a:lnTo>
                    <a:pt x="1243" y="886"/>
                  </a:lnTo>
                  <a:lnTo>
                    <a:pt x="1243" y="884"/>
                  </a:lnTo>
                  <a:lnTo>
                    <a:pt x="1249" y="884"/>
                  </a:lnTo>
                  <a:lnTo>
                    <a:pt x="1261" y="884"/>
                  </a:lnTo>
                  <a:lnTo>
                    <a:pt x="1277" y="884"/>
                  </a:lnTo>
                  <a:lnTo>
                    <a:pt x="1294" y="884"/>
                  </a:lnTo>
                  <a:lnTo>
                    <a:pt x="1315" y="880"/>
                  </a:lnTo>
                  <a:lnTo>
                    <a:pt x="1336" y="878"/>
                  </a:lnTo>
                  <a:lnTo>
                    <a:pt x="1357" y="875"/>
                  </a:lnTo>
                  <a:lnTo>
                    <a:pt x="1373" y="868"/>
                  </a:lnTo>
                  <a:lnTo>
                    <a:pt x="1394" y="861"/>
                  </a:lnTo>
                  <a:lnTo>
                    <a:pt x="1417" y="851"/>
                  </a:lnTo>
                  <a:lnTo>
                    <a:pt x="1448" y="839"/>
                  </a:lnTo>
                  <a:lnTo>
                    <a:pt x="1476" y="828"/>
                  </a:lnTo>
                  <a:lnTo>
                    <a:pt x="1504" y="815"/>
                  </a:lnTo>
                  <a:lnTo>
                    <a:pt x="1534" y="806"/>
                  </a:lnTo>
                  <a:lnTo>
                    <a:pt x="1558" y="801"/>
                  </a:lnTo>
                  <a:lnTo>
                    <a:pt x="1579" y="796"/>
                  </a:lnTo>
                  <a:lnTo>
                    <a:pt x="1620" y="794"/>
                  </a:lnTo>
                  <a:lnTo>
                    <a:pt x="1599" y="730"/>
                  </a:lnTo>
                  <a:lnTo>
                    <a:pt x="1604" y="720"/>
                  </a:lnTo>
                  <a:lnTo>
                    <a:pt x="1609" y="704"/>
                  </a:lnTo>
                  <a:lnTo>
                    <a:pt x="1612" y="683"/>
                  </a:lnTo>
                  <a:lnTo>
                    <a:pt x="1607" y="659"/>
                  </a:lnTo>
                  <a:lnTo>
                    <a:pt x="1597" y="630"/>
                  </a:lnTo>
                  <a:lnTo>
                    <a:pt x="1574" y="580"/>
                  </a:lnTo>
                  <a:lnTo>
                    <a:pt x="1547" y="509"/>
                  </a:lnTo>
                  <a:lnTo>
                    <a:pt x="1513" y="434"/>
                  </a:lnTo>
                  <a:lnTo>
                    <a:pt x="1483" y="356"/>
                  </a:lnTo>
                  <a:lnTo>
                    <a:pt x="1457" y="290"/>
                  </a:lnTo>
                  <a:lnTo>
                    <a:pt x="1433" y="235"/>
                  </a:lnTo>
                  <a:lnTo>
                    <a:pt x="1427" y="211"/>
                  </a:lnTo>
                  <a:lnTo>
                    <a:pt x="1425" y="200"/>
                  </a:lnTo>
                  <a:lnTo>
                    <a:pt x="1417" y="182"/>
                  </a:lnTo>
                  <a:lnTo>
                    <a:pt x="1410" y="174"/>
                  </a:lnTo>
                  <a:lnTo>
                    <a:pt x="1399" y="161"/>
                  </a:lnTo>
                  <a:lnTo>
                    <a:pt x="1389" y="152"/>
                  </a:lnTo>
                  <a:lnTo>
                    <a:pt x="1378" y="140"/>
                  </a:lnTo>
                  <a:lnTo>
                    <a:pt x="1368" y="135"/>
                  </a:lnTo>
                  <a:lnTo>
                    <a:pt x="1355" y="126"/>
                  </a:lnTo>
                  <a:lnTo>
                    <a:pt x="1345" y="126"/>
                  </a:lnTo>
                  <a:lnTo>
                    <a:pt x="1331" y="121"/>
                  </a:lnTo>
                  <a:lnTo>
                    <a:pt x="1315" y="114"/>
                  </a:lnTo>
                  <a:lnTo>
                    <a:pt x="1292" y="107"/>
                  </a:lnTo>
                  <a:lnTo>
                    <a:pt x="1264" y="105"/>
                  </a:lnTo>
                  <a:lnTo>
                    <a:pt x="1238" y="95"/>
                  </a:lnTo>
                  <a:lnTo>
                    <a:pt x="1207" y="90"/>
                  </a:lnTo>
                  <a:lnTo>
                    <a:pt x="1184" y="85"/>
                  </a:lnTo>
                  <a:lnTo>
                    <a:pt x="1152" y="79"/>
                  </a:lnTo>
                  <a:lnTo>
                    <a:pt x="1131" y="71"/>
                  </a:lnTo>
                  <a:lnTo>
                    <a:pt x="1105" y="66"/>
                  </a:lnTo>
                  <a:lnTo>
                    <a:pt x="1079" y="61"/>
                  </a:lnTo>
                  <a:lnTo>
                    <a:pt x="1062" y="57"/>
                  </a:lnTo>
                  <a:lnTo>
                    <a:pt x="1049" y="52"/>
                  </a:lnTo>
                  <a:lnTo>
                    <a:pt x="1039" y="52"/>
                  </a:lnTo>
                  <a:lnTo>
                    <a:pt x="1037" y="50"/>
                  </a:lnTo>
                  <a:lnTo>
                    <a:pt x="1014" y="0"/>
                  </a:lnTo>
                  <a:lnTo>
                    <a:pt x="978" y="0"/>
                  </a:lnTo>
                  <a:close/>
                </a:path>
              </a:pathLst>
            </a:custGeom>
            <a:solidFill>
              <a:srgbClr val="FFFFFF"/>
            </a:solidFill>
            <a:ln w="4763">
              <a:solidFill>
                <a:srgbClr val="000000"/>
              </a:solidFill>
              <a:prstDash val="solid"/>
              <a:round/>
              <a:headEnd/>
              <a:tailEnd/>
            </a:ln>
          </p:spPr>
          <p:txBody>
            <a:bodyPr/>
            <a:lstStyle/>
            <a:p>
              <a:endParaRPr lang="en-US"/>
            </a:p>
          </p:txBody>
        </p:sp>
        <p:sp>
          <p:nvSpPr>
            <p:cNvPr id="24" name="Freeform 29"/>
            <p:cNvSpPr>
              <a:spLocks/>
            </p:cNvSpPr>
            <p:nvPr/>
          </p:nvSpPr>
          <p:spPr bwMode="auto">
            <a:xfrm>
              <a:off x="1573" y="4208"/>
              <a:ext cx="175" cy="80"/>
            </a:xfrm>
            <a:custGeom>
              <a:avLst/>
              <a:gdLst>
                <a:gd name="T0" fmla="*/ 3 w 874"/>
                <a:gd name="T1" fmla="*/ 0 h 317"/>
                <a:gd name="T2" fmla="*/ 3 w 874"/>
                <a:gd name="T3" fmla="*/ 0 h 317"/>
                <a:gd name="T4" fmla="*/ 3 w 874"/>
                <a:gd name="T5" fmla="*/ 1 h 317"/>
                <a:gd name="T6" fmla="*/ 3 w 874"/>
                <a:gd name="T7" fmla="*/ 1 h 317"/>
                <a:gd name="T8" fmla="*/ 2 w 874"/>
                <a:gd name="T9" fmla="*/ 1 h 317"/>
                <a:gd name="T10" fmla="*/ 2 w 874"/>
                <a:gd name="T11" fmla="*/ 1 h 317"/>
                <a:gd name="T12" fmla="*/ 2 w 874"/>
                <a:gd name="T13" fmla="*/ 2 h 317"/>
                <a:gd name="T14" fmla="*/ 2 w 874"/>
                <a:gd name="T15" fmla="*/ 2 h 317"/>
                <a:gd name="T16" fmla="*/ 1 w 874"/>
                <a:gd name="T17" fmla="*/ 2 h 317"/>
                <a:gd name="T18" fmla="*/ 1 w 874"/>
                <a:gd name="T19" fmla="*/ 3 h 317"/>
                <a:gd name="T20" fmla="*/ 1 w 874"/>
                <a:gd name="T21" fmla="*/ 3 h 317"/>
                <a:gd name="T22" fmla="*/ 0 w 874"/>
                <a:gd name="T23" fmla="*/ 3 h 317"/>
                <a:gd name="T24" fmla="*/ 0 w 874"/>
                <a:gd name="T25" fmla="*/ 3 h 317"/>
                <a:gd name="T26" fmla="*/ 0 w 874"/>
                <a:gd name="T27" fmla="*/ 3 h 317"/>
                <a:gd name="T28" fmla="*/ 0 w 874"/>
                <a:gd name="T29" fmla="*/ 4 h 317"/>
                <a:gd name="T30" fmla="*/ 0 w 874"/>
                <a:gd name="T31" fmla="*/ 4 h 317"/>
                <a:gd name="T32" fmla="*/ 0 w 874"/>
                <a:gd name="T33" fmla="*/ 4 h 317"/>
                <a:gd name="T34" fmla="*/ 0 w 874"/>
                <a:gd name="T35" fmla="*/ 5 h 317"/>
                <a:gd name="T36" fmla="*/ 1 w 874"/>
                <a:gd name="T37" fmla="*/ 5 h 317"/>
                <a:gd name="T38" fmla="*/ 1 w 874"/>
                <a:gd name="T39" fmla="*/ 5 h 317"/>
                <a:gd name="T40" fmla="*/ 2 w 874"/>
                <a:gd name="T41" fmla="*/ 5 h 317"/>
                <a:gd name="T42" fmla="*/ 2 w 874"/>
                <a:gd name="T43" fmla="*/ 5 h 317"/>
                <a:gd name="T44" fmla="*/ 3 w 874"/>
                <a:gd name="T45" fmla="*/ 5 h 317"/>
                <a:gd name="T46" fmla="*/ 3 w 874"/>
                <a:gd name="T47" fmla="*/ 5 h 317"/>
                <a:gd name="T48" fmla="*/ 3 w 874"/>
                <a:gd name="T49" fmla="*/ 5 h 317"/>
                <a:gd name="T50" fmla="*/ 3 w 874"/>
                <a:gd name="T51" fmla="*/ 4 h 317"/>
                <a:gd name="T52" fmla="*/ 3 w 874"/>
                <a:gd name="T53" fmla="*/ 4 h 317"/>
                <a:gd name="T54" fmla="*/ 4 w 874"/>
                <a:gd name="T55" fmla="*/ 4 h 317"/>
                <a:gd name="T56" fmla="*/ 4 w 874"/>
                <a:gd name="T57" fmla="*/ 4 h 317"/>
                <a:gd name="T58" fmla="*/ 4 w 874"/>
                <a:gd name="T59" fmla="*/ 4 h 317"/>
                <a:gd name="T60" fmla="*/ 4 w 874"/>
                <a:gd name="T61" fmla="*/ 4 h 317"/>
                <a:gd name="T62" fmla="*/ 4 w 874"/>
                <a:gd name="T63" fmla="*/ 3 h 317"/>
                <a:gd name="T64" fmla="*/ 5 w 874"/>
                <a:gd name="T65" fmla="*/ 3 h 317"/>
                <a:gd name="T66" fmla="*/ 5 w 874"/>
                <a:gd name="T67" fmla="*/ 3 h 317"/>
                <a:gd name="T68" fmla="*/ 5 w 874"/>
                <a:gd name="T69" fmla="*/ 3 h 317"/>
                <a:gd name="T70" fmla="*/ 5 w 874"/>
                <a:gd name="T71" fmla="*/ 3 h 317"/>
                <a:gd name="T72" fmla="*/ 6 w 874"/>
                <a:gd name="T73" fmla="*/ 3 h 317"/>
                <a:gd name="T74" fmla="*/ 6 w 874"/>
                <a:gd name="T75" fmla="*/ 3 h 317"/>
                <a:gd name="T76" fmla="*/ 7 w 874"/>
                <a:gd name="T77" fmla="*/ 3 h 317"/>
                <a:gd name="T78" fmla="*/ 7 w 874"/>
                <a:gd name="T79" fmla="*/ 2 h 317"/>
                <a:gd name="T80" fmla="*/ 7 w 874"/>
                <a:gd name="T81" fmla="*/ 2 h 317"/>
                <a:gd name="T82" fmla="*/ 7 w 874"/>
                <a:gd name="T83" fmla="*/ 2 h 317"/>
                <a:gd name="T84" fmla="*/ 7 w 874"/>
                <a:gd name="T85" fmla="*/ 1 h 317"/>
                <a:gd name="T86" fmla="*/ 7 w 874"/>
                <a:gd name="T87" fmla="*/ 1 h 317"/>
                <a:gd name="T88" fmla="*/ 7 w 874"/>
                <a:gd name="T89" fmla="*/ 1 h 317"/>
                <a:gd name="T90" fmla="*/ 7 w 874"/>
                <a:gd name="T91" fmla="*/ 1 h 317"/>
                <a:gd name="T92" fmla="*/ 6 w 874"/>
                <a:gd name="T93" fmla="*/ 1 h 317"/>
                <a:gd name="T94" fmla="*/ 6 w 874"/>
                <a:gd name="T95" fmla="*/ 1 h 317"/>
                <a:gd name="T96" fmla="*/ 6 w 874"/>
                <a:gd name="T97" fmla="*/ 1 h 317"/>
                <a:gd name="T98" fmla="*/ 6 w 874"/>
                <a:gd name="T99" fmla="*/ 1 h 317"/>
                <a:gd name="T100" fmla="*/ 5 w 874"/>
                <a:gd name="T101" fmla="*/ 1 h 317"/>
                <a:gd name="T102" fmla="*/ 5 w 874"/>
                <a:gd name="T103" fmla="*/ 1 h 317"/>
                <a:gd name="T104" fmla="*/ 5 w 874"/>
                <a:gd name="T105" fmla="*/ 1 h 317"/>
                <a:gd name="T106" fmla="*/ 4 w 874"/>
                <a:gd name="T107" fmla="*/ 1 h 317"/>
                <a:gd name="T108" fmla="*/ 4 w 874"/>
                <a:gd name="T109" fmla="*/ 1 h 317"/>
                <a:gd name="T110" fmla="*/ 4 w 874"/>
                <a:gd name="T111" fmla="*/ 1 h 317"/>
                <a:gd name="T112" fmla="*/ 3 w 874"/>
                <a:gd name="T113" fmla="*/ 1 h 317"/>
                <a:gd name="T114" fmla="*/ 3 w 874"/>
                <a:gd name="T115" fmla="*/ 0 h 317"/>
                <a:gd name="T116" fmla="*/ 3 w 874"/>
                <a:gd name="T117" fmla="*/ 0 h 317"/>
                <a:gd name="T118" fmla="*/ 3 w 874"/>
                <a:gd name="T119" fmla="*/ 0 h 317"/>
                <a:gd name="T120" fmla="*/ 3 w 874"/>
                <a:gd name="T121" fmla="*/ 0 h 31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74"/>
                <a:gd name="T184" fmla="*/ 0 h 317"/>
                <a:gd name="T185" fmla="*/ 874 w 874"/>
                <a:gd name="T186" fmla="*/ 317 h 31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74" h="317">
                  <a:moveTo>
                    <a:pt x="341" y="0"/>
                  </a:moveTo>
                  <a:lnTo>
                    <a:pt x="341" y="9"/>
                  </a:lnTo>
                  <a:lnTo>
                    <a:pt x="341" y="25"/>
                  </a:lnTo>
                  <a:lnTo>
                    <a:pt x="323" y="49"/>
                  </a:lnTo>
                  <a:lnTo>
                    <a:pt x="294" y="73"/>
                  </a:lnTo>
                  <a:lnTo>
                    <a:pt x="271" y="85"/>
                  </a:lnTo>
                  <a:lnTo>
                    <a:pt x="240" y="99"/>
                  </a:lnTo>
                  <a:lnTo>
                    <a:pt x="196" y="117"/>
                  </a:lnTo>
                  <a:lnTo>
                    <a:pt x="159" y="135"/>
                  </a:lnTo>
                  <a:lnTo>
                    <a:pt x="112" y="154"/>
                  </a:lnTo>
                  <a:lnTo>
                    <a:pt x="74" y="167"/>
                  </a:lnTo>
                  <a:lnTo>
                    <a:pt x="45" y="180"/>
                  </a:lnTo>
                  <a:lnTo>
                    <a:pt x="25" y="189"/>
                  </a:lnTo>
                  <a:lnTo>
                    <a:pt x="4" y="201"/>
                  </a:lnTo>
                  <a:lnTo>
                    <a:pt x="0" y="217"/>
                  </a:lnTo>
                  <a:lnTo>
                    <a:pt x="0" y="241"/>
                  </a:lnTo>
                  <a:lnTo>
                    <a:pt x="14" y="267"/>
                  </a:lnTo>
                  <a:lnTo>
                    <a:pt x="40" y="288"/>
                  </a:lnTo>
                  <a:lnTo>
                    <a:pt x="84" y="307"/>
                  </a:lnTo>
                  <a:lnTo>
                    <a:pt x="147" y="317"/>
                  </a:lnTo>
                  <a:lnTo>
                    <a:pt x="229" y="315"/>
                  </a:lnTo>
                  <a:lnTo>
                    <a:pt x="278" y="310"/>
                  </a:lnTo>
                  <a:lnTo>
                    <a:pt x="313" y="306"/>
                  </a:lnTo>
                  <a:lnTo>
                    <a:pt x="350" y="296"/>
                  </a:lnTo>
                  <a:lnTo>
                    <a:pt x="380" y="288"/>
                  </a:lnTo>
                  <a:lnTo>
                    <a:pt x="406" y="275"/>
                  </a:lnTo>
                  <a:lnTo>
                    <a:pt x="435" y="265"/>
                  </a:lnTo>
                  <a:lnTo>
                    <a:pt x="458" y="254"/>
                  </a:lnTo>
                  <a:lnTo>
                    <a:pt x="481" y="241"/>
                  </a:lnTo>
                  <a:lnTo>
                    <a:pt x="507" y="230"/>
                  </a:lnTo>
                  <a:lnTo>
                    <a:pt x="530" y="217"/>
                  </a:lnTo>
                  <a:lnTo>
                    <a:pt x="556" y="211"/>
                  </a:lnTo>
                  <a:lnTo>
                    <a:pt x="580" y="201"/>
                  </a:lnTo>
                  <a:lnTo>
                    <a:pt x="612" y="191"/>
                  </a:lnTo>
                  <a:lnTo>
                    <a:pt x="642" y="185"/>
                  </a:lnTo>
                  <a:lnTo>
                    <a:pt x="677" y="182"/>
                  </a:lnTo>
                  <a:lnTo>
                    <a:pt x="721" y="180"/>
                  </a:lnTo>
                  <a:lnTo>
                    <a:pt x="791" y="170"/>
                  </a:lnTo>
                  <a:lnTo>
                    <a:pt x="840" y="159"/>
                  </a:lnTo>
                  <a:lnTo>
                    <a:pt x="864" y="140"/>
                  </a:lnTo>
                  <a:lnTo>
                    <a:pt x="874" y="117"/>
                  </a:lnTo>
                  <a:lnTo>
                    <a:pt x="871" y="96"/>
                  </a:lnTo>
                  <a:lnTo>
                    <a:pt x="864" y="80"/>
                  </a:lnTo>
                  <a:lnTo>
                    <a:pt x="859" y="69"/>
                  </a:lnTo>
                  <a:lnTo>
                    <a:pt x="855" y="64"/>
                  </a:lnTo>
                  <a:lnTo>
                    <a:pt x="824" y="64"/>
                  </a:lnTo>
                  <a:lnTo>
                    <a:pt x="796" y="64"/>
                  </a:lnTo>
                  <a:lnTo>
                    <a:pt x="762" y="64"/>
                  </a:lnTo>
                  <a:lnTo>
                    <a:pt x="728" y="61"/>
                  </a:lnTo>
                  <a:lnTo>
                    <a:pt x="687" y="59"/>
                  </a:lnTo>
                  <a:lnTo>
                    <a:pt x="647" y="54"/>
                  </a:lnTo>
                  <a:lnTo>
                    <a:pt x="607" y="54"/>
                  </a:lnTo>
                  <a:lnTo>
                    <a:pt x="570" y="49"/>
                  </a:lnTo>
                  <a:lnTo>
                    <a:pt x="530" y="45"/>
                  </a:lnTo>
                  <a:lnTo>
                    <a:pt x="487" y="40"/>
                  </a:lnTo>
                  <a:lnTo>
                    <a:pt x="455" y="35"/>
                  </a:lnTo>
                  <a:lnTo>
                    <a:pt x="425" y="30"/>
                  </a:lnTo>
                  <a:lnTo>
                    <a:pt x="396" y="21"/>
                  </a:lnTo>
                  <a:lnTo>
                    <a:pt x="373" y="14"/>
                  </a:lnTo>
                  <a:lnTo>
                    <a:pt x="352" y="11"/>
                  </a:lnTo>
                  <a:lnTo>
                    <a:pt x="341" y="0"/>
                  </a:lnTo>
                  <a:close/>
                </a:path>
              </a:pathLst>
            </a:custGeom>
            <a:solidFill>
              <a:srgbClr val="FFFFFF"/>
            </a:solidFill>
            <a:ln w="4763">
              <a:solidFill>
                <a:srgbClr val="000000"/>
              </a:solidFill>
              <a:prstDash val="solid"/>
              <a:round/>
              <a:headEnd/>
              <a:tailEnd/>
            </a:ln>
          </p:spPr>
          <p:txBody>
            <a:bodyPr/>
            <a:lstStyle/>
            <a:p>
              <a:endParaRPr lang="en-US"/>
            </a:p>
          </p:txBody>
        </p:sp>
        <p:sp>
          <p:nvSpPr>
            <p:cNvPr id="25" name="Freeform 30"/>
            <p:cNvSpPr>
              <a:spLocks/>
            </p:cNvSpPr>
            <p:nvPr/>
          </p:nvSpPr>
          <p:spPr bwMode="auto">
            <a:xfrm>
              <a:off x="1744" y="4229"/>
              <a:ext cx="138" cy="87"/>
            </a:xfrm>
            <a:custGeom>
              <a:avLst/>
              <a:gdLst>
                <a:gd name="T0" fmla="*/ 2 w 691"/>
                <a:gd name="T1" fmla="*/ 0 h 346"/>
                <a:gd name="T2" fmla="*/ 2 w 691"/>
                <a:gd name="T3" fmla="*/ 0 h 346"/>
                <a:gd name="T4" fmla="*/ 2 w 691"/>
                <a:gd name="T5" fmla="*/ 1 h 346"/>
                <a:gd name="T6" fmla="*/ 2 w 691"/>
                <a:gd name="T7" fmla="*/ 1 h 346"/>
                <a:gd name="T8" fmla="*/ 1 w 691"/>
                <a:gd name="T9" fmla="*/ 2 h 346"/>
                <a:gd name="T10" fmla="*/ 1 w 691"/>
                <a:gd name="T11" fmla="*/ 3 h 346"/>
                <a:gd name="T12" fmla="*/ 0 w 691"/>
                <a:gd name="T13" fmla="*/ 3 h 346"/>
                <a:gd name="T14" fmla="*/ 0 w 691"/>
                <a:gd name="T15" fmla="*/ 4 h 346"/>
                <a:gd name="T16" fmla="*/ 0 w 691"/>
                <a:gd name="T17" fmla="*/ 5 h 346"/>
                <a:gd name="T18" fmla="*/ 0 w 691"/>
                <a:gd name="T19" fmla="*/ 5 h 346"/>
                <a:gd name="T20" fmla="*/ 1 w 691"/>
                <a:gd name="T21" fmla="*/ 5 h 346"/>
                <a:gd name="T22" fmla="*/ 1 w 691"/>
                <a:gd name="T23" fmla="*/ 6 h 346"/>
                <a:gd name="T24" fmla="*/ 2 w 691"/>
                <a:gd name="T25" fmla="*/ 5 h 346"/>
                <a:gd name="T26" fmla="*/ 2 w 691"/>
                <a:gd name="T27" fmla="*/ 5 h 346"/>
                <a:gd name="T28" fmla="*/ 3 w 691"/>
                <a:gd name="T29" fmla="*/ 5 h 346"/>
                <a:gd name="T30" fmla="*/ 4 w 691"/>
                <a:gd name="T31" fmla="*/ 4 h 346"/>
                <a:gd name="T32" fmla="*/ 4 w 691"/>
                <a:gd name="T33" fmla="*/ 3 h 346"/>
                <a:gd name="T34" fmla="*/ 4 w 691"/>
                <a:gd name="T35" fmla="*/ 3 h 346"/>
                <a:gd name="T36" fmla="*/ 5 w 691"/>
                <a:gd name="T37" fmla="*/ 2 h 346"/>
                <a:gd name="T38" fmla="*/ 5 w 691"/>
                <a:gd name="T39" fmla="*/ 2 h 346"/>
                <a:gd name="T40" fmla="*/ 5 w 691"/>
                <a:gd name="T41" fmla="*/ 2 h 346"/>
                <a:gd name="T42" fmla="*/ 5 w 691"/>
                <a:gd name="T43" fmla="*/ 1 h 346"/>
                <a:gd name="T44" fmla="*/ 6 w 691"/>
                <a:gd name="T45" fmla="*/ 1 h 346"/>
                <a:gd name="T46" fmla="*/ 6 w 691"/>
                <a:gd name="T47" fmla="*/ 1 h 346"/>
                <a:gd name="T48" fmla="*/ 5 w 691"/>
                <a:gd name="T49" fmla="*/ 1 h 346"/>
                <a:gd name="T50" fmla="*/ 5 w 691"/>
                <a:gd name="T51" fmla="*/ 0 h 346"/>
                <a:gd name="T52" fmla="*/ 5 w 691"/>
                <a:gd name="T53" fmla="*/ 0 h 346"/>
                <a:gd name="T54" fmla="*/ 4 w 691"/>
                <a:gd name="T55" fmla="*/ 0 h 346"/>
                <a:gd name="T56" fmla="*/ 4 w 691"/>
                <a:gd name="T57" fmla="*/ 0 h 346"/>
                <a:gd name="T58" fmla="*/ 3 w 691"/>
                <a:gd name="T59" fmla="*/ 0 h 346"/>
                <a:gd name="T60" fmla="*/ 3 w 691"/>
                <a:gd name="T61" fmla="*/ 0 h 346"/>
                <a:gd name="T62" fmla="*/ 2 w 691"/>
                <a:gd name="T63" fmla="*/ 0 h 34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91"/>
                <a:gd name="T97" fmla="*/ 0 h 346"/>
                <a:gd name="T98" fmla="*/ 691 w 691"/>
                <a:gd name="T99" fmla="*/ 346 h 34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91" h="346">
                  <a:moveTo>
                    <a:pt x="284" y="0"/>
                  </a:moveTo>
                  <a:lnTo>
                    <a:pt x="282" y="0"/>
                  </a:lnTo>
                  <a:lnTo>
                    <a:pt x="278" y="11"/>
                  </a:lnTo>
                  <a:lnTo>
                    <a:pt x="266" y="21"/>
                  </a:lnTo>
                  <a:lnTo>
                    <a:pt x="252" y="35"/>
                  </a:lnTo>
                  <a:lnTo>
                    <a:pt x="240" y="50"/>
                  </a:lnTo>
                  <a:lnTo>
                    <a:pt x="221" y="69"/>
                  </a:lnTo>
                  <a:lnTo>
                    <a:pt x="201" y="82"/>
                  </a:lnTo>
                  <a:lnTo>
                    <a:pt x="177" y="97"/>
                  </a:lnTo>
                  <a:lnTo>
                    <a:pt x="156" y="116"/>
                  </a:lnTo>
                  <a:lnTo>
                    <a:pt x="126" y="130"/>
                  </a:lnTo>
                  <a:lnTo>
                    <a:pt x="97" y="150"/>
                  </a:lnTo>
                  <a:lnTo>
                    <a:pt x="73" y="171"/>
                  </a:lnTo>
                  <a:lnTo>
                    <a:pt x="44" y="190"/>
                  </a:lnTo>
                  <a:lnTo>
                    <a:pt x="26" y="216"/>
                  </a:lnTo>
                  <a:lnTo>
                    <a:pt x="9" y="235"/>
                  </a:lnTo>
                  <a:lnTo>
                    <a:pt x="0" y="256"/>
                  </a:lnTo>
                  <a:lnTo>
                    <a:pt x="0" y="277"/>
                  </a:lnTo>
                  <a:lnTo>
                    <a:pt x="9" y="296"/>
                  </a:lnTo>
                  <a:lnTo>
                    <a:pt x="21" y="313"/>
                  </a:lnTo>
                  <a:lnTo>
                    <a:pt x="39" y="327"/>
                  </a:lnTo>
                  <a:lnTo>
                    <a:pt x="65" y="340"/>
                  </a:lnTo>
                  <a:lnTo>
                    <a:pt x="96" y="343"/>
                  </a:lnTo>
                  <a:lnTo>
                    <a:pt x="135" y="346"/>
                  </a:lnTo>
                  <a:lnTo>
                    <a:pt x="177" y="341"/>
                  </a:lnTo>
                  <a:lnTo>
                    <a:pt x="221" y="337"/>
                  </a:lnTo>
                  <a:lnTo>
                    <a:pt x="268" y="335"/>
                  </a:lnTo>
                  <a:lnTo>
                    <a:pt x="310" y="327"/>
                  </a:lnTo>
                  <a:lnTo>
                    <a:pt x="348" y="317"/>
                  </a:lnTo>
                  <a:lnTo>
                    <a:pt x="383" y="308"/>
                  </a:lnTo>
                  <a:lnTo>
                    <a:pt x="413" y="290"/>
                  </a:lnTo>
                  <a:lnTo>
                    <a:pt x="442" y="268"/>
                  </a:lnTo>
                  <a:lnTo>
                    <a:pt x="462" y="237"/>
                  </a:lnTo>
                  <a:lnTo>
                    <a:pt x="486" y="203"/>
                  </a:lnTo>
                  <a:lnTo>
                    <a:pt x="507" y="182"/>
                  </a:lnTo>
                  <a:lnTo>
                    <a:pt x="535" y="161"/>
                  </a:lnTo>
                  <a:lnTo>
                    <a:pt x="558" y="150"/>
                  </a:lnTo>
                  <a:lnTo>
                    <a:pt x="582" y="137"/>
                  </a:lnTo>
                  <a:lnTo>
                    <a:pt x="603" y="130"/>
                  </a:lnTo>
                  <a:lnTo>
                    <a:pt x="628" y="126"/>
                  </a:lnTo>
                  <a:lnTo>
                    <a:pt x="642" y="119"/>
                  </a:lnTo>
                  <a:lnTo>
                    <a:pt x="658" y="109"/>
                  </a:lnTo>
                  <a:lnTo>
                    <a:pt x="668" y="100"/>
                  </a:lnTo>
                  <a:lnTo>
                    <a:pt x="676" y="85"/>
                  </a:lnTo>
                  <a:lnTo>
                    <a:pt x="684" y="74"/>
                  </a:lnTo>
                  <a:lnTo>
                    <a:pt x="691" y="56"/>
                  </a:lnTo>
                  <a:lnTo>
                    <a:pt x="691" y="45"/>
                  </a:lnTo>
                  <a:lnTo>
                    <a:pt x="691" y="32"/>
                  </a:lnTo>
                  <a:lnTo>
                    <a:pt x="691" y="24"/>
                  </a:lnTo>
                  <a:lnTo>
                    <a:pt x="670" y="24"/>
                  </a:lnTo>
                  <a:lnTo>
                    <a:pt x="653" y="21"/>
                  </a:lnTo>
                  <a:lnTo>
                    <a:pt x="628" y="21"/>
                  </a:lnTo>
                  <a:lnTo>
                    <a:pt x="600" y="21"/>
                  </a:lnTo>
                  <a:lnTo>
                    <a:pt x="574" y="21"/>
                  </a:lnTo>
                  <a:lnTo>
                    <a:pt x="544" y="19"/>
                  </a:lnTo>
                  <a:lnTo>
                    <a:pt x="512" y="19"/>
                  </a:lnTo>
                  <a:lnTo>
                    <a:pt x="481" y="14"/>
                  </a:lnTo>
                  <a:lnTo>
                    <a:pt x="448" y="14"/>
                  </a:lnTo>
                  <a:lnTo>
                    <a:pt x="422" y="11"/>
                  </a:lnTo>
                  <a:lnTo>
                    <a:pt x="392" y="11"/>
                  </a:lnTo>
                  <a:lnTo>
                    <a:pt x="367" y="10"/>
                  </a:lnTo>
                  <a:lnTo>
                    <a:pt x="341" y="7"/>
                  </a:lnTo>
                  <a:lnTo>
                    <a:pt x="315" y="2"/>
                  </a:lnTo>
                  <a:lnTo>
                    <a:pt x="296" y="0"/>
                  </a:lnTo>
                  <a:lnTo>
                    <a:pt x="284" y="0"/>
                  </a:lnTo>
                  <a:close/>
                </a:path>
              </a:pathLst>
            </a:custGeom>
            <a:solidFill>
              <a:srgbClr val="FFFFFF"/>
            </a:solidFill>
            <a:ln w="4763">
              <a:solidFill>
                <a:srgbClr val="000000"/>
              </a:solidFill>
              <a:prstDash val="solid"/>
              <a:round/>
              <a:headEnd/>
              <a:tailEnd/>
            </a:ln>
          </p:spPr>
          <p:txBody>
            <a:bodyPr/>
            <a:lstStyle/>
            <a:p>
              <a:endParaRPr lang="en-US"/>
            </a:p>
          </p:txBody>
        </p:sp>
        <p:sp>
          <p:nvSpPr>
            <p:cNvPr id="26" name="Freeform 31"/>
            <p:cNvSpPr>
              <a:spLocks/>
            </p:cNvSpPr>
            <p:nvPr/>
          </p:nvSpPr>
          <p:spPr bwMode="auto">
            <a:xfrm>
              <a:off x="1576" y="3502"/>
              <a:ext cx="51" cy="309"/>
            </a:xfrm>
            <a:custGeom>
              <a:avLst/>
              <a:gdLst>
                <a:gd name="T0" fmla="*/ 2 w 255"/>
                <a:gd name="T1" fmla="*/ 10 h 1237"/>
                <a:gd name="T2" fmla="*/ 2 w 255"/>
                <a:gd name="T3" fmla="*/ 11 h 1237"/>
                <a:gd name="T4" fmla="*/ 2 w 255"/>
                <a:gd name="T5" fmla="*/ 12 h 1237"/>
                <a:gd name="T6" fmla="*/ 2 w 255"/>
                <a:gd name="T7" fmla="*/ 14 h 1237"/>
                <a:gd name="T8" fmla="*/ 2 w 255"/>
                <a:gd name="T9" fmla="*/ 15 h 1237"/>
                <a:gd name="T10" fmla="*/ 2 w 255"/>
                <a:gd name="T11" fmla="*/ 19 h 1237"/>
                <a:gd name="T12" fmla="*/ 2 w 255"/>
                <a:gd name="T13" fmla="*/ 19 h 1237"/>
                <a:gd name="T14" fmla="*/ 2 w 255"/>
                <a:gd name="T15" fmla="*/ 19 h 1237"/>
                <a:gd name="T16" fmla="*/ 2 w 255"/>
                <a:gd name="T17" fmla="*/ 19 h 1237"/>
                <a:gd name="T18" fmla="*/ 1 w 255"/>
                <a:gd name="T19" fmla="*/ 19 h 1237"/>
                <a:gd name="T20" fmla="*/ 1 w 255"/>
                <a:gd name="T21" fmla="*/ 18 h 1237"/>
                <a:gd name="T22" fmla="*/ 1 w 255"/>
                <a:gd name="T23" fmla="*/ 18 h 1237"/>
                <a:gd name="T24" fmla="*/ 1 w 255"/>
                <a:gd name="T25" fmla="*/ 17 h 1237"/>
                <a:gd name="T26" fmla="*/ 0 w 255"/>
                <a:gd name="T27" fmla="*/ 16 h 1237"/>
                <a:gd name="T28" fmla="*/ 0 w 255"/>
                <a:gd name="T29" fmla="*/ 16 h 1237"/>
                <a:gd name="T30" fmla="*/ 0 w 255"/>
                <a:gd name="T31" fmla="*/ 15 h 1237"/>
                <a:gd name="T32" fmla="*/ 0 w 255"/>
                <a:gd name="T33" fmla="*/ 14 h 1237"/>
                <a:gd name="T34" fmla="*/ 0 w 255"/>
                <a:gd name="T35" fmla="*/ 13 h 1237"/>
                <a:gd name="T36" fmla="*/ 0 w 255"/>
                <a:gd name="T37" fmla="*/ 12 h 1237"/>
                <a:gd name="T38" fmla="*/ 0 w 255"/>
                <a:gd name="T39" fmla="*/ 8 h 1237"/>
                <a:gd name="T40" fmla="*/ 0 w 255"/>
                <a:gd name="T41" fmla="*/ 6 h 1237"/>
                <a:gd name="T42" fmla="*/ 0 w 255"/>
                <a:gd name="T43" fmla="*/ 5 h 1237"/>
                <a:gd name="T44" fmla="*/ 0 w 255"/>
                <a:gd name="T45" fmla="*/ 4 h 1237"/>
                <a:gd name="T46" fmla="*/ 1 w 255"/>
                <a:gd name="T47" fmla="*/ 3 h 1237"/>
                <a:gd name="T48" fmla="*/ 1 w 255"/>
                <a:gd name="T49" fmla="*/ 2 h 1237"/>
                <a:gd name="T50" fmla="*/ 1 w 255"/>
                <a:gd name="T51" fmla="*/ 0 h 1237"/>
                <a:gd name="T52" fmla="*/ 1 w 255"/>
                <a:gd name="T53" fmla="*/ 0 h 1237"/>
                <a:gd name="T54" fmla="*/ 1 w 255"/>
                <a:gd name="T55" fmla="*/ 0 h 1237"/>
                <a:gd name="T56" fmla="*/ 1 w 255"/>
                <a:gd name="T57" fmla="*/ 0 h 1237"/>
                <a:gd name="T58" fmla="*/ 2 w 255"/>
                <a:gd name="T59" fmla="*/ 0 h 1237"/>
                <a:gd name="T60" fmla="*/ 2 w 255"/>
                <a:gd name="T61" fmla="*/ 1 h 1237"/>
                <a:gd name="T62" fmla="*/ 2 w 255"/>
                <a:gd name="T63" fmla="*/ 3 h 1237"/>
                <a:gd name="T64" fmla="*/ 2 w 255"/>
                <a:gd name="T65" fmla="*/ 4 h 1237"/>
                <a:gd name="T66" fmla="*/ 2 w 255"/>
                <a:gd name="T67" fmla="*/ 7 h 1237"/>
                <a:gd name="T68" fmla="*/ 2 w 255"/>
                <a:gd name="T69" fmla="*/ 10 h 123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5"/>
                <a:gd name="T106" fmla="*/ 0 h 1237"/>
                <a:gd name="T107" fmla="*/ 255 w 255"/>
                <a:gd name="T108" fmla="*/ 1237 h 123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5" h="1237">
                  <a:moveTo>
                    <a:pt x="211" y="649"/>
                  </a:moveTo>
                  <a:lnTo>
                    <a:pt x="208" y="675"/>
                  </a:lnTo>
                  <a:lnTo>
                    <a:pt x="208" y="713"/>
                  </a:lnTo>
                  <a:lnTo>
                    <a:pt x="208" y="746"/>
                  </a:lnTo>
                  <a:lnTo>
                    <a:pt x="211" y="768"/>
                  </a:lnTo>
                  <a:lnTo>
                    <a:pt x="217" y="799"/>
                  </a:lnTo>
                  <a:lnTo>
                    <a:pt x="219" y="853"/>
                  </a:lnTo>
                  <a:lnTo>
                    <a:pt x="219" y="910"/>
                  </a:lnTo>
                  <a:lnTo>
                    <a:pt x="224" y="942"/>
                  </a:lnTo>
                  <a:lnTo>
                    <a:pt x="227" y="995"/>
                  </a:lnTo>
                  <a:lnTo>
                    <a:pt x="232" y="1097"/>
                  </a:lnTo>
                  <a:lnTo>
                    <a:pt x="232" y="1195"/>
                  </a:lnTo>
                  <a:lnTo>
                    <a:pt x="237" y="1237"/>
                  </a:lnTo>
                  <a:lnTo>
                    <a:pt x="232" y="1237"/>
                  </a:lnTo>
                  <a:lnTo>
                    <a:pt x="227" y="1237"/>
                  </a:lnTo>
                  <a:lnTo>
                    <a:pt x="217" y="1232"/>
                  </a:lnTo>
                  <a:lnTo>
                    <a:pt x="206" y="1227"/>
                  </a:lnTo>
                  <a:lnTo>
                    <a:pt x="190" y="1225"/>
                  </a:lnTo>
                  <a:lnTo>
                    <a:pt x="175" y="1218"/>
                  </a:lnTo>
                  <a:lnTo>
                    <a:pt x="159" y="1208"/>
                  </a:lnTo>
                  <a:lnTo>
                    <a:pt x="143" y="1203"/>
                  </a:lnTo>
                  <a:lnTo>
                    <a:pt x="122" y="1187"/>
                  </a:lnTo>
                  <a:lnTo>
                    <a:pt x="110" y="1173"/>
                  </a:lnTo>
                  <a:lnTo>
                    <a:pt x="99" y="1155"/>
                  </a:lnTo>
                  <a:lnTo>
                    <a:pt x="84" y="1131"/>
                  </a:lnTo>
                  <a:lnTo>
                    <a:pt x="77" y="1107"/>
                  </a:lnTo>
                  <a:lnTo>
                    <a:pt x="61" y="1085"/>
                  </a:lnTo>
                  <a:lnTo>
                    <a:pt x="52" y="1064"/>
                  </a:lnTo>
                  <a:lnTo>
                    <a:pt x="35" y="1047"/>
                  </a:lnTo>
                  <a:lnTo>
                    <a:pt x="21" y="1031"/>
                  </a:lnTo>
                  <a:lnTo>
                    <a:pt x="16" y="1007"/>
                  </a:lnTo>
                  <a:lnTo>
                    <a:pt x="16" y="976"/>
                  </a:lnTo>
                  <a:lnTo>
                    <a:pt x="21" y="942"/>
                  </a:lnTo>
                  <a:lnTo>
                    <a:pt x="29" y="910"/>
                  </a:lnTo>
                  <a:lnTo>
                    <a:pt x="35" y="879"/>
                  </a:lnTo>
                  <a:lnTo>
                    <a:pt x="40" y="853"/>
                  </a:lnTo>
                  <a:lnTo>
                    <a:pt x="42" y="836"/>
                  </a:lnTo>
                  <a:lnTo>
                    <a:pt x="35" y="770"/>
                  </a:lnTo>
                  <a:lnTo>
                    <a:pt x="21" y="660"/>
                  </a:lnTo>
                  <a:lnTo>
                    <a:pt x="9" y="541"/>
                  </a:lnTo>
                  <a:lnTo>
                    <a:pt x="0" y="446"/>
                  </a:lnTo>
                  <a:lnTo>
                    <a:pt x="0" y="409"/>
                  </a:lnTo>
                  <a:lnTo>
                    <a:pt x="9" y="372"/>
                  </a:lnTo>
                  <a:lnTo>
                    <a:pt x="19" y="336"/>
                  </a:lnTo>
                  <a:lnTo>
                    <a:pt x="32" y="301"/>
                  </a:lnTo>
                  <a:lnTo>
                    <a:pt x="45" y="265"/>
                  </a:lnTo>
                  <a:lnTo>
                    <a:pt x="56" y="236"/>
                  </a:lnTo>
                  <a:lnTo>
                    <a:pt x="68" y="208"/>
                  </a:lnTo>
                  <a:lnTo>
                    <a:pt x="82" y="187"/>
                  </a:lnTo>
                  <a:lnTo>
                    <a:pt x="96" y="135"/>
                  </a:lnTo>
                  <a:lnTo>
                    <a:pt x="107" y="75"/>
                  </a:lnTo>
                  <a:lnTo>
                    <a:pt x="110" y="21"/>
                  </a:lnTo>
                  <a:lnTo>
                    <a:pt x="110" y="1"/>
                  </a:lnTo>
                  <a:lnTo>
                    <a:pt x="131" y="0"/>
                  </a:lnTo>
                  <a:lnTo>
                    <a:pt x="146" y="0"/>
                  </a:lnTo>
                  <a:lnTo>
                    <a:pt x="162" y="0"/>
                  </a:lnTo>
                  <a:lnTo>
                    <a:pt x="173" y="0"/>
                  </a:lnTo>
                  <a:lnTo>
                    <a:pt x="180" y="0"/>
                  </a:lnTo>
                  <a:lnTo>
                    <a:pt x="190" y="1"/>
                  </a:lnTo>
                  <a:lnTo>
                    <a:pt x="193" y="1"/>
                  </a:lnTo>
                  <a:lnTo>
                    <a:pt x="196" y="1"/>
                  </a:lnTo>
                  <a:lnTo>
                    <a:pt x="255" y="95"/>
                  </a:lnTo>
                  <a:lnTo>
                    <a:pt x="250" y="119"/>
                  </a:lnTo>
                  <a:lnTo>
                    <a:pt x="237" y="180"/>
                  </a:lnTo>
                  <a:lnTo>
                    <a:pt x="219" y="243"/>
                  </a:lnTo>
                  <a:lnTo>
                    <a:pt x="208" y="296"/>
                  </a:lnTo>
                  <a:lnTo>
                    <a:pt x="217" y="360"/>
                  </a:lnTo>
                  <a:lnTo>
                    <a:pt x="224" y="443"/>
                  </a:lnTo>
                  <a:lnTo>
                    <a:pt x="224" y="538"/>
                  </a:lnTo>
                  <a:lnTo>
                    <a:pt x="211" y="649"/>
                  </a:lnTo>
                  <a:close/>
                </a:path>
              </a:pathLst>
            </a:custGeom>
            <a:solidFill>
              <a:srgbClr val="FFFFFF"/>
            </a:solidFill>
            <a:ln w="4763">
              <a:solidFill>
                <a:srgbClr val="000000"/>
              </a:solidFill>
              <a:prstDash val="solid"/>
              <a:round/>
              <a:headEnd/>
              <a:tailEnd/>
            </a:ln>
          </p:spPr>
          <p:txBody>
            <a:bodyPr/>
            <a:lstStyle/>
            <a:p>
              <a:endParaRPr lang="en-US"/>
            </a:p>
          </p:txBody>
        </p:sp>
        <p:sp>
          <p:nvSpPr>
            <p:cNvPr id="27" name="Freeform 32"/>
            <p:cNvSpPr>
              <a:spLocks/>
            </p:cNvSpPr>
            <p:nvPr/>
          </p:nvSpPr>
          <p:spPr bwMode="auto">
            <a:xfrm>
              <a:off x="1683" y="3229"/>
              <a:ext cx="105" cy="151"/>
            </a:xfrm>
            <a:custGeom>
              <a:avLst/>
              <a:gdLst>
                <a:gd name="T0" fmla="*/ 1 w 527"/>
                <a:gd name="T1" fmla="*/ 5 h 604"/>
                <a:gd name="T2" fmla="*/ 2 w 527"/>
                <a:gd name="T3" fmla="*/ 5 h 604"/>
                <a:gd name="T4" fmla="*/ 2 w 527"/>
                <a:gd name="T5" fmla="*/ 5 h 604"/>
                <a:gd name="T6" fmla="*/ 3 w 527"/>
                <a:gd name="T7" fmla="*/ 5 h 604"/>
                <a:gd name="T8" fmla="*/ 3 w 527"/>
                <a:gd name="T9" fmla="*/ 4 h 604"/>
                <a:gd name="T10" fmla="*/ 3 w 527"/>
                <a:gd name="T11" fmla="*/ 4 h 604"/>
                <a:gd name="T12" fmla="*/ 3 w 527"/>
                <a:gd name="T13" fmla="*/ 3 h 604"/>
                <a:gd name="T14" fmla="*/ 3 w 527"/>
                <a:gd name="T15" fmla="*/ 2 h 604"/>
                <a:gd name="T16" fmla="*/ 3 w 527"/>
                <a:gd name="T17" fmla="*/ 2 h 604"/>
                <a:gd name="T18" fmla="*/ 3 w 527"/>
                <a:gd name="T19" fmla="*/ 1 h 604"/>
                <a:gd name="T20" fmla="*/ 3 w 527"/>
                <a:gd name="T21" fmla="*/ 1 h 604"/>
                <a:gd name="T22" fmla="*/ 3 w 527"/>
                <a:gd name="T23" fmla="*/ 0 h 604"/>
                <a:gd name="T24" fmla="*/ 3 w 527"/>
                <a:gd name="T25" fmla="*/ 0 h 604"/>
                <a:gd name="T26" fmla="*/ 3 w 527"/>
                <a:gd name="T27" fmla="*/ 0 h 604"/>
                <a:gd name="T28" fmla="*/ 4 w 527"/>
                <a:gd name="T29" fmla="*/ 0 h 604"/>
                <a:gd name="T30" fmla="*/ 4 w 527"/>
                <a:gd name="T31" fmla="*/ 1 h 604"/>
                <a:gd name="T32" fmla="*/ 4 w 527"/>
                <a:gd name="T33" fmla="*/ 1 h 604"/>
                <a:gd name="T34" fmla="*/ 4 w 527"/>
                <a:gd name="T35" fmla="*/ 1 h 604"/>
                <a:gd name="T36" fmla="*/ 3 w 527"/>
                <a:gd name="T37" fmla="*/ 2 h 604"/>
                <a:gd name="T38" fmla="*/ 4 w 527"/>
                <a:gd name="T39" fmla="*/ 2 h 604"/>
                <a:gd name="T40" fmla="*/ 4 w 527"/>
                <a:gd name="T41" fmla="*/ 3 h 604"/>
                <a:gd name="T42" fmla="*/ 4 w 527"/>
                <a:gd name="T43" fmla="*/ 3 h 604"/>
                <a:gd name="T44" fmla="*/ 4 w 527"/>
                <a:gd name="T45" fmla="*/ 4 h 604"/>
                <a:gd name="T46" fmla="*/ 4 w 527"/>
                <a:gd name="T47" fmla="*/ 6 h 604"/>
                <a:gd name="T48" fmla="*/ 4 w 527"/>
                <a:gd name="T49" fmla="*/ 6 h 604"/>
                <a:gd name="T50" fmla="*/ 4 w 527"/>
                <a:gd name="T51" fmla="*/ 6 h 604"/>
                <a:gd name="T52" fmla="*/ 3 w 527"/>
                <a:gd name="T53" fmla="*/ 7 h 604"/>
                <a:gd name="T54" fmla="*/ 3 w 527"/>
                <a:gd name="T55" fmla="*/ 7 h 604"/>
                <a:gd name="T56" fmla="*/ 2 w 527"/>
                <a:gd name="T57" fmla="*/ 8 h 604"/>
                <a:gd name="T58" fmla="*/ 2 w 527"/>
                <a:gd name="T59" fmla="*/ 8 h 604"/>
                <a:gd name="T60" fmla="*/ 1 w 527"/>
                <a:gd name="T61" fmla="*/ 8 h 604"/>
                <a:gd name="T62" fmla="*/ 1 w 527"/>
                <a:gd name="T63" fmla="*/ 9 h 604"/>
                <a:gd name="T64" fmla="*/ 0 w 527"/>
                <a:gd name="T65" fmla="*/ 8 h 604"/>
                <a:gd name="T66" fmla="*/ 0 w 527"/>
                <a:gd name="T67" fmla="*/ 8 h 604"/>
                <a:gd name="T68" fmla="*/ 0 w 527"/>
                <a:gd name="T69" fmla="*/ 8 h 604"/>
                <a:gd name="T70" fmla="*/ 0 w 527"/>
                <a:gd name="T71" fmla="*/ 7 h 604"/>
                <a:gd name="T72" fmla="*/ 0 w 527"/>
                <a:gd name="T73" fmla="*/ 6 h 604"/>
                <a:gd name="T74" fmla="*/ 0 w 527"/>
                <a:gd name="T75" fmla="*/ 6 h 604"/>
                <a:gd name="T76" fmla="*/ 0 w 527"/>
                <a:gd name="T77" fmla="*/ 6 h 604"/>
                <a:gd name="T78" fmla="*/ 0 w 527"/>
                <a:gd name="T79" fmla="*/ 5 h 60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27"/>
                <a:gd name="T121" fmla="*/ 0 h 604"/>
                <a:gd name="T122" fmla="*/ 527 w 527"/>
                <a:gd name="T123" fmla="*/ 604 h 60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27" h="604">
                  <a:moveTo>
                    <a:pt x="49" y="358"/>
                  </a:moveTo>
                  <a:lnTo>
                    <a:pt x="102" y="358"/>
                  </a:lnTo>
                  <a:lnTo>
                    <a:pt x="149" y="351"/>
                  </a:lnTo>
                  <a:lnTo>
                    <a:pt x="194" y="346"/>
                  </a:lnTo>
                  <a:lnTo>
                    <a:pt x="238" y="332"/>
                  </a:lnTo>
                  <a:lnTo>
                    <a:pt x="275" y="320"/>
                  </a:lnTo>
                  <a:lnTo>
                    <a:pt x="306" y="308"/>
                  </a:lnTo>
                  <a:lnTo>
                    <a:pt x="325" y="293"/>
                  </a:lnTo>
                  <a:lnTo>
                    <a:pt x="338" y="290"/>
                  </a:lnTo>
                  <a:lnTo>
                    <a:pt x="355" y="270"/>
                  </a:lnTo>
                  <a:lnTo>
                    <a:pt x="366" y="251"/>
                  </a:lnTo>
                  <a:lnTo>
                    <a:pt x="371" y="235"/>
                  </a:lnTo>
                  <a:lnTo>
                    <a:pt x="371" y="218"/>
                  </a:lnTo>
                  <a:lnTo>
                    <a:pt x="366" y="195"/>
                  </a:lnTo>
                  <a:lnTo>
                    <a:pt x="366" y="164"/>
                  </a:lnTo>
                  <a:lnTo>
                    <a:pt x="366" y="140"/>
                  </a:lnTo>
                  <a:lnTo>
                    <a:pt x="369" y="121"/>
                  </a:lnTo>
                  <a:lnTo>
                    <a:pt x="366" y="109"/>
                  </a:lnTo>
                  <a:lnTo>
                    <a:pt x="361" y="87"/>
                  </a:lnTo>
                  <a:lnTo>
                    <a:pt x="359" y="66"/>
                  </a:lnTo>
                  <a:lnTo>
                    <a:pt x="359" y="50"/>
                  </a:lnTo>
                  <a:lnTo>
                    <a:pt x="364" y="42"/>
                  </a:lnTo>
                  <a:lnTo>
                    <a:pt x="369" y="32"/>
                  </a:lnTo>
                  <a:lnTo>
                    <a:pt x="374" y="24"/>
                  </a:lnTo>
                  <a:lnTo>
                    <a:pt x="382" y="14"/>
                  </a:lnTo>
                  <a:lnTo>
                    <a:pt x="395" y="9"/>
                  </a:lnTo>
                  <a:lnTo>
                    <a:pt x="402" y="3"/>
                  </a:lnTo>
                  <a:lnTo>
                    <a:pt x="418" y="0"/>
                  </a:lnTo>
                  <a:lnTo>
                    <a:pt x="436" y="0"/>
                  </a:lnTo>
                  <a:lnTo>
                    <a:pt x="465" y="11"/>
                  </a:lnTo>
                  <a:lnTo>
                    <a:pt x="476" y="24"/>
                  </a:lnTo>
                  <a:lnTo>
                    <a:pt x="476" y="42"/>
                  </a:lnTo>
                  <a:lnTo>
                    <a:pt x="470" y="56"/>
                  </a:lnTo>
                  <a:lnTo>
                    <a:pt x="465" y="79"/>
                  </a:lnTo>
                  <a:lnTo>
                    <a:pt x="455" y="92"/>
                  </a:lnTo>
                  <a:lnTo>
                    <a:pt x="444" y="106"/>
                  </a:lnTo>
                  <a:lnTo>
                    <a:pt x="439" y="119"/>
                  </a:lnTo>
                  <a:lnTo>
                    <a:pt x="439" y="124"/>
                  </a:lnTo>
                  <a:lnTo>
                    <a:pt x="439" y="140"/>
                  </a:lnTo>
                  <a:lnTo>
                    <a:pt x="444" y="154"/>
                  </a:lnTo>
                  <a:lnTo>
                    <a:pt x="455" y="174"/>
                  </a:lnTo>
                  <a:lnTo>
                    <a:pt x="465" y="192"/>
                  </a:lnTo>
                  <a:lnTo>
                    <a:pt x="478" y="208"/>
                  </a:lnTo>
                  <a:lnTo>
                    <a:pt x="493" y="222"/>
                  </a:lnTo>
                  <a:lnTo>
                    <a:pt x="499" y="237"/>
                  </a:lnTo>
                  <a:lnTo>
                    <a:pt x="502" y="246"/>
                  </a:lnTo>
                  <a:lnTo>
                    <a:pt x="527" y="372"/>
                  </a:lnTo>
                  <a:lnTo>
                    <a:pt x="527" y="382"/>
                  </a:lnTo>
                  <a:lnTo>
                    <a:pt x="523" y="391"/>
                  </a:lnTo>
                  <a:lnTo>
                    <a:pt x="509" y="398"/>
                  </a:lnTo>
                  <a:lnTo>
                    <a:pt x="499" y="406"/>
                  </a:lnTo>
                  <a:lnTo>
                    <a:pt x="478" y="412"/>
                  </a:lnTo>
                  <a:lnTo>
                    <a:pt x="457" y="422"/>
                  </a:lnTo>
                  <a:lnTo>
                    <a:pt x="432" y="433"/>
                  </a:lnTo>
                  <a:lnTo>
                    <a:pt x="402" y="451"/>
                  </a:lnTo>
                  <a:lnTo>
                    <a:pt x="366" y="464"/>
                  </a:lnTo>
                  <a:lnTo>
                    <a:pt x="325" y="479"/>
                  </a:lnTo>
                  <a:lnTo>
                    <a:pt x="280" y="493"/>
                  </a:lnTo>
                  <a:lnTo>
                    <a:pt x="238" y="507"/>
                  </a:lnTo>
                  <a:lnTo>
                    <a:pt x="198" y="512"/>
                  </a:lnTo>
                  <a:lnTo>
                    <a:pt x="166" y="519"/>
                  </a:lnTo>
                  <a:lnTo>
                    <a:pt x="143" y="519"/>
                  </a:lnTo>
                  <a:lnTo>
                    <a:pt x="135" y="524"/>
                  </a:lnTo>
                  <a:lnTo>
                    <a:pt x="104" y="604"/>
                  </a:lnTo>
                  <a:lnTo>
                    <a:pt x="49" y="519"/>
                  </a:lnTo>
                  <a:lnTo>
                    <a:pt x="47" y="519"/>
                  </a:lnTo>
                  <a:lnTo>
                    <a:pt x="31" y="519"/>
                  </a:lnTo>
                  <a:lnTo>
                    <a:pt x="16" y="519"/>
                  </a:lnTo>
                  <a:lnTo>
                    <a:pt x="2" y="512"/>
                  </a:lnTo>
                  <a:lnTo>
                    <a:pt x="0" y="498"/>
                  </a:lnTo>
                  <a:lnTo>
                    <a:pt x="0" y="479"/>
                  </a:lnTo>
                  <a:lnTo>
                    <a:pt x="0" y="453"/>
                  </a:lnTo>
                  <a:lnTo>
                    <a:pt x="0" y="429"/>
                  </a:lnTo>
                  <a:lnTo>
                    <a:pt x="21" y="422"/>
                  </a:lnTo>
                  <a:lnTo>
                    <a:pt x="32" y="414"/>
                  </a:lnTo>
                  <a:lnTo>
                    <a:pt x="44" y="403"/>
                  </a:lnTo>
                  <a:lnTo>
                    <a:pt x="47" y="391"/>
                  </a:lnTo>
                  <a:lnTo>
                    <a:pt x="49" y="379"/>
                  </a:lnTo>
                  <a:lnTo>
                    <a:pt x="49" y="370"/>
                  </a:lnTo>
                  <a:lnTo>
                    <a:pt x="49" y="361"/>
                  </a:lnTo>
                  <a:lnTo>
                    <a:pt x="49" y="358"/>
                  </a:lnTo>
                  <a:close/>
                </a:path>
              </a:pathLst>
            </a:custGeom>
            <a:solidFill>
              <a:srgbClr val="FFFFFF"/>
            </a:solidFill>
            <a:ln w="4763">
              <a:solidFill>
                <a:srgbClr val="000000"/>
              </a:solidFill>
              <a:prstDash val="solid"/>
              <a:round/>
              <a:headEnd/>
              <a:tailEnd/>
            </a:ln>
          </p:spPr>
          <p:txBody>
            <a:bodyPr/>
            <a:lstStyle/>
            <a:p>
              <a:endParaRPr lang="en-US"/>
            </a:p>
          </p:txBody>
        </p:sp>
        <p:sp>
          <p:nvSpPr>
            <p:cNvPr id="28" name="Freeform 33"/>
            <p:cNvSpPr>
              <a:spLocks/>
            </p:cNvSpPr>
            <p:nvPr/>
          </p:nvSpPr>
          <p:spPr bwMode="auto">
            <a:xfrm>
              <a:off x="1651" y="3176"/>
              <a:ext cx="95" cy="106"/>
            </a:xfrm>
            <a:custGeom>
              <a:avLst/>
              <a:gdLst>
                <a:gd name="T0" fmla="*/ 0 w 478"/>
                <a:gd name="T1" fmla="*/ 6 h 424"/>
                <a:gd name="T2" fmla="*/ 1 w 478"/>
                <a:gd name="T3" fmla="*/ 6 h 424"/>
                <a:gd name="T4" fmla="*/ 1 w 478"/>
                <a:gd name="T5" fmla="*/ 6 h 424"/>
                <a:gd name="T6" fmla="*/ 1 w 478"/>
                <a:gd name="T7" fmla="*/ 6 h 424"/>
                <a:gd name="T8" fmla="*/ 1 w 478"/>
                <a:gd name="T9" fmla="*/ 6 h 424"/>
                <a:gd name="T10" fmla="*/ 2 w 478"/>
                <a:gd name="T11" fmla="*/ 6 h 424"/>
                <a:gd name="T12" fmla="*/ 2 w 478"/>
                <a:gd name="T13" fmla="*/ 6 h 424"/>
                <a:gd name="T14" fmla="*/ 2 w 478"/>
                <a:gd name="T15" fmla="*/ 7 h 424"/>
                <a:gd name="T16" fmla="*/ 3 w 478"/>
                <a:gd name="T17" fmla="*/ 7 h 424"/>
                <a:gd name="T18" fmla="*/ 3 w 478"/>
                <a:gd name="T19" fmla="*/ 7 h 424"/>
                <a:gd name="T20" fmla="*/ 3 w 478"/>
                <a:gd name="T21" fmla="*/ 6 h 424"/>
                <a:gd name="T22" fmla="*/ 4 w 478"/>
                <a:gd name="T23" fmla="*/ 5 h 424"/>
                <a:gd name="T24" fmla="*/ 4 w 478"/>
                <a:gd name="T25" fmla="*/ 4 h 424"/>
                <a:gd name="T26" fmla="*/ 4 w 478"/>
                <a:gd name="T27" fmla="*/ 3 h 424"/>
                <a:gd name="T28" fmla="*/ 4 w 478"/>
                <a:gd name="T29" fmla="*/ 3 h 424"/>
                <a:gd name="T30" fmla="*/ 3 w 478"/>
                <a:gd name="T31" fmla="*/ 2 h 424"/>
                <a:gd name="T32" fmla="*/ 3 w 478"/>
                <a:gd name="T33" fmla="*/ 2 h 424"/>
                <a:gd name="T34" fmla="*/ 2 w 478"/>
                <a:gd name="T35" fmla="*/ 2 h 424"/>
                <a:gd name="T36" fmla="*/ 2 w 478"/>
                <a:gd name="T37" fmla="*/ 2 h 424"/>
                <a:gd name="T38" fmla="*/ 1 w 478"/>
                <a:gd name="T39" fmla="*/ 2 h 424"/>
                <a:gd name="T40" fmla="*/ 1 w 478"/>
                <a:gd name="T41" fmla="*/ 1 h 424"/>
                <a:gd name="T42" fmla="*/ 1 w 478"/>
                <a:gd name="T43" fmla="*/ 1 h 424"/>
                <a:gd name="T44" fmla="*/ 1 w 478"/>
                <a:gd name="T45" fmla="*/ 0 h 424"/>
                <a:gd name="T46" fmla="*/ 0 w 478"/>
                <a:gd name="T47" fmla="*/ 0 h 424"/>
                <a:gd name="T48" fmla="*/ 0 w 478"/>
                <a:gd name="T49" fmla="*/ 0 h 424"/>
                <a:gd name="T50" fmla="*/ 0 w 478"/>
                <a:gd name="T51" fmla="*/ 1 h 424"/>
                <a:gd name="T52" fmla="*/ 0 w 478"/>
                <a:gd name="T53" fmla="*/ 1 h 424"/>
                <a:gd name="T54" fmla="*/ 0 w 478"/>
                <a:gd name="T55" fmla="*/ 2 h 424"/>
                <a:gd name="T56" fmla="*/ 0 w 478"/>
                <a:gd name="T57" fmla="*/ 3 h 424"/>
                <a:gd name="T58" fmla="*/ 0 w 478"/>
                <a:gd name="T59" fmla="*/ 3 h 424"/>
                <a:gd name="T60" fmla="*/ 0 w 478"/>
                <a:gd name="T61" fmla="*/ 3 h 424"/>
                <a:gd name="T62" fmla="*/ 0 w 478"/>
                <a:gd name="T63" fmla="*/ 4 h 424"/>
                <a:gd name="T64" fmla="*/ 0 w 478"/>
                <a:gd name="T65" fmla="*/ 4 h 424"/>
                <a:gd name="T66" fmla="*/ 0 w 478"/>
                <a:gd name="T67" fmla="*/ 5 h 424"/>
                <a:gd name="T68" fmla="*/ 0 w 478"/>
                <a:gd name="T69" fmla="*/ 6 h 424"/>
                <a:gd name="T70" fmla="*/ 0 w 478"/>
                <a:gd name="T71" fmla="*/ 6 h 42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78"/>
                <a:gd name="T109" fmla="*/ 0 h 424"/>
                <a:gd name="T110" fmla="*/ 478 w 478"/>
                <a:gd name="T111" fmla="*/ 424 h 42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78" h="424">
                  <a:moveTo>
                    <a:pt x="60" y="391"/>
                  </a:moveTo>
                  <a:lnTo>
                    <a:pt x="60" y="391"/>
                  </a:lnTo>
                  <a:lnTo>
                    <a:pt x="67" y="391"/>
                  </a:lnTo>
                  <a:lnTo>
                    <a:pt x="76" y="388"/>
                  </a:lnTo>
                  <a:lnTo>
                    <a:pt x="86" y="388"/>
                  </a:lnTo>
                  <a:lnTo>
                    <a:pt x="98" y="386"/>
                  </a:lnTo>
                  <a:lnTo>
                    <a:pt x="112" y="385"/>
                  </a:lnTo>
                  <a:lnTo>
                    <a:pt x="123" y="377"/>
                  </a:lnTo>
                  <a:lnTo>
                    <a:pt x="145" y="375"/>
                  </a:lnTo>
                  <a:lnTo>
                    <a:pt x="158" y="372"/>
                  </a:lnTo>
                  <a:lnTo>
                    <a:pt x="182" y="375"/>
                  </a:lnTo>
                  <a:lnTo>
                    <a:pt x="205" y="382"/>
                  </a:lnTo>
                  <a:lnTo>
                    <a:pt x="224" y="391"/>
                  </a:lnTo>
                  <a:lnTo>
                    <a:pt x="249" y="398"/>
                  </a:lnTo>
                  <a:lnTo>
                    <a:pt x="268" y="407"/>
                  </a:lnTo>
                  <a:lnTo>
                    <a:pt x="286" y="414"/>
                  </a:lnTo>
                  <a:lnTo>
                    <a:pt x="296" y="419"/>
                  </a:lnTo>
                  <a:lnTo>
                    <a:pt x="336" y="424"/>
                  </a:lnTo>
                  <a:lnTo>
                    <a:pt x="371" y="419"/>
                  </a:lnTo>
                  <a:lnTo>
                    <a:pt x="399" y="407"/>
                  </a:lnTo>
                  <a:lnTo>
                    <a:pt x="423" y="388"/>
                  </a:lnTo>
                  <a:lnTo>
                    <a:pt x="441" y="367"/>
                  </a:lnTo>
                  <a:lnTo>
                    <a:pt x="460" y="343"/>
                  </a:lnTo>
                  <a:lnTo>
                    <a:pt x="462" y="322"/>
                  </a:lnTo>
                  <a:lnTo>
                    <a:pt x="462" y="311"/>
                  </a:lnTo>
                  <a:lnTo>
                    <a:pt x="462" y="277"/>
                  </a:lnTo>
                  <a:lnTo>
                    <a:pt x="471" y="242"/>
                  </a:lnTo>
                  <a:lnTo>
                    <a:pt x="478" y="204"/>
                  </a:lnTo>
                  <a:lnTo>
                    <a:pt x="478" y="172"/>
                  </a:lnTo>
                  <a:lnTo>
                    <a:pt x="471" y="164"/>
                  </a:lnTo>
                  <a:lnTo>
                    <a:pt x="452" y="154"/>
                  </a:lnTo>
                  <a:lnTo>
                    <a:pt x="420" y="147"/>
                  </a:lnTo>
                  <a:lnTo>
                    <a:pt x="385" y="137"/>
                  </a:lnTo>
                  <a:lnTo>
                    <a:pt x="345" y="130"/>
                  </a:lnTo>
                  <a:lnTo>
                    <a:pt x="306" y="125"/>
                  </a:lnTo>
                  <a:lnTo>
                    <a:pt x="265" y="121"/>
                  </a:lnTo>
                  <a:lnTo>
                    <a:pt x="231" y="121"/>
                  </a:lnTo>
                  <a:lnTo>
                    <a:pt x="205" y="116"/>
                  </a:lnTo>
                  <a:lnTo>
                    <a:pt x="177" y="111"/>
                  </a:lnTo>
                  <a:lnTo>
                    <a:pt x="156" y="97"/>
                  </a:lnTo>
                  <a:lnTo>
                    <a:pt x="138" y="85"/>
                  </a:lnTo>
                  <a:lnTo>
                    <a:pt x="122" y="74"/>
                  </a:lnTo>
                  <a:lnTo>
                    <a:pt x="112" y="56"/>
                  </a:lnTo>
                  <a:lnTo>
                    <a:pt x="104" y="43"/>
                  </a:lnTo>
                  <a:lnTo>
                    <a:pt x="98" y="33"/>
                  </a:lnTo>
                  <a:lnTo>
                    <a:pt x="88" y="16"/>
                  </a:lnTo>
                  <a:lnTo>
                    <a:pt x="75" y="3"/>
                  </a:lnTo>
                  <a:lnTo>
                    <a:pt x="58" y="0"/>
                  </a:lnTo>
                  <a:lnTo>
                    <a:pt x="51" y="9"/>
                  </a:lnTo>
                  <a:lnTo>
                    <a:pt x="47" y="21"/>
                  </a:lnTo>
                  <a:lnTo>
                    <a:pt x="34" y="33"/>
                  </a:lnTo>
                  <a:lnTo>
                    <a:pt x="21" y="43"/>
                  </a:lnTo>
                  <a:lnTo>
                    <a:pt x="0" y="54"/>
                  </a:lnTo>
                  <a:lnTo>
                    <a:pt x="2" y="64"/>
                  </a:lnTo>
                  <a:lnTo>
                    <a:pt x="5" y="92"/>
                  </a:lnTo>
                  <a:lnTo>
                    <a:pt x="8" y="119"/>
                  </a:lnTo>
                  <a:lnTo>
                    <a:pt x="8" y="137"/>
                  </a:lnTo>
                  <a:lnTo>
                    <a:pt x="2" y="151"/>
                  </a:lnTo>
                  <a:lnTo>
                    <a:pt x="2" y="171"/>
                  </a:lnTo>
                  <a:lnTo>
                    <a:pt x="13" y="192"/>
                  </a:lnTo>
                  <a:lnTo>
                    <a:pt x="34" y="211"/>
                  </a:lnTo>
                  <a:lnTo>
                    <a:pt x="47" y="225"/>
                  </a:lnTo>
                  <a:lnTo>
                    <a:pt x="47" y="242"/>
                  </a:lnTo>
                  <a:lnTo>
                    <a:pt x="39" y="253"/>
                  </a:lnTo>
                  <a:lnTo>
                    <a:pt x="34" y="263"/>
                  </a:lnTo>
                  <a:lnTo>
                    <a:pt x="31" y="275"/>
                  </a:lnTo>
                  <a:lnTo>
                    <a:pt x="28" y="296"/>
                  </a:lnTo>
                  <a:lnTo>
                    <a:pt x="34" y="322"/>
                  </a:lnTo>
                  <a:lnTo>
                    <a:pt x="47" y="361"/>
                  </a:lnTo>
                  <a:lnTo>
                    <a:pt x="53" y="372"/>
                  </a:lnTo>
                  <a:lnTo>
                    <a:pt x="58" y="377"/>
                  </a:lnTo>
                  <a:lnTo>
                    <a:pt x="58" y="388"/>
                  </a:lnTo>
                  <a:lnTo>
                    <a:pt x="60" y="391"/>
                  </a:lnTo>
                  <a:close/>
                </a:path>
              </a:pathLst>
            </a:custGeom>
            <a:solidFill>
              <a:srgbClr val="FFFFFF"/>
            </a:solidFill>
            <a:ln w="4763">
              <a:solidFill>
                <a:srgbClr val="000000"/>
              </a:solidFill>
              <a:prstDash val="solid"/>
              <a:round/>
              <a:headEnd/>
              <a:tailEnd/>
            </a:ln>
          </p:spPr>
          <p:txBody>
            <a:bodyPr/>
            <a:lstStyle/>
            <a:p>
              <a:endParaRPr lang="en-US"/>
            </a:p>
          </p:txBody>
        </p:sp>
        <p:sp>
          <p:nvSpPr>
            <p:cNvPr id="29" name="Freeform 34"/>
            <p:cNvSpPr>
              <a:spLocks/>
            </p:cNvSpPr>
            <p:nvPr/>
          </p:nvSpPr>
          <p:spPr bwMode="auto">
            <a:xfrm>
              <a:off x="1666" y="3521"/>
              <a:ext cx="249" cy="251"/>
            </a:xfrm>
            <a:custGeom>
              <a:avLst/>
              <a:gdLst>
                <a:gd name="T0" fmla="*/ 0 w 1247"/>
                <a:gd name="T1" fmla="*/ 16 h 1004"/>
                <a:gd name="T2" fmla="*/ 0 w 1247"/>
                <a:gd name="T3" fmla="*/ 16 h 1004"/>
                <a:gd name="T4" fmla="*/ 1 w 1247"/>
                <a:gd name="T5" fmla="*/ 16 h 1004"/>
                <a:gd name="T6" fmla="*/ 1 w 1247"/>
                <a:gd name="T7" fmla="*/ 15 h 1004"/>
                <a:gd name="T8" fmla="*/ 1 w 1247"/>
                <a:gd name="T9" fmla="*/ 15 h 1004"/>
                <a:gd name="T10" fmla="*/ 2 w 1247"/>
                <a:gd name="T11" fmla="*/ 16 h 1004"/>
                <a:gd name="T12" fmla="*/ 2 w 1247"/>
                <a:gd name="T13" fmla="*/ 15 h 1004"/>
                <a:gd name="T14" fmla="*/ 2 w 1247"/>
                <a:gd name="T15" fmla="*/ 15 h 1004"/>
                <a:gd name="T16" fmla="*/ 3 w 1247"/>
                <a:gd name="T17" fmla="*/ 15 h 1004"/>
                <a:gd name="T18" fmla="*/ 3 w 1247"/>
                <a:gd name="T19" fmla="*/ 15 h 1004"/>
                <a:gd name="T20" fmla="*/ 3 w 1247"/>
                <a:gd name="T21" fmla="*/ 15 h 1004"/>
                <a:gd name="T22" fmla="*/ 4 w 1247"/>
                <a:gd name="T23" fmla="*/ 15 h 1004"/>
                <a:gd name="T24" fmla="*/ 4 w 1247"/>
                <a:gd name="T25" fmla="*/ 14 h 1004"/>
                <a:gd name="T26" fmla="*/ 4 w 1247"/>
                <a:gd name="T27" fmla="*/ 13 h 1004"/>
                <a:gd name="T28" fmla="*/ 4 w 1247"/>
                <a:gd name="T29" fmla="*/ 12 h 1004"/>
                <a:gd name="T30" fmla="*/ 5 w 1247"/>
                <a:gd name="T31" fmla="*/ 11 h 1004"/>
                <a:gd name="T32" fmla="*/ 5 w 1247"/>
                <a:gd name="T33" fmla="*/ 11 h 1004"/>
                <a:gd name="T34" fmla="*/ 6 w 1247"/>
                <a:gd name="T35" fmla="*/ 10 h 1004"/>
                <a:gd name="T36" fmla="*/ 7 w 1247"/>
                <a:gd name="T37" fmla="*/ 9 h 1004"/>
                <a:gd name="T38" fmla="*/ 8 w 1247"/>
                <a:gd name="T39" fmla="*/ 8 h 1004"/>
                <a:gd name="T40" fmla="*/ 8 w 1247"/>
                <a:gd name="T41" fmla="*/ 7 h 1004"/>
                <a:gd name="T42" fmla="*/ 9 w 1247"/>
                <a:gd name="T43" fmla="*/ 6 h 1004"/>
                <a:gd name="T44" fmla="*/ 9 w 1247"/>
                <a:gd name="T45" fmla="*/ 6 h 1004"/>
                <a:gd name="T46" fmla="*/ 9 w 1247"/>
                <a:gd name="T47" fmla="*/ 5 h 1004"/>
                <a:gd name="T48" fmla="*/ 10 w 1247"/>
                <a:gd name="T49" fmla="*/ 4 h 1004"/>
                <a:gd name="T50" fmla="*/ 10 w 1247"/>
                <a:gd name="T51" fmla="*/ 3 h 1004"/>
                <a:gd name="T52" fmla="*/ 10 w 1247"/>
                <a:gd name="T53" fmla="*/ 0 h 1004"/>
                <a:gd name="T54" fmla="*/ 9 w 1247"/>
                <a:gd name="T55" fmla="*/ 0 h 1004"/>
                <a:gd name="T56" fmla="*/ 9 w 1247"/>
                <a:gd name="T57" fmla="*/ 1 h 1004"/>
                <a:gd name="T58" fmla="*/ 8 w 1247"/>
                <a:gd name="T59" fmla="*/ 1 h 1004"/>
                <a:gd name="T60" fmla="*/ 8 w 1247"/>
                <a:gd name="T61" fmla="*/ 1 h 1004"/>
                <a:gd name="T62" fmla="*/ 7 w 1247"/>
                <a:gd name="T63" fmla="*/ 2 h 1004"/>
                <a:gd name="T64" fmla="*/ 7 w 1247"/>
                <a:gd name="T65" fmla="*/ 2 h 1004"/>
                <a:gd name="T66" fmla="*/ 7 w 1247"/>
                <a:gd name="T67" fmla="*/ 2 h 1004"/>
                <a:gd name="T68" fmla="*/ 7 w 1247"/>
                <a:gd name="T69" fmla="*/ 2 h 1004"/>
                <a:gd name="T70" fmla="*/ 7 w 1247"/>
                <a:gd name="T71" fmla="*/ 3 h 1004"/>
                <a:gd name="T72" fmla="*/ 6 w 1247"/>
                <a:gd name="T73" fmla="*/ 4 h 1004"/>
                <a:gd name="T74" fmla="*/ 5 w 1247"/>
                <a:gd name="T75" fmla="*/ 5 h 1004"/>
                <a:gd name="T76" fmla="*/ 5 w 1247"/>
                <a:gd name="T77" fmla="*/ 6 h 1004"/>
                <a:gd name="T78" fmla="*/ 4 w 1247"/>
                <a:gd name="T79" fmla="*/ 8 h 1004"/>
                <a:gd name="T80" fmla="*/ 4 w 1247"/>
                <a:gd name="T81" fmla="*/ 8 h 1004"/>
                <a:gd name="T82" fmla="*/ 3 w 1247"/>
                <a:gd name="T83" fmla="*/ 9 h 1004"/>
                <a:gd name="T84" fmla="*/ 3 w 1247"/>
                <a:gd name="T85" fmla="*/ 9 h 1004"/>
                <a:gd name="T86" fmla="*/ 3 w 1247"/>
                <a:gd name="T87" fmla="*/ 9 h 1004"/>
                <a:gd name="T88" fmla="*/ 2 w 1247"/>
                <a:gd name="T89" fmla="*/ 10 h 1004"/>
                <a:gd name="T90" fmla="*/ 2 w 1247"/>
                <a:gd name="T91" fmla="*/ 10 h 1004"/>
                <a:gd name="T92" fmla="*/ 2 w 1247"/>
                <a:gd name="T93" fmla="*/ 10 h 1004"/>
                <a:gd name="T94" fmla="*/ 1 w 1247"/>
                <a:gd name="T95" fmla="*/ 11 h 1004"/>
                <a:gd name="T96" fmla="*/ 1 w 1247"/>
                <a:gd name="T97" fmla="*/ 11 h 1004"/>
                <a:gd name="T98" fmla="*/ 1 w 1247"/>
                <a:gd name="T99" fmla="*/ 11 h 1004"/>
                <a:gd name="T100" fmla="*/ 1 w 1247"/>
                <a:gd name="T101" fmla="*/ 12 h 1004"/>
                <a:gd name="T102" fmla="*/ 0 w 1247"/>
                <a:gd name="T103" fmla="*/ 12 h 1004"/>
                <a:gd name="T104" fmla="*/ 1 w 1247"/>
                <a:gd name="T105" fmla="*/ 12 h 1004"/>
                <a:gd name="T106" fmla="*/ 1 w 1247"/>
                <a:gd name="T107" fmla="*/ 12 h 1004"/>
                <a:gd name="T108" fmla="*/ 1 w 1247"/>
                <a:gd name="T109" fmla="*/ 12 h 1004"/>
                <a:gd name="T110" fmla="*/ 1 w 1247"/>
                <a:gd name="T111" fmla="*/ 12 h 1004"/>
                <a:gd name="T112" fmla="*/ 1 w 1247"/>
                <a:gd name="T113" fmla="*/ 13 h 1004"/>
                <a:gd name="T114" fmla="*/ 1 w 1247"/>
                <a:gd name="T115" fmla="*/ 14 h 1004"/>
                <a:gd name="T116" fmla="*/ 1 w 1247"/>
                <a:gd name="T117" fmla="*/ 15 h 1004"/>
                <a:gd name="T118" fmla="*/ 0 w 1247"/>
                <a:gd name="T119" fmla="*/ 15 h 100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7"/>
                <a:gd name="T181" fmla="*/ 0 h 1004"/>
                <a:gd name="T182" fmla="*/ 1247 w 1247"/>
                <a:gd name="T183" fmla="*/ 1004 h 100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7" h="1004">
                  <a:moveTo>
                    <a:pt x="16" y="973"/>
                  </a:moveTo>
                  <a:lnTo>
                    <a:pt x="3" y="980"/>
                  </a:lnTo>
                  <a:lnTo>
                    <a:pt x="0" y="987"/>
                  </a:lnTo>
                  <a:lnTo>
                    <a:pt x="1" y="994"/>
                  </a:lnTo>
                  <a:lnTo>
                    <a:pt x="16" y="1004"/>
                  </a:lnTo>
                  <a:lnTo>
                    <a:pt x="32" y="1004"/>
                  </a:lnTo>
                  <a:lnTo>
                    <a:pt x="47" y="1004"/>
                  </a:lnTo>
                  <a:lnTo>
                    <a:pt x="71" y="999"/>
                  </a:lnTo>
                  <a:lnTo>
                    <a:pt x="93" y="992"/>
                  </a:lnTo>
                  <a:lnTo>
                    <a:pt x="112" y="984"/>
                  </a:lnTo>
                  <a:lnTo>
                    <a:pt x="133" y="975"/>
                  </a:lnTo>
                  <a:lnTo>
                    <a:pt x="141" y="965"/>
                  </a:lnTo>
                  <a:lnTo>
                    <a:pt x="149" y="960"/>
                  </a:lnTo>
                  <a:lnTo>
                    <a:pt x="151" y="963"/>
                  </a:lnTo>
                  <a:lnTo>
                    <a:pt x="156" y="970"/>
                  </a:lnTo>
                  <a:lnTo>
                    <a:pt x="163" y="975"/>
                  </a:lnTo>
                  <a:lnTo>
                    <a:pt x="174" y="983"/>
                  </a:lnTo>
                  <a:lnTo>
                    <a:pt x="190" y="987"/>
                  </a:lnTo>
                  <a:lnTo>
                    <a:pt x="208" y="987"/>
                  </a:lnTo>
                  <a:lnTo>
                    <a:pt x="235" y="980"/>
                  </a:lnTo>
                  <a:lnTo>
                    <a:pt x="263" y="965"/>
                  </a:lnTo>
                  <a:lnTo>
                    <a:pt x="263" y="970"/>
                  </a:lnTo>
                  <a:lnTo>
                    <a:pt x="270" y="973"/>
                  </a:lnTo>
                  <a:lnTo>
                    <a:pt x="280" y="975"/>
                  </a:lnTo>
                  <a:lnTo>
                    <a:pt x="299" y="980"/>
                  </a:lnTo>
                  <a:lnTo>
                    <a:pt x="315" y="980"/>
                  </a:lnTo>
                  <a:lnTo>
                    <a:pt x="336" y="980"/>
                  </a:lnTo>
                  <a:lnTo>
                    <a:pt x="359" y="970"/>
                  </a:lnTo>
                  <a:lnTo>
                    <a:pt x="380" y="954"/>
                  </a:lnTo>
                  <a:lnTo>
                    <a:pt x="385" y="959"/>
                  </a:lnTo>
                  <a:lnTo>
                    <a:pt x="396" y="959"/>
                  </a:lnTo>
                  <a:lnTo>
                    <a:pt x="403" y="959"/>
                  </a:lnTo>
                  <a:lnTo>
                    <a:pt x="413" y="959"/>
                  </a:lnTo>
                  <a:lnTo>
                    <a:pt x="429" y="949"/>
                  </a:lnTo>
                  <a:lnTo>
                    <a:pt x="443" y="937"/>
                  </a:lnTo>
                  <a:lnTo>
                    <a:pt x="457" y="913"/>
                  </a:lnTo>
                  <a:lnTo>
                    <a:pt x="473" y="892"/>
                  </a:lnTo>
                  <a:lnTo>
                    <a:pt x="486" y="873"/>
                  </a:lnTo>
                  <a:lnTo>
                    <a:pt x="489" y="857"/>
                  </a:lnTo>
                  <a:lnTo>
                    <a:pt x="497" y="844"/>
                  </a:lnTo>
                  <a:lnTo>
                    <a:pt x="504" y="826"/>
                  </a:lnTo>
                  <a:lnTo>
                    <a:pt x="504" y="794"/>
                  </a:lnTo>
                  <a:lnTo>
                    <a:pt x="513" y="764"/>
                  </a:lnTo>
                  <a:lnTo>
                    <a:pt x="525" y="738"/>
                  </a:lnTo>
                  <a:lnTo>
                    <a:pt x="567" y="719"/>
                  </a:lnTo>
                  <a:lnTo>
                    <a:pt x="569" y="717"/>
                  </a:lnTo>
                  <a:lnTo>
                    <a:pt x="581" y="712"/>
                  </a:lnTo>
                  <a:lnTo>
                    <a:pt x="602" y="702"/>
                  </a:lnTo>
                  <a:lnTo>
                    <a:pt x="621" y="691"/>
                  </a:lnTo>
                  <a:lnTo>
                    <a:pt x="649" y="674"/>
                  </a:lnTo>
                  <a:lnTo>
                    <a:pt x="676" y="657"/>
                  </a:lnTo>
                  <a:lnTo>
                    <a:pt x="712" y="641"/>
                  </a:lnTo>
                  <a:lnTo>
                    <a:pt x="749" y="622"/>
                  </a:lnTo>
                  <a:lnTo>
                    <a:pt x="782" y="601"/>
                  </a:lnTo>
                  <a:lnTo>
                    <a:pt x="819" y="580"/>
                  </a:lnTo>
                  <a:lnTo>
                    <a:pt x="854" y="560"/>
                  </a:lnTo>
                  <a:lnTo>
                    <a:pt x="884" y="541"/>
                  </a:lnTo>
                  <a:lnTo>
                    <a:pt x="915" y="520"/>
                  </a:lnTo>
                  <a:lnTo>
                    <a:pt x="943" y="506"/>
                  </a:lnTo>
                  <a:lnTo>
                    <a:pt x="966" y="493"/>
                  </a:lnTo>
                  <a:lnTo>
                    <a:pt x="982" y="482"/>
                  </a:lnTo>
                  <a:lnTo>
                    <a:pt x="1006" y="461"/>
                  </a:lnTo>
                  <a:lnTo>
                    <a:pt x="1029" y="441"/>
                  </a:lnTo>
                  <a:lnTo>
                    <a:pt x="1050" y="422"/>
                  </a:lnTo>
                  <a:lnTo>
                    <a:pt x="1071" y="404"/>
                  </a:lnTo>
                  <a:lnTo>
                    <a:pt x="1088" y="390"/>
                  </a:lnTo>
                  <a:lnTo>
                    <a:pt x="1111" y="371"/>
                  </a:lnTo>
                  <a:lnTo>
                    <a:pt x="1120" y="359"/>
                  </a:lnTo>
                  <a:lnTo>
                    <a:pt x="1132" y="351"/>
                  </a:lnTo>
                  <a:lnTo>
                    <a:pt x="1139" y="347"/>
                  </a:lnTo>
                  <a:lnTo>
                    <a:pt x="1153" y="332"/>
                  </a:lnTo>
                  <a:lnTo>
                    <a:pt x="1177" y="316"/>
                  </a:lnTo>
                  <a:lnTo>
                    <a:pt x="1195" y="293"/>
                  </a:lnTo>
                  <a:lnTo>
                    <a:pt x="1214" y="261"/>
                  </a:lnTo>
                  <a:lnTo>
                    <a:pt x="1234" y="230"/>
                  </a:lnTo>
                  <a:lnTo>
                    <a:pt x="1247" y="203"/>
                  </a:lnTo>
                  <a:lnTo>
                    <a:pt x="1247" y="174"/>
                  </a:lnTo>
                  <a:lnTo>
                    <a:pt x="1239" y="114"/>
                  </a:lnTo>
                  <a:lnTo>
                    <a:pt x="1223" y="60"/>
                  </a:lnTo>
                  <a:lnTo>
                    <a:pt x="1214" y="18"/>
                  </a:lnTo>
                  <a:lnTo>
                    <a:pt x="1211" y="0"/>
                  </a:lnTo>
                  <a:lnTo>
                    <a:pt x="1190" y="5"/>
                  </a:lnTo>
                  <a:lnTo>
                    <a:pt x="1167" y="15"/>
                  </a:lnTo>
                  <a:lnTo>
                    <a:pt x="1139" y="22"/>
                  </a:lnTo>
                  <a:lnTo>
                    <a:pt x="1111" y="32"/>
                  </a:lnTo>
                  <a:lnTo>
                    <a:pt x="1078" y="43"/>
                  </a:lnTo>
                  <a:lnTo>
                    <a:pt x="1052" y="55"/>
                  </a:lnTo>
                  <a:lnTo>
                    <a:pt x="1029" y="65"/>
                  </a:lnTo>
                  <a:lnTo>
                    <a:pt x="1008" y="72"/>
                  </a:lnTo>
                  <a:lnTo>
                    <a:pt x="990" y="79"/>
                  </a:lnTo>
                  <a:lnTo>
                    <a:pt x="969" y="82"/>
                  </a:lnTo>
                  <a:lnTo>
                    <a:pt x="950" y="84"/>
                  </a:lnTo>
                  <a:lnTo>
                    <a:pt x="929" y="88"/>
                  </a:lnTo>
                  <a:lnTo>
                    <a:pt x="912" y="88"/>
                  </a:lnTo>
                  <a:lnTo>
                    <a:pt x="896" y="88"/>
                  </a:lnTo>
                  <a:lnTo>
                    <a:pt x="884" y="88"/>
                  </a:lnTo>
                  <a:lnTo>
                    <a:pt x="873" y="88"/>
                  </a:lnTo>
                  <a:lnTo>
                    <a:pt x="873" y="90"/>
                  </a:lnTo>
                  <a:lnTo>
                    <a:pt x="878" y="95"/>
                  </a:lnTo>
                  <a:lnTo>
                    <a:pt x="883" y="103"/>
                  </a:lnTo>
                  <a:lnTo>
                    <a:pt x="883" y="112"/>
                  </a:lnTo>
                  <a:lnTo>
                    <a:pt x="883" y="124"/>
                  </a:lnTo>
                  <a:lnTo>
                    <a:pt x="873" y="135"/>
                  </a:lnTo>
                  <a:lnTo>
                    <a:pt x="863" y="145"/>
                  </a:lnTo>
                  <a:lnTo>
                    <a:pt x="854" y="153"/>
                  </a:lnTo>
                  <a:lnTo>
                    <a:pt x="842" y="161"/>
                  </a:lnTo>
                  <a:lnTo>
                    <a:pt x="824" y="179"/>
                  </a:lnTo>
                  <a:lnTo>
                    <a:pt x="798" y="205"/>
                  </a:lnTo>
                  <a:lnTo>
                    <a:pt x="770" y="235"/>
                  </a:lnTo>
                  <a:lnTo>
                    <a:pt x="740" y="264"/>
                  </a:lnTo>
                  <a:lnTo>
                    <a:pt x="712" y="295"/>
                  </a:lnTo>
                  <a:lnTo>
                    <a:pt x="688" y="321"/>
                  </a:lnTo>
                  <a:lnTo>
                    <a:pt x="674" y="337"/>
                  </a:lnTo>
                  <a:lnTo>
                    <a:pt x="655" y="354"/>
                  </a:lnTo>
                  <a:lnTo>
                    <a:pt x="632" y="372"/>
                  </a:lnTo>
                  <a:lnTo>
                    <a:pt x="602" y="399"/>
                  </a:lnTo>
                  <a:lnTo>
                    <a:pt x="569" y="427"/>
                  </a:lnTo>
                  <a:lnTo>
                    <a:pt x="536" y="454"/>
                  </a:lnTo>
                  <a:lnTo>
                    <a:pt x="504" y="475"/>
                  </a:lnTo>
                  <a:lnTo>
                    <a:pt x="481" y="493"/>
                  </a:lnTo>
                  <a:lnTo>
                    <a:pt x="465" y="506"/>
                  </a:lnTo>
                  <a:lnTo>
                    <a:pt x="455" y="501"/>
                  </a:lnTo>
                  <a:lnTo>
                    <a:pt x="392" y="538"/>
                  </a:lnTo>
                  <a:lnTo>
                    <a:pt x="392" y="546"/>
                  </a:lnTo>
                  <a:lnTo>
                    <a:pt x="387" y="551"/>
                  </a:lnTo>
                  <a:lnTo>
                    <a:pt x="380" y="558"/>
                  </a:lnTo>
                  <a:lnTo>
                    <a:pt x="371" y="560"/>
                  </a:lnTo>
                  <a:lnTo>
                    <a:pt x="361" y="572"/>
                  </a:lnTo>
                  <a:lnTo>
                    <a:pt x="343" y="580"/>
                  </a:lnTo>
                  <a:lnTo>
                    <a:pt x="328" y="586"/>
                  </a:lnTo>
                  <a:lnTo>
                    <a:pt x="310" y="591"/>
                  </a:lnTo>
                  <a:lnTo>
                    <a:pt x="291" y="598"/>
                  </a:lnTo>
                  <a:lnTo>
                    <a:pt x="275" y="601"/>
                  </a:lnTo>
                  <a:lnTo>
                    <a:pt x="261" y="607"/>
                  </a:lnTo>
                  <a:lnTo>
                    <a:pt x="247" y="612"/>
                  </a:lnTo>
                  <a:lnTo>
                    <a:pt x="237" y="615"/>
                  </a:lnTo>
                  <a:lnTo>
                    <a:pt x="229" y="622"/>
                  </a:lnTo>
                  <a:lnTo>
                    <a:pt x="214" y="630"/>
                  </a:lnTo>
                  <a:lnTo>
                    <a:pt x="203" y="636"/>
                  </a:lnTo>
                  <a:lnTo>
                    <a:pt x="193" y="643"/>
                  </a:lnTo>
                  <a:lnTo>
                    <a:pt x="179" y="651"/>
                  </a:lnTo>
                  <a:lnTo>
                    <a:pt x="170" y="662"/>
                  </a:lnTo>
                  <a:lnTo>
                    <a:pt x="158" y="669"/>
                  </a:lnTo>
                  <a:lnTo>
                    <a:pt x="144" y="677"/>
                  </a:lnTo>
                  <a:lnTo>
                    <a:pt x="135" y="686"/>
                  </a:lnTo>
                  <a:lnTo>
                    <a:pt x="125" y="693"/>
                  </a:lnTo>
                  <a:lnTo>
                    <a:pt x="117" y="701"/>
                  </a:lnTo>
                  <a:lnTo>
                    <a:pt x="109" y="707"/>
                  </a:lnTo>
                  <a:lnTo>
                    <a:pt x="94" y="712"/>
                  </a:lnTo>
                  <a:lnTo>
                    <a:pt x="83" y="719"/>
                  </a:lnTo>
                  <a:lnTo>
                    <a:pt x="76" y="726"/>
                  </a:lnTo>
                  <a:lnTo>
                    <a:pt x="70" y="731"/>
                  </a:lnTo>
                  <a:lnTo>
                    <a:pt x="60" y="738"/>
                  </a:lnTo>
                  <a:lnTo>
                    <a:pt x="60" y="743"/>
                  </a:lnTo>
                  <a:lnTo>
                    <a:pt x="60" y="746"/>
                  </a:lnTo>
                  <a:lnTo>
                    <a:pt x="70" y="749"/>
                  </a:lnTo>
                  <a:lnTo>
                    <a:pt x="76" y="749"/>
                  </a:lnTo>
                  <a:lnTo>
                    <a:pt x="93" y="749"/>
                  </a:lnTo>
                  <a:lnTo>
                    <a:pt x="109" y="749"/>
                  </a:lnTo>
                  <a:lnTo>
                    <a:pt x="125" y="749"/>
                  </a:lnTo>
                  <a:lnTo>
                    <a:pt x="141" y="749"/>
                  </a:lnTo>
                  <a:lnTo>
                    <a:pt x="158" y="743"/>
                  </a:lnTo>
                  <a:lnTo>
                    <a:pt x="174" y="738"/>
                  </a:lnTo>
                  <a:lnTo>
                    <a:pt x="182" y="736"/>
                  </a:lnTo>
                  <a:lnTo>
                    <a:pt x="182" y="743"/>
                  </a:lnTo>
                  <a:lnTo>
                    <a:pt x="174" y="759"/>
                  </a:lnTo>
                  <a:lnTo>
                    <a:pt x="163" y="778"/>
                  </a:lnTo>
                  <a:lnTo>
                    <a:pt x="149" y="804"/>
                  </a:lnTo>
                  <a:lnTo>
                    <a:pt x="133" y="828"/>
                  </a:lnTo>
                  <a:lnTo>
                    <a:pt x="118" y="852"/>
                  </a:lnTo>
                  <a:lnTo>
                    <a:pt x="109" y="865"/>
                  </a:lnTo>
                  <a:lnTo>
                    <a:pt x="102" y="875"/>
                  </a:lnTo>
                  <a:lnTo>
                    <a:pt x="94" y="889"/>
                  </a:lnTo>
                  <a:lnTo>
                    <a:pt x="86" y="907"/>
                  </a:lnTo>
                  <a:lnTo>
                    <a:pt x="76" y="918"/>
                  </a:lnTo>
                  <a:lnTo>
                    <a:pt x="63" y="930"/>
                  </a:lnTo>
                  <a:lnTo>
                    <a:pt x="47" y="947"/>
                  </a:lnTo>
                  <a:lnTo>
                    <a:pt x="34" y="960"/>
                  </a:lnTo>
                  <a:lnTo>
                    <a:pt x="16" y="973"/>
                  </a:lnTo>
                  <a:close/>
                </a:path>
              </a:pathLst>
            </a:custGeom>
            <a:solidFill>
              <a:srgbClr val="FFFFFF"/>
            </a:solidFill>
            <a:ln w="4763">
              <a:solidFill>
                <a:srgbClr val="000000"/>
              </a:solidFill>
              <a:prstDash val="solid"/>
              <a:round/>
              <a:headEnd/>
              <a:tailEnd/>
            </a:ln>
          </p:spPr>
          <p:txBody>
            <a:bodyPr/>
            <a:lstStyle/>
            <a:p>
              <a:endParaRPr lang="en-US"/>
            </a:p>
          </p:txBody>
        </p:sp>
        <p:sp>
          <p:nvSpPr>
            <p:cNvPr id="30" name="Freeform 35"/>
            <p:cNvSpPr>
              <a:spLocks/>
            </p:cNvSpPr>
            <p:nvPr/>
          </p:nvSpPr>
          <p:spPr bwMode="auto">
            <a:xfrm>
              <a:off x="1744" y="3646"/>
              <a:ext cx="50" cy="54"/>
            </a:xfrm>
            <a:custGeom>
              <a:avLst/>
              <a:gdLst>
                <a:gd name="T0" fmla="*/ 2 w 252"/>
                <a:gd name="T1" fmla="*/ 3 h 216"/>
                <a:gd name="T2" fmla="*/ 2 w 252"/>
                <a:gd name="T3" fmla="*/ 2 h 216"/>
                <a:gd name="T4" fmla="*/ 2 w 252"/>
                <a:gd name="T5" fmla="*/ 2 h 216"/>
                <a:gd name="T6" fmla="*/ 2 w 252"/>
                <a:gd name="T7" fmla="*/ 2 h 216"/>
                <a:gd name="T8" fmla="*/ 1 w 252"/>
                <a:gd name="T9" fmla="*/ 2 h 216"/>
                <a:gd name="T10" fmla="*/ 1 w 252"/>
                <a:gd name="T11" fmla="*/ 1 h 216"/>
                <a:gd name="T12" fmla="*/ 1 w 252"/>
                <a:gd name="T13" fmla="*/ 1 h 216"/>
                <a:gd name="T14" fmla="*/ 1 w 252"/>
                <a:gd name="T15" fmla="*/ 1 h 216"/>
                <a:gd name="T16" fmla="*/ 1 w 252"/>
                <a:gd name="T17" fmla="*/ 1 h 216"/>
                <a:gd name="T18" fmla="*/ 1 w 252"/>
                <a:gd name="T19" fmla="*/ 1 h 216"/>
                <a:gd name="T20" fmla="*/ 1 w 252"/>
                <a:gd name="T21" fmla="*/ 0 h 216"/>
                <a:gd name="T22" fmla="*/ 1 w 252"/>
                <a:gd name="T23" fmla="*/ 0 h 216"/>
                <a:gd name="T24" fmla="*/ 0 w 252"/>
                <a:gd name="T25" fmla="*/ 1 h 216"/>
                <a:gd name="T26" fmla="*/ 0 w 252"/>
                <a:gd name="T27" fmla="*/ 1 h 216"/>
                <a:gd name="T28" fmla="*/ 1 w 252"/>
                <a:gd name="T29" fmla="*/ 2 h 216"/>
                <a:gd name="T30" fmla="*/ 1 w 252"/>
                <a:gd name="T31" fmla="*/ 2 h 216"/>
                <a:gd name="T32" fmla="*/ 1 w 252"/>
                <a:gd name="T33" fmla="*/ 2 h 216"/>
                <a:gd name="T34" fmla="*/ 1 w 252"/>
                <a:gd name="T35" fmla="*/ 2 h 216"/>
                <a:gd name="T36" fmla="*/ 1 w 252"/>
                <a:gd name="T37" fmla="*/ 2 h 216"/>
                <a:gd name="T38" fmla="*/ 1 w 252"/>
                <a:gd name="T39" fmla="*/ 3 h 216"/>
                <a:gd name="T40" fmla="*/ 1 w 252"/>
                <a:gd name="T41" fmla="*/ 3 h 216"/>
                <a:gd name="T42" fmla="*/ 1 w 252"/>
                <a:gd name="T43" fmla="*/ 3 h 216"/>
                <a:gd name="T44" fmla="*/ 1 w 252"/>
                <a:gd name="T45" fmla="*/ 3 h 216"/>
                <a:gd name="T46" fmla="*/ 1 w 252"/>
                <a:gd name="T47" fmla="*/ 3 h 216"/>
                <a:gd name="T48" fmla="*/ 2 w 252"/>
                <a:gd name="T49" fmla="*/ 3 h 2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52"/>
                <a:gd name="T76" fmla="*/ 0 h 216"/>
                <a:gd name="T77" fmla="*/ 252 w 252"/>
                <a:gd name="T78" fmla="*/ 216 h 21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52" h="216">
                  <a:moveTo>
                    <a:pt x="252" y="176"/>
                  </a:moveTo>
                  <a:lnTo>
                    <a:pt x="196" y="114"/>
                  </a:lnTo>
                  <a:lnTo>
                    <a:pt x="193" y="105"/>
                  </a:lnTo>
                  <a:lnTo>
                    <a:pt x="189" y="97"/>
                  </a:lnTo>
                  <a:lnTo>
                    <a:pt x="187" y="90"/>
                  </a:lnTo>
                  <a:lnTo>
                    <a:pt x="177" y="81"/>
                  </a:lnTo>
                  <a:lnTo>
                    <a:pt x="166" y="76"/>
                  </a:lnTo>
                  <a:lnTo>
                    <a:pt x="159" y="71"/>
                  </a:lnTo>
                  <a:lnTo>
                    <a:pt x="144" y="71"/>
                  </a:lnTo>
                  <a:lnTo>
                    <a:pt x="130" y="69"/>
                  </a:lnTo>
                  <a:lnTo>
                    <a:pt x="73" y="5"/>
                  </a:lnTo>
                  <a:lnTo>
                    <a:pt x="63" y="0"/>
                  </a:lnTo>
                  <a:lnTo>
                    <a:pt x="0" y="37"/>
                  </a:lnTo>
                  <a:lnTo>
                    <a:pt x="0" y="45"/>
                  </a:lnTo>
                  <a:lnTo>
                    <a:pt x="65" y="114"/>
                  </a:lnTo>
                  <a:lnTo>
                    <a:pt x="68" y="124"/>
                  </a:lnTo>
                  <a:lnTo>
                    <a:pt x="73" y="132"/>
                  </a:lnTo>
                  <a:lnTo>
                    <a:pt x="76" y="140"/>
                  </a:lnTo>
                  <a:lnTo>
                    <a:pt x="84" y="147"/>
                  </a:lnTo>
                  <a:lnTo>
                    <a:pt x="96" y="152"/>
                  </a:lnTo>
                  <a:lnTo>
                    <a:pt x="105" y="154"/>
                  </a:lnTo>
                  <a:lnTo>
                    <a:pt x="117" y="161"/>
                  </a:lnTo>
                  <a:lnTo>
                    <a:pt x="130" y="161"/>
                  </a:lnTo>
                  <a:lnTo>
                    <a:pt x="180" y="216"/>
                  </a:lnTo>
                  <a:lnTo>
                    <a:pt x="252" y="176"/>
                  </a:lnTo>
                  <a:close/>
                </a:path>
              </a:pathLst>
            </a:custGeom>
            <a:solidFill>
              <a:srgbClr val="FFFFFF"/>
            </a:solidFill>
            <a:ln w="4763">
              <a:solidFill>
                <a:srgbClr val="000000"/>
              </a:solidFill>
              <a:prstDash val="solid"/>
              <a:round/>
              <a:headEnd/>
              <a:tailEnd/>
            </a:ln>
          </p:spPr>
          <p:txBody>
            <a:bodyPr/>
            <a:lstStyle/>
            <a:p>
              <a:endParaRPr lang="en-US"/>
            </a:p>
          </p:txBody>
        </p:sp>
        <p:sp>
          <p:nvSpPr>
            <p:cNvPr id="31" name="Freeform 36"/>
            <p:cNvSpPr>
              <a:spLocks/>
            </p:cNvSpPr>
            <p:nvPr/>
          </p:nvSpPr>
          <p:spPr bwMode="auto">
            <a:xfrm>
              <a:off x="1643" y="3132"/>
              <a:ext cx="164" cy="187"/>
            </a:xfrm>
            <a:custGeom>
              <a:avLst/>
              <a:gdLst>
                <a:gd name="T0" fmla="*/ 1 w 820"/>
                <a:gd name="T1" fmla="*/ 3 h 747"/>
                <a:gd name="T2" fmla="*/ 1 w 820"/>
                <a:gd name="T3" fmla="*/ 3 h 747"/>
                <a:gd name="T4" fmla="*/ 1 w 820"/>
                <a:gd name="T5" fmla="*/ 3 h 747"/>
                <a:gd name="T6" fmla="*/ 1 w 820"/>
                <a:gd name="T7" fmla="*/ 4 h 747"/>
                <a:gd name="T8" fmla="*/ 2 w 820"/>
                <a:gd name="T9" fmla="*/ 5 h 747"/>
                <a:gd name="T10" fmla="*/ 2 w 820"/>
                <a:gd name="T11" fmla="*/ 5 h 747"/>
                <a:gd name="T12" fmla="*/ 3 w 820"/>
                <a:gd name="T13" fmla="*/ 5 h 747"/>
                <a:gd name="T14" fmla="*/ 4 w 820"/>
                <a:gd name="T15" fmla="*/ 6 h 747"/>
                <a:gd name="T16" fmla="*/ 4 w 820"/>
                <a:gd name="T17" fmla="*/ 7 h 747"/>
                <a:gd name="T18" fmla="*/ 4 w 820"/>
                <a:gd name="T19" fmla="*/ 8 h 747"/>
                <a:gd name="T20" fmla="*/ 4 w 820"/>
                <a:gd name="T21" fmla="*/ 9 h 747"/>
                <a:gd name="T22" fmla="*/ 3 w 820"/>
                <a:gd name="T23" fmla="*/ 10 h 747"/>
                <a:gd name="T24" fmla="*/ 2 w 820"/>
                <a:gd name="T25" fmla="*/ 9 h 747"/>
                <a:gd name="T26" fmla="*/ 2 w 820"/>
                <a:gd name="T27" fmla="*/ 9 h 747"/>
                <a:gd name="T28" fmla="*/ 1 w 820"/>
                <a:gd name="T29" fmla="*/ 9 h 747"/>
                <a:gd name="T30" fmla="*/ 1 w 820"/>
                <a:gd name="T31" fmla="*/ 9 h 747"/>
                <a:gd name="T32" fmla="*/ 1 w 820"/>
                <a:gd name="T33" fmla="*/ 9 h 747"/>
                <a:gd name="T34" fmla="*/ 1 w 820"/>
                <a:gd name="T35" fmla="*/ 9 h 747"/>
                <a:gd name="T36" fmla="*/ 1 w 820"/>
                <a:gd name="T37" fmla="*/ 10 h 747"/>
                <a:gd name="T38" fmla="*/ 1 w 820"/>
                <a:gd name="T39" fmla="*/ 10 h 747"/>
                <a:gd name="T40" fmla="*/ 1 w 820"/>
                <a:gd name="T41" fmla="*/ 10 h 747"/>
                <a:gd name="T42" fmla="*/ 1 w 820"/>
                <a:gd name="T43" fmla="*/ 11 h 747"/>
                <a:gd name="T44" fmla="*/ 2 w 820"/>
                <a:gd name="T45" fmla="*/ 12 h 747"/>
                <a:gd name="T46" fmla="*/ 2 w 820"/>
                <a:gd name="T47" fmla="*/ 12 h 747"/>
                <a:gd name="T48" fmla="*/ 3 w 820"/>
                <a:gd name="T49" fmla="*/ 12 h 747"/>
                <a:gd name="T50" fmla="*/ 4 w 820"/>
                <a:gd name="T51" fmla="*/ 11 h 747"/>
                <a:gd name="T52" fmla="*/ 4 w 820"/>
                <a:gd name="T53" fmla="*/ 11 h 747"/>
                <a:gd name="T54" fmla="*/ 5 w 820"/>
                <a:gd name="T55" fmla="*/ 10 h 747"/>
                <a:gd name="T56" fmla="*/ 5 w 820"/>
                <a:gd name="T57" fmla="*/ 9 h 747"/>
                <a:gd name="T58" fmla="*/ 5 w 820"/>
                <a:gd name="T59" fmla="*/ 8 h 747"/>
                <a:gd name="T60" fmla="*/ 4 w 820"/>
                <a:gd name="T61" fmla="*/ 7 h 747"/>
                <a:gd name="T62" fmla="*/ 5 w 820"/>
                <a:gd name="T63" fmla="*/ 7 h 747"/>
                <a:gd name="T64" fmla="*/ 5 w 820"/>
                <a:gd name="T65" fmla="*/ 6 h 747"/>
                <a:gd name="T66" fmla="*/ 5 w 820"/>
                <a:gd name="T67" fmla="*/ 6 h 747"/>
                <a:gd name="T68" fmla="*/ 5 w 820"/>
                <a:gd name="T69" fmla="*/ 7 h 747"/>
                <a:gd name="T70" fmla="*/ 5 w 820"/>
                <a:gd name="T71" fmla="*/ 8 h 747"/>
                <a:gd name="T72" fmla="*/ 5 w 820"/>
                <a:gd name="T73" fmla="*/ 8 h 747"/>
                <a:gd name="T74" fmla="*/ 5 w 820"/>
                <a:gd name="T75" fmla="*/ 9 h 747"/>
                <a:gd name="T76" fmla="*/ 6 w 820"/>
                <a:gd name="T77" fmla="*/ 10 h 747"/>
                <a:gd name="T78" fmla="*/ 6 w 820"/>
                <a:gd name="T79" fmla="*/ 10 h 747"/>
                <a:gd name="T80" fmla="*/ 6 w 820"/>
                <a:gd name="T81" fmla="*/ 10 h 747"/>
                <a:gd name="T82" fmla="*/ 6 w 820"/>
                <a:gd name="T83" fmla="*/ 9 h 747"/>
                <a:gd name="T84" fmla="*/ 6 w 820"/>
                <a:gd name="T85" fmla="*/ 7 h 747"/>
                <a:gd name="T86" fmla="*/ 7 w 820"/>
                <a:gd name="T87" fmla="*/ 5 h 747"/>
                <a:gd name="T88" fmla="*/ 6 w 820"/>
                <a:gd name="T89" fmla="*/ 4 h 747"/>
                <a:gd name="T90" fmla="*/ 6 w 820"/>
                <a:gd name="T91" fmla="*/ 2 h 747"/>
                <a:gd name="T92" fmla="*/ 5 w 820"/>
                <a:gd name="T93" fmla="*/ 1 h 747"/>
                <a:gd name="T94" fmla="*/ 5 w 820"/>
                <a:gd name="T95" fmla="*/ 1 h 747"/>
                <a:gd name="T96" fmla="*/ 4 w 820"/>
                <a:gd name="T97" fmla="*/ 0 h 747"/>
                <a:gd name="T98" fmla="*/ 4 w 820"/>
                <a:gd name="T99" fmla="*/ 0 h 747"/>
                <a:gd name="T100" fmla="*/ 3 w 820"/>
                <a:gd name="T101" fmla="*/ 0 h 747"/>
                <a:gd name="T102" fmla="*/ 3 w 820"/>
                <a:gd name="T103" fmla="*/ 0 h 747"/>
                <a:gd name="T104" fmla="*/ 2 w 820"/>
                <a:gd name="T105" fmla="*/ 0 h 747"/>
                <a:gd name="T106" fmla="*/ 2 w 820"/>
                <a:gd name="T107" fmla="*/ 1 h 747"/>
                <a:gd name="T108" fmla="*/ 1 w 820"/>
                <a:gd name="T109" fmla="*/ 1 h 747"/>
                <a:gd name="T110" fmla="*/ 0 w 820"/>
                <a:gd name="T111" fmla="*/ 2 h 747"/>
                <a:gd name="T112" fmla="*/ 0 w 820"/>
                <a:gd name="T113" fmla="*/ 2 h 747"/>
                <a:gd name="T114" fmla="*/ 0 w 820"/>
                <a:gd name="T115" fmla="*/ 3 h 747"/>
                <a:gd name="T116" fmla="*/ 0 w 820"/>
                <a:gd name="T117" fmla="*/ 4 h 74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820"/>
                <a:gd name="T178" fmla="*/ 0 h 747"/>
                <a:gd name="T179" fmla="*/ 820 w 820"/>
                <a:gd name="T180" fmla="*/ 747 h 74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820" h="747">
                  <a:moveTo>
                    <a:pt x="38" y="232"/>
                  </a:moveTo>
                  <a:lnTo>
                    <a:pt x="56" y="221"/>
                  </a:lnTo>
                  <a:lnTo>
                    <a:pt x="72" y="211"/>
                  </a:lnTo>
                  <a:lnTo>
                    <a:pt x="82" y="199"/>
                  </a:lnTo>
                  <a:lnTo>
                    <a:pt x="89" y="187"/>
                  </a:lnTo>
                  <a:lnTo>
                    <a:pt x="96" y="178"/>
                  </a:lnTo>
                  <a:lnTo>
                    <a:pt x="113" y="181"/>
                  </a:lnTo>
                  <a:lnTo>
                    <a:pt x="124" y="194"/>
                  </a:lnTo>
                  <a:lnTo>
                    <a:pt x="136" y="211"/>
                  </a:lnTo>
                  <a:lnTo>
                    <a:pt x="137" y="221"/>
                  </a:lnTo>
                  <a:lnTo>
                    <a:pt x="147" y="234"/>
                  </a:lnTo>
                  <a:lnTo>
                    <a:pt x="160" y="252"/>
                  </a:lnTo>
                  <a:lnTo>
                    <a:pt x="176" y="263"/>
                  </a:lnTo>
                  <a:lnTo>
                    <a:pt x="189" y="275"/>
                  </a:lnTo>
                  <a:lnTo>
                    <a:pt x="215" y="289"/>
                  </a:lnTo>
                  <a:lnTo>
                    <a:pt x="243" y="294"/>
                  </a:lnTo>
                  <a:lnTo>
                    <a:pt x="269" y="299"/>
                  </a:lnTo>
                  <a:lnTo>
                    <a:pt x="303" y="299"/>
                  </a:lnTo>
                  <a:lnTo>
                    <a:pt x="344" y="303"/>
                  </a:lnTo>
                  <a:lnTo>
                    <a:pt x="383" y="308"/>
                  </a:lnTo>
                  <a:lnTo>
                    <a:pt x="423" y="315"/>
                  </a:lnTo>
                  <a:lnTo>
                    <a:pt x="456" y="325"/>
                  </a:lnTo>
                  <a:lnTo>
                    <a:pt x="488" y="332"/>
                  </a:lnTo>
                  <a:lnTo>
                    <a:pt x="509" y="342"/>
                  </a:lnTo>
                  <a:lnTo>
                    <a:pt x="514" y="350"/>
                  </a:lnTo>
                  <a:lnTo>
                    <a:pt x="514" y="382"/>
                  </a:lnTo>
                  <a:lnTo>
                    <a:pt x="505" y="420"/>
                  </a:lnTo>
                  <a:lnTo>
                    <a:pt x="500" y="455"/>
                  </a:lnTo>
                  <a:lnTo>
                    <a:pt x="500" y="489"/>
                  </a:lnTo>
                  <a:lnTo>
                    <a:pt x="500" y="500"/>
                  </a:lnTo>
                  <a:lnTo>
                    <a:pt x="493" y="521"/>
                  </a:lnTo>
                  <a:lnTo>
                    <a:pt x="479" y="543"/>
                  </a:lnTo>
                  <a:lnTo>
                    <a:pt x="461" y="566"/>
                  </a:lnTo>
                  <a:lnTo>
                    <a:pt x="437" y="584"/>
                  </a:lnTo>
                  <a:lnTo>
                    <a:pt x="409" y="597"/>
                  </a:lnTo>
                  <a:lnTo>
                    <a:pt x="374" y="602"/>
                  </a:lnTo>
                  <a:lnTo>
                    <a:pt x="334" y="597"/>
                  </a:lnTo>
                  <a:lnTo>
                    <a:pt x="321" y="592"/>
                  </a:lnTo>
                  <a:lnTo>
                    <a:pt x="306" y="585"/>
                  </a:lnTo>
                  <a:lnTo>
                    <a:pt x="285" y="576"/>
                  </a:lnTo>
                  <a:lnTo>
                    <a:pt x="262" y="569"/>
                  </a:lnTo>
                  <a:lnTo>
                    <a:pt x="243" y="555"/>
                  </a:lnTo>
                  <a:lnTo>
                    <a:pt x="220" y="553"/>
                  </a:lnTo>
                  <a:lnTo>
                    <a:pt x="196" y="550"/>
                  </a:lnTo>
                  <a:lnTo>
                    <a:pt x="180" y="553"/>
                  </a:lnTo>
                  <a:lnTo>
                    <a:pt x="161" y="555"/>
                  </a:lnTo>
                  <a:lnTo>
                    <a:pt x="147" y="563"/>
                  </a:lnTo>
                  <a:lnTo>
                    <a:pt x="136" y="564"/>
                  </a:lnTo>
                  <a:lnTo>
                    <a:pt x="121" y="566"/>
                  </a:lnTo>
                  <a:lnTo>
                    <a:pt x="113" y="566"/>
                  </a:lnTo>
                  <a:lnTo>
                    <a:pt x="101" y="569"/>
                  </a:lnTo>
                  <a:lnTo>
                    <a:pt x="98" y="569"/>
                  </a:lnTo>
                  <a:lnTo>
                    <a:pt x="93" y="571"/>
                  </a:lnTo>
                  <a:lnTo>
                    <a:pt x="91" y="581"/>
                  </a:lnTo>
                  <a:lnTo>
                    <a:pt x="93" y="590"/>
                  </a:lnTo>
                  <a:lnTo>
                    <a:pt x="101" y="602"/>
                  </a:lnTo>
                  <a:lnTo>
                    <a:pt x="108" y="607"/>
                  </a:lnTo>
                  <a:lnTo>
                    <a:pt x="114" y="609"/>
                  </a:lnTo>
                  <a:lnTo>
                    <a:pt x="116" y="616"/>
                  </a:lnTo>
                  <a:lnTo>
                    <a:pt x="114" y="626"/>
                  </a:lnTo>
                  <a:lnTo>
                    <a:pt x="101" y="640"/>
                  </a:lnTo>
                  <a:lnTo>
                    <a:pt x="98" y="661"/>
                  </a:lnTo>
                  <a:lnTo>
                    <a:pt x="98" y="685"/>
                  </a:lnTo>
                  <a:lnTo>
                    <a:pt x="116" y="706"/>
                  </a:lnTo>
                  <a:lnTo>
                    <a:pt x="131" y="716"/>
                  </a:lnTo>
                  <a:lnTo>
                    <a:pt x="155" y="726"/>
                  </a:lnTo>
                  <a:lnTo>
                    <a:pt x="173" y="732"/>
                  </a:lnTo>
                  <a:lnTo>
                    <a:pt x="194" y="737"/>
                  </a:lnTo>
                  <a:lnTo>
                    <a:pt x="215" y="740"/>
                  </a:lnTo>
                  <a:lnTo>
                    <a:pt x="231" y="745"/>
                  </a:lnTo>
                  <a:lnTo>
                    <a:pt x="246" y="747"/>
                  </a:lnTo>
                  <a:lnTo>
                    <a:pt x="248" y="747"/>
                  </a:lnTo>
                  <a:lnTo>
                    <a:pt x="297" y="747"/>
                  </a:lnTo>
                  <a:lnTo>
                    <a:pt x="348" y="740"/>
                  </a:lnTo>
                  <a:lnTo>
                    <a:pt x="391" y="732"/>
                  </a:lnTo>
                  <a:lnTo>
                    <a:pt x="435" y="721"/>
                  </a:lnTo>
                  <a:lnTo>
                    <a:pt x="472" y="709"/>
                  </a:lnTo>
                  <a:lnTo>
                    <a:pt x="500" y="697"/>
                  </a:lnTo>
                  <a:lnTo>
                    <a:pt x="521" y="682"/>
                  </a:lnTo>
                  <a:lnTo>
                    <a:pt x="535" y="676"/>
                  </a:lnTo>
                  <a:lnTo>
                    <a:pt x="554" y="659"/>
                  </a:lnTo>
                  <a:lnTo>
                    <a:pt x="565" y="640"/>
                  </a:lnTo>
                  <a:lnTo>
                    <a:pt x="568" y="624"/>
                  </a:lnTo>
                  <a:lnTo>
                    <a:pt x="568" y="607"/>
                  </a:lnTo>
                  <a:lnTo>
                    <a:pt x="565" y="584"/>
                  </a:lnTo>
                  <a:lnTo>
                    <a:pt x="563" y="553"/>
                  </a:lnTo>
                  <a:lnTo>
                    <a:pt x="565" y="529"/>
                  </a:lnTo>
                  <a:lnTo>
                    <a:pt x="565" y="510"/>
                  </a:lnTo>
                  <a:lnTo>
                    <a:pt x="565" y="498"/>
                  </a:lnTo>
                  <a:lnTo>
                    <a:pt x="558" y="479"/>
                  </a:lnTo>
                  <a:lnTo>
                    <a:pt x="556" y="455"/>
                  </a:lnTo>
                  <a:lnTo>
                    <a:pt x="558" y="439"/>
                  </a:lnTo>
                  <a:lnTo>
                    <a:pt x="560" y="431"/>
                  </a:lnTo>
                  <a:lnTo>
                    <a:pt x="565" y="421"/>
                  </a:lnTo>
                  <a:lnTo>
                    <a:pt x="570" y="415"/>
                  </a:lnTo>
                  <a:lnTo>
                    <a:pt x="579" y="405"/>
                  </a:lnTo>
                  <a:lnTo>
                    <a:pt x="589" y="398"/>
                  </a:lnTo>
                  <a:lnTo>
                    <a:pt x="601" y="392"/>
                  </a:lnTo>
                  <a:lnTo>
                    <a:pt x="617" y="389"/>
                  </a:lnTo>
                  <a:lnTo>
                    <a:pt x="631" y="392"/>
                  </a:lnTo>
                  <a:lnTo>
                    <a:pt x="664" y="400"/>
                  </a:lnTo>
                  <a:lnTo>
                    <a:pt x="671" y="413"/>
                  </a:lnTo>
                  <a:lnTo>
                    <a:pt x="671" y="431"/>
                  </a:lnTo>
                  <a:lnTo>
                    <a:pt x="664" y="450"/>
                  </a:lnTo>
                  <a:lnTo>
                    <a:pt x="664" y="468"/>
                  </a:lnTo>
                  <a:lnTo>
                    <a:pt x="651" y="481"/>
                  </a:lnTo>
                  <a:lnTo>
                    <a:pt x="640" y="495"/>
                  </a:lnTo>
                  <a:lnTo>
                    <a:pt x="635" y="508"/>
                  </a:lnTo>
                  <a:lnTo>
                    <a:pt x="635" y="513"/>
                  </a:lnTo>
                  <a:lnTo>
                    <a:pt x="635" y="529"/>
                  </a:lnTo>
                  <a:lnTo>
                    <a:pt x="640" y="543"/>
                  </a:lnTo>
                  <a:lnTo>
                    <a:pt x="651" y="563"/>
                  </a:lnTo>
                  <a:lnTo>
                    <a:pt x="664" y="581"/>
                  </a:lnTo>
                  <a:lnTo>
                    <a:pt x="675" y="597"/>
                  </a:lnTo>
                  <a:lnTo>
                    <a:pt x="687" y="611"/>
                  </a:lnTo>
                  <a:lnTo>
                    <a:pt x="694" y="626"/>
                  </a:lnTo>
                  <a:lnTo>
                    <a:pt x="701" y="635"/>
                  </a:lnTo>
                  <a:lnTo>
                    <a:pt x="706" y="635"/>
                  </a:lnTo>
                  <a:lnTo>
                    <a:pt x="718" y="637"/>
                  </a:lnTo>
                  <a:lnTo>
                    <a:pt x="726" y="637"/>
                  </a:lnTo>
                  <a:lnTo>
                    <a:pt x="742" y="637"/>
                  </a:lnTo>
                  <a:lnTo>
                    <a:pt x="757" y="632"/>
                  </a:lnTo>
                  <a:lnTo>
                    <a:pt x="771" y="624"/>
                  </a:lnTo>
                  <a:lnTo>
                    <a:pt x="783" y="611"/>
                  </a:lnTo>
                  <a:lnTo>
                    <a:pt x="785" y="592"/>
                  </a:lnTo>
                  <a:lnTo>
                    <a:pt x="785" y="566"/>
                  </a:lnTo>
                  <a:lnTo>
                    <a:pt x="789" y="519"/>
                  </a:lnTo>
                  <a:lnTo>
                    <a:pt x="799" y="468"/>
                  </a:lnTo>
                  <a:lnTo>
                    <a:pt x="810" y="413"/>
                  </a:lnTo>
                  <a:lnTo>
                    <a:pt x="817" y="358"/>
                  </a:lnTo>
                  <a:lnTo>
                    <a:pt x="820" y="308"/>
                  </a:lnTo>
                  <a:lnTo>
                    <a:pt x="820" y="270"/>
                  </a:lnTo>
                  <a:lnTo>
                    <a:pt x="820" y="247"/>
                  </a:lnTo>
                  <a:lnTo>
                    <a:pt x="810" y="230"/>
                  </a:lnTo>
                  <a:lnTo>
                    <a:pt x="799" y="202"/>
                  </a:lnTo>
                  <a:lnTo>
                    <a:pt x="785" y="173"/>
                  </a:lnTo>
                  <a:lnTo>
                    <a:pt x="765" y="139"/>
                  </a:lnTo>
                  <a:lnTo>
                    <a:pt x="742" y="107"/>
                  </a:lnTo>
                  <a:lnTo>
                    <a:pt x="718" y="81"/>
                  </a:lnTo>
                  <a:lnTo>
                    <a:pt x="685" y="57"/>
                  </a:lnTo>
                  <a:lnTo>
                    <a:pt x="651" y="47"/>
                  </a:lnTo>
                  <a:lnTo>
                    <a:pt x="631" y="41"/>
                  </a:lnTo>
                  <a:lnTo>
                    <a:pt x="612" y="36"/>
                  </a:lnTo>
                  <a:lnTo>
                    <a:pt x="594" y="31"/>
                  </a:lnTo>
                  <a:lnTo>
                    <a:pt x="573" y="28"/>
                  </a:lnTo>
                  <a:lnTo>
                    <a:pt x="554" y="21"/>
                  </a:lnTo>
                  <a:lnTo>
                    <a:pt x="531" y="20"/>
                  </a:lnTo>
                  <a:lnTo>
                    <a:pt x="509" y="12"/>
                  </a:lnTo>
                  <a:lnTo>
                    <a:pt x="488" y="10"/>
                  </a:lnTo>
                  <a:lnTo>
                    <a:pt x="461" y="7"/>
                  </a:lnTo>
                  <a:lnTo>
                    <a:pt x="437" y="5"/>
                  </a:lnTo>
                  <a:lnTo>
                    <a:pt x="414" y="5"/>
                  </a:lnTo>
                  <a:lnTo>
                    <a:pt x="391" y="0"/>
                  </a:lnTo>
                  <a:lnTo>
                    <a:pt x="365" y="0"/>
                  </a:lnTo>
                  <a:lnTo>
                    <a:pt x="342" y="0"/>
                  </a:lnTo>
                  <a:lnTo>
                    <a:pt x="313" y="5"/>
                  </a:lnTo>
                  <a:lnTo>
                    <a:pt x="287" y="7"/>
                  </a:lnTo>
                  <a:lnTo>
                    <a:pt x="271" y="10"/>
                  </a:lnTo>
                  <a:lnTo>
                    <a:pt x="253" y="12"/>
                  </a:lnTo>
                  <a:lnTo>
                    <a:pt x="227" y="20"/>
                  </a:lnTo>
                  <a:lnTo>
                    <a:pt x="206" y="28"/>
                  </a:lnTo>
                  <a:lnTo>
                    <a:pt x="180" y="36"/>
                  </a:lnTo>
                  <a:lnTo>
                    <a:pt x="155" y="47"/>
                  </a:lnTo>
                  <a:lnTo>
                    <a:pt x="126" y="57"/>
                  </a:lnTo>
                  <a:lnTo>
                    <a:pt x="101" y="68"/>
                  </a:lnTo>
                  <a:lnTo>
                    <a:pt x="80" y="81"/>
                  </a:lnTo>
                  <a:lnTo>
                    <a:pt x="56" y="94"/>
                  </a:lnTo>
                  <a:lnTo>
                    <a:pt x="38" y="104"/>
                  </a:lnTo>
                  <a:lnTo>
                    <a:pt x="23" y="121"/>
                  </a:lnTo>
                  <a:lnTo>
                    <a:pt x="10" y="136"/>
                  </a:lnTo>
                  <a:lnTo>
                    <a:pt x="0" y="147"/>
                  </a:lnTo>
                  <a:lnTo>
                    <a:pt x="0" y="159"/>
                  </a:lnTo>
                  <a:lnTo>
                    <a:pt x="0" y="168"/>
                  </a:lnTo>
                  <a:lnTo>
                    <a:pt x="7" y="183"/>
                  </a:lnTo>
                  <a:lnTo>
                    <a:pt x="17" y="204"/>
                  </a:lnTo>
                  <a:lnTo>
                    <a:pt x="23" y="221"/>
                  </a:lnTo>
                  <a:lnTo>
                    <a:pt x="38" y="232"/>
                  </a:lnTo>
                  <a:close/>
                </a:path>
              </a:pathLst>
            </a:custGeom>
            <a:solidFill>
              <a:srgbClr val="FFFFFF"/>
            </a:solidFill>
            <a:ln w="4763">
              <a:solidFill>
                <a:srgbClr val="000000"/>
              </a:solidFill>
              <a:prstDash val="solid"/>
              <a:round/>
              <a:headEnd/>
              <a:tailEnd/>
            </a:ln>
          </p:spPr>
          <p:txBody>
            <a:bodyPr/>
            <a:lstStyle/>
            <a:p>
              <a:endParaRPr lang="en-US"/>
            </a:p>
          </p:txBody>
        </p:sp>
        <p:sp>
          <p:nvSpPr>
            <p:cNvPr id="32" name="Freeform 37"/>
            <p:cNvSpPr>
              <a:spLocks/>
            </p:cNvSpPr>
            <p:nvPr/>
          </p:nvSpPr>
          <p:spPr bwMode="auto">
            <a:xfrm>
              <a:off x="1681" y="3222"/>
              <a:ext cx="29" cy="5"/>
            </a:xfrm>
            <a:custGeom>
              <a:avLst/>
              <a:gdLst>
                <a:gd name="T0" fmla="*/ 0 w 148"/>
                <a:gd name="T1" fmla="*/ 0 h 22"/>
                <a:gd name="T2" fmla="*/ 0 w 148"/>
                <a:gd name="T3" fmla="*/ 0 h 22"/>
                <a:gd name="T4" fmla="*/ 0 w 148"/>
                <a:gd name="T5" fmla="*/ 0 h 22"/>
                <a:gd name="T6" fmla="*/ 0 w 148"/>
                <a:gd name="T7" fmla="*/ 0 h 22"/>
                <a:gd name="T8" fmla="*/ 0 w 148"/>
                <a:gd name="T9" fmla="*/ 0 h 22"/>
                <a:gd name="T10" fmla="*/ 0 w 148"/>
                <a:gd name="T11" fmla="*/ 0 h 22"/>
                <a:gd name="T12" fmla="*/ 1 w 148"/>
                <a:gd name="T13" fmla="*/ 0 h 22"/>
                <a:gd name="T14" fmla="*/ 1 w 148"/>
                <a:gd name="T15" fmla="*/ 0 h 22"/>
                <a:gd name="T16" fmla="*/ 1 w 148"/>
                <a:gd name="T17" fmla="*/ 0 h 22"/>
                <a:gd name="T18" fmla="*/ 1 w 148"/>
                <a:gd name="T19" fmla="*/ 0 h 22"/>
                <a:gd name="T20" fmla="*/ 1 w 148"/>
                <a:gd name="T21" fmla="*/ 0 h 22"/>
                <a:gd name="T22" fmla="*/ 1 w 148"/>
                <a:gd name="T23" fmla="*/ 0 h 22"/>
                <a:gd name="T24" fmla="*/ 1 w 148"/>
                <a:gd name="T25" fmla="*/ 0 h 22"/>
                <a:gd name="T26" fmla="*/ 1 w 148"/>
                <a:gd name="T27" fmla="*/ 0 h 22"/>
                <a:gd name="T28" fmla="*/ 1 w 148"/>
                <a:gd name="T29" fmla="*/ 0 h 22"/>
                <a:gd name="T30" fmla="*/ 1 w 148"/>
                <a:gd name="T31" fmla="*/ 0 h 22"/>
                <a:gd name="T32" fmla="*/ 1 w 148"/>
                <a:gd name="T33" fmla="*/ 0 h 22"/>
                <a:gd name="T34" fmla="*/ 1 w 148"/>
                <a:gd name="T35" fmla="*/ 0 h 22"/>
                <a:gd name="T36" fmla="*/ 1 w 148"/>
                <a:gd name="T37" fmla="*/ 0 h 22"/>
                <a:gd name="T38" fmla="*/ 1 w 148"/>
                <a:gd name="T39" fmla="*/ 0 h 22"/>
                <a:gd name="T40" fmla="*/ 1 w 148"/>
                <a:gd name="T41" fmla="*/ 0 h 22"/>
                <a:gd name="T42" fmla="*/ 0 w 148"/>
                <a:gd name="T43" fmla="*/ 0 h 22"/>
                <a:gd name="T44" fmla="*/ 0 w 148"/>
                <a:gd name="T45" fmla="*/ 0 h 22"/>
                <a:gd name="T46" fmla="*/ 0 w 148"/>
                <a:gd name="T47" fmla="*/ 0 h 22"/>
                <a:gd name="T48" fmla="*/ 0 w 148"/>
                <a:gd name="T49" fmla="*/ 0 h 22"/>
                <a:gd name="T50" fmla="*/ 0 w 148"/>
                <a:gd name="T51" fmla="*/ 0 h 22"/>
                <a:gd name="T52" fmla="*/ 0 w 148"/>
                <a:gd name="T53" fmla="*/ 0 h 22"/>
                <a:gd name="T54" fmla="*/ 0 w 148"/>
                <a:gd name="T55" fmla="*/ 0 h 22"/>
                <a:gd name="T56" fmla="*/ 0 w 148"/>
                <a:gd name="T57" fmla="*/ 0 h 2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8"/>
                <a:gd name="T88" fmla="*/ 0 h 22"/>
                <a:gd name="T89" fmla="*/ 148 w 148"/>
                <a:gd name="T90" fmla="*/ 22 h 2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8" h="22">
                  <a:moveTo>
                    <a:pt x="0" y="10"/>
                  </a:moveTo>
                  <a:lnTo>
                    <a:pt x="18" y="13"/>
                  </a:lnTo>
                  <a:lnTo>
                    <a:pt x="33" y="10"/>
                  </a:lnTo>
                  <a:lnTo>
                    <a:pt x="38" y="5"/>
                  </a:lnTo>
                  <a:lnTo>
                    <a:pt x="47" y="3"/>
                  </a:lnTo>
                  <a:lnTo>
                    <a:pt x="57" y="0"/>
                  </a:lnTo>
                  <a:lnTo>
                    <a:pt x="73" y="0"/>
                  </a:lnTo>
                  <a:lnTo>
                    <a:pt x="89" y="0"/>
                  </a:lnTo>
                  <a:lnTo>
                    <a:pt x="103" y="3"/>
                  </a:lnTo>
                  <a:lnTo>
                    <a:pt x="119" y="5"/>
                  </a:lnTo>
                  <a:lnTo>
                    <a:pt x="132" y="8"/>
                  </a:lnTo>
                  <a:lnTo>
                    <a:pt x="140" y="10"/>
                  </a:lnTo>
                  <a:lnTo>
                    <a:pt x="148" y="13"/>
                  </a:lnTo>
                  <a:lnTo>
                    <a:pt x="138" y="13"/>
                  </a:lnTo>
                  <a:lnTo>
                    <a:pt x="127" y="13"/>
                  </a:lnTo>
                  <a:lnTo>
                    <a:pt x="117" y="13"/>
                  </a:lnTo>
                  <a:lnTo>
                    <a:pt x="103" y="13"/>
                  </a:lnTo>
                  <a:lnTo>
                    <a:pt x="94" y="13"/>
                  </a:lnTo>
                  <a:lnTo>
                    <a:pt x="82" y="13"/>
                  </a:lnTo>
                  <a:lnTo>
                    <a:pt x="73" y="13"/>
                  </a:lnTo>
                  <a:lnTo>
                    <a:pt x="64" y="17"/>
                  </a:lnTo>
                  <a:lnTo>
                    <a:pt x="57" y="19"/>
                  </a:lnTo>
                  <a:lnTo>
                    <a:pt x="47" y="19"/>
                  </a:lnTo>
                  <a:lnTo>
                    <a:pt x="38" y="22"/>
                  </a:lnTo>
                  <a:lnTo>
                    <a:pt x="33" y="22"/>
                  </a:lnTo>
                  <a:lnTo>
                    <a:pt x="18" y="22"/>
                  </a:lnTo>
                  <a:lnTo>
                    <a:pt x="17" y="19"/>
                  </a:lnTo>
                  <a:lnTo>
                    <a:pt x="7" y="13"/>
                  </a:lnTo>
                  <a:lnTo>
                    <a:pt x="0" y="10"/>
                  </a:lnTo>
                  <a:close/>
                </a:path>
              </a:pathLst>
            </a:custGeom>
            <a:solidFill>
              <a:srgbClr val="FFFFFF"/>
            </a:solidFill>
            <a:ln w="4763">
              <a:solidFill>
                <a:srgbClr val="000000"/>
              </a:solidFill>
              <a:prstDash val="solid"/>
              <a:round/>
              <a:headEnd/>
              <a:tailEnd/>
            </a:ln>
          </p:spPr>
          <p:txBody>
            <a:bodyPr/>
            <a:lstStyle/>
            <a:p>
              <a:endParaRPr lang="en-US"/>
            </a:p>
          </p:txBody>
        </p:sp>
        <p:sp>
          <p:nvSpPr>
            <p:cNvPr id="33" name="Freeform 38"/>
            <p:cNvSpPr>
              <a:spLocks/>
            </p:cNvSpPr>
            <p:nvPr/>
          </p:nvSpPr>
          <p:spPr bwMode="auto">
            <a:xfrm>
              <a:off x="1688" y="3230"/>
              <a:ext cx="24" cy="8"/>
            </a:xfrm>
            <a:custGeom>
              <a:avLst/>
              <a:gdLst>
                <a:gd name="T0" fmla="*/ 0 w 117"/>
                <a:gd name="T1" fmla="*/ 0 h 32"/>
                <a:gd name="T2" fmla="*/ 0 w 117"/>
                <a:gd name="T3" fmla="*/ 0 h 32"/>
                <a:gd name="T4" fmla="*/ 0 w 117"/>
                <a:gd name="T5" fmla="*/ 0 h 32"/>
                <a:gd name="T6" fmla="*/ 0 w 117"/>
                <a:gd name="T7" fmla="*/ 0 h 32"/>
                <a:gd name="T8" fmla="*/ 0 w 117"/>
                <a:gd name="T9" fmla="*/ 0 h 32"/>
                <a:gd name="T10" fmla="*/ 0 w 117"/>
                <a:gd name="T11" fmla="*/ 0 h 32"/>
                <a:gd name="T12" fmla="*/ 0 w 117"/>
                <a:gd name="T13" fmla="*/ 0 h 32"/>
                <a:gd name="T14" fmla="*/ 1 w 117"/>
                <a:gd name="T15" fmla="*/ 0 h 32"/>
                <a:gd name="T16" fmla="*/ 1 w 117"/>
                <a:gd name="T17" fmla="*/ 0 h 32"/>
                <a:gd name="T18" fmla="*/ 1 w 117"/>
                <a:gd name="T19" fmla="*/ 0 h 32"/>
                <a:gd name="T20" fmla="*/ 1 w 117"/>
                <a:gd name="T21" fmla="*/ 0 h 32"/>
                <a:gd name="T22" fmla="*/ 1 w 117"/>
                <a:gd name="T23" fmla="*/ 0 h 32"/>
                <a:gd name="T24" fmla="*/ 1 w 117"/>
                <a:gd name="T25" fmla="*/ 1 h 32"/>
                <a:gd name="T26" fmla="*/ 0 w 117"/>
                <a:gd name="T27" fmla="*/ 1 h 32"/>
                <a:gd name="T28" fmla="*/ 0 w 117"/>
                <a:gd name="T29" fmla="*/ 1 h 32"/>
                <a:gd name="T30" fmla="*/ 0 w 117"/>
                <a:gd name="T31" fmla="*/ 0 h 32"/>
                <a:gd name="T32" fmla="*/ 0 w 117"/>
                <a:gd name="T33" fmla="*/ 0 h 32"/>
                <a:gd name="T34" fmla="*/ 0 w 117"/>
                <a:gd name="T35" fmla="*/ 0 h 3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7"/>
                <a:gd name="T55" fmla="*/ 0 h 32"/>
                <a:gd name="T56" fmla="*/ 117 w 117"/>
                <a:gd name="T57" fmla="*/ 32 h 3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7" h="32">
                  <a:moveTo>
                    <a:pt x="0" y="0"/>
                  </a:moveTo>
                  <a:lnTo>
                    <a:pt x="9" y="0"/>
                  </a:lnTo>
                  <a:lnTo>
                    <a:pt x="21" y="0"/>
                  </a:lnTo>
                  <a:lnTo>
                    <a:pt x="30" y="0"/>
                  </a:lnTo>
                  <a:lnTo>
                    <a:pt x="44" y="0"/>
                  </a:lnTo>
                  <a:lnTo>
                    <a:pt x="53" y="2"/>
                  </a:lnTo>
                  <a:lnTo>
                    <a:pt x="60" y="8"/>
                  </a:lnTo>
                  <a:lnTo>
                    <a:pt x="74" y="11"/>
                  </a:lnTo>
                  <a:lnTo>
                    <a:pt x="86" y="13"/>
                  </a:lnTo>
                  <a:lnTo>
                    <a:pt x="97" y="21"/>
                  </a:lnTo>
                  <a:lnTo>
                    <a:pt x="107" y="21"/>
                  </a:lnTo>
                  <a:lnTo>
                    <a:pt x="115" y="23"/>
                  </a:lnTo>
                  <a:lnTo>
                    <a:pt x="117" y="28"/>
                  </a:lnTo>
                  <a:lnTo>
                    <a:pt x="19" y="32"/>
                  </a:lnTo>
                  <a:lnTo>
                    <a:pt x="19" y="29"/>
                  </a:lnTo>
                  <a:lnTo>
                    <a:pt x="9" y="23"/>
                  </a:lnTo>
                  <a:lnTo>
                    <a:pt x="3" y="13"/>
                  </a:lnTo>
                  <a:lnTo>
                    <a:pt x="0" y="0"/>
                  </a:lnTo>
                  <a:close/>
                </a:path>
              </a:pathLst>
            </a:custGeom>
            <a:solidFill>
              <a:srgbClr val="FFFFFF"/>
            </a:solidFill>
            <a:ln w="4763">
              <a:solidFill>
                <a:srgbClr val="000000"/>
              </a:solidFill>
              <a:prstDash val="solid"/>
              <a:round/>
              <a:headEnd/>
              <a:tailEnd/>
            </a:ln>
          </p:spPr>
          <p:txBody>
            <a:bodyPr/>
            <a:lstStyle/>
            <a:p>
              <a:endParaRPr lang="en-US"/>
            </a:p>
          </p:txBody>
        </p:sp>
        <p:sp>
          <p:nvSpPr>
            <p:cNvPr id="34" name="Freeform 39"/>
            <p:cNvSpPr>
              <a:spLocks/>
            </p:cNvSpPr>
            <p:nvPr/>
          </p:nvSpPr>
          <p:spPr bwMode="auto">
            <a:xfrm>
              <a:off x="1659" y="3230"/>
              <a:ext cx="8" cy="7"/>
            </a:xfrm>
            <a:custGeom>
              <a:avLst/>
              <a:gdLst>
                <a:gd name="T0" fmla="*/ 0 w 41"/>
                <a:gd name="T1" fmla="*/ 0 h 27"/>
                <a:gd name="T2" fmla="*/ 0 w 41"/>
                <a:gd name="T3" fmla="*/ 0 h 27"/>
                <a:gd name="T4" fmla="*/ 0 w 41"/>
                <a:gd name="T5" fmla="*/ 0 h 27"/>
                <a:gd name="T6" fmla="*/ 0 w 41"/>
                <a:gd name="T7" fmla="*/ 0 h 27"/>
                <a:gd name="T8" fmla="*/ 0 w 41"/>
                <a:gd name="T9" fmla="*/ 0 h 27"/>
                <a:gd name="T10" fmla="*/ 0 w 41"/>
                <a:gd name="T11" fmla="*/ 0 h 27"/>
                <a:gd name="T12" fmla="*/ 0 w 41"/>
                <a:gd name="T13" fmla="*/ 0 h 27"/>
                <a:gd name="T14" fmla="*/ 0 w 41"/>
                <a:gd name="T15" fmla="*/ 0 h 27"/>
                <a:gd name="T16" fmla="*/ 0 w 41"/>
                <a:gd name="T17" fmla="*/ 1 h 27"/>
                <a:gd name="T18" fmla="*/ 0 w 41"/>
                <a:gd name="T19" fmla="*/ 1 h 27"/>
                <a:gd name="T20" fmla="*/ 0 w 41"/>
                <a:gd name="T21" fmla="*/ 1 h 27"/>
                <a:gd name="T22" fmla="*/ 0 w 41"/>
                <a:gd name="T23" fmla="*/ 1 h 27"/>
                <a:gd name="T24" fmla="*/ 0 w 41"/>
                <a:gd name="T25" fmla="*/ 1 h 27"/>
                <a:gd name="T26" fmla="*/ 0 w 41"/>
                <a:gd name="T27" fmla="*/ 0 h 27"/>
                <a:gd name="T28" fmla="*/ 0 w 41"/>
                <a:gd name="T29" fmla="*/ 0 h 27"/>
                <a:gd name="T30" fmla="*/ 0 w 41"/>
                <a:gd name="T31" fmla="*/ 0 h 27"/>
                <a:gd name="T32" fmla="*/ 0 w 41"/>
                <a:gd name="T33" fmla="*/ 0 h 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1"/>
                <a:gd name="T52" fmla="*/ 0 h 27"/>
                <a:gd name="T53" fmla="*/ 41 w 41"/>
                <a:gd name="T54" fmla="*/ 27 h 2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1" h="27">
                  <a:moveTo>
                    <a:pt x="41" y="11"/>
                  </a:moveTo>
                  <a:lnTo>
                    <a:pt x="33" y="9"/>
                  </a:lnTo>
                  <a:lnTo>
                    <a:pt x="18" y="4"/>
                  </a:lnTo>
                  <a:lnTo>
                    <a:pt x="9" y="0"/>
                  </a:lnTo>
                  <a:lnTo>
                    <a:pt x="0" y="0"/>
                  </a:lnTo>
                  <a:lnTo>
                    <a:pt x="2" y="9"/>
                  </a:lnTo>
                  <a:lnTo>
                    <a:pt x="5" y="14"/>
                  </a:lnTo>
                  <a:lnTo>
                    <a:pt x="5" y="19"/>
                  </a:lnTo>
                  <a:lnTo>
                    <a:pt x="2" y="27"/>
                  </a:lnTo>
                  <a:lnTo>
                    <a:pt x="9" y="27"/>
                  </a:lnTo>
                  <a:lnTo>
                    <a:pt x="18" y="27"/>
                  </a:lnTo>
                  <a:lnTo>
                    <a:pt x="33" y="27"/>
                  </a:lnTo>
                  <a:lnTo>
                    <a:pt x="39" y="27"/>
                  </a:lnTo>
                  <a:lnTo>
                    <a:pt x="41" y="21"/>
                  </a:lnTo>
                  <a:lnTo>
                    <a:pt x="41" y="19"/>
                  </a:lnTo>
                  <a:lnTo>
                    <a:pt x="41" y="14"/>
                  </a:lnTo>
                  <a:lnTo>
                    <a:pt x="41" y="11"/>
                  </a:lnTo>
                  <a:close/>
                </a:path>
              </a:pathLst>
            </a:custGeom>
            <a:solidFill>
              <a:srgbClr val="FFFFFF"/>
            </a:solidFill>
            <a:ln w="4763">
              <a:solidFill>
                <a:srgbClr val="000000"/>
              </a:solidFill>
              <a:prstDash val="solid"/>
              <a:round/>
              <a:headEnd/>
              <a:tailEnd/>
            </a:ln>
          </p:spPr>
          <p:txBody>
            <a:bodyPr/>
            <a:lstStyle/>
            <a:p>
              <a:endParaRPr lang="en-US"/>
            </a:p>
          </p:txBody>
        </p:sp>
        <p:sp>
          <p:nvSpPr>
            <p:cNvPr id="35" name="Freeform 40"/>
            <p:cNvSpPr>
              <a:spLocks/>
            </p:cNvSpPr>
            <p:nvPr/>
          </p:nvSpPr>
          <p:spPr bwMode="auto">
            <a:xfrm>
              <a:off x="1666" y="3284"/>
              <a:ext cx="26" cy="6"/>
            </a:xfrm>
            <a:custGeom>
              <a:avLst/>
              <a:gdLst>
                <a:gd name="T0" fmla="*/ 0 w 127"/>
                <a:gd name="T1" fmla="*/ 0 h 24"/>
                <a:gd name="T2" fmla="*/ 0 w 127"/>
                <a:gd name="T3" fmla="*/ 0 h 24"/>
                <a:gd name="T4" fmla="*/ 0 w 127"/>
                <a:gd name="T5" fmla="*/ 0 h 24"/>
                <a:gd name="T6" fmla="*/ 0 w 127"/>
                <a:gd name="T7" fmla="*/ 0 h 24"/>
                <a:gd name="T8" fmla="*/ 0 w 127"/>
                <a:gd name="T9" fmla="*/ 0 h 24"/>
                <a:gd name="T10" fmla="*/ 0 w 127"/>
                <a:gd name="T11" fmla="*/ 0 h 24"/>
                <a:gd name="T12" fmla="*/ 0 w 127"/>
                <a:gd name="T13" fmla="*/ 0 h 24"/>
                <a:gd name="T14" fmla="*/ 1 w 127"/>
                <a:gd name="T15" fmla="*/ 0 h 24"/>
                <a:gd name="T16" fmla="*/ 1 w 127"/>
                <a:gd name="T17" fmla="*/ 0 h 24"/>
                <a:gd name="T18" fmla="*/ 1 w 127"/>
                <a:gd name="T19" fmla="*/ 0 h 24"/>
                <a:gd name="T20" fmla="*/ 1 w 127"/>
                <a:gd name="T21" fmla="*/ 0 h 24"/>
                <a:gd name="T22" fmla="*/ 1 w 127"/>
                <a:gd name="T23" fmla="*/ 0 h 24"/>
                <a:gd name="T24" fmla="*/ 1 w 127"/>
                <a:gd name="T25" fmla="*/ 0 h 24"/>
                <a:gd name="T26" fmla="*/ 1 w 127"/>
                <a:gd name="T27" fmla="*/ 0 h 24"/>
                <a:gd name="T28" fmla="*/ 1 w 127"/>
                <a:gd name="T29" fmla="*/ 0 h 24"/>
                <a:gd name="T30" fmla="*/ 1 w 127"/>
                <a:gd name="T31" fmla="*/ 1 h 24"/>
                <a:gd name="T32" fmla="*/ 1 w 127"/>
                <a:gd name="T33" fmla="*/ 1 h 24"/>
                <a:gd name="T34" fmla="*/ 1 w 127"/>
                <a:gd name="T35" fmla="*/ 1 h 24"/>
                <a:gd name="T36" fmla="*/ 1 w 127"/>
                <a:gd name="T37" fmla="*/ 1 h 24"/>
                <a:gd name="T38" fmla="*/ 0 w 127"/>
                <a:gd name="T39" fmla="*/ 1 h 24"/>
                <a:gd name="T40" fmla="*/ 0 w 127"/>
                <a:gd name="T41" fmla="*/ 1 h 24"/>
                <a:gd name="T42" fmla="*/ 0 w 127"/>
                <a:gd name="T43" fmla="*/ 1 h 24"/>
                <a:gd name="T44" fmla="*/ 0 w 127"/>
                <a:gd name="T45" fmla="*/ 0 h 24"/>
                <a:gd name="T46" fmla="*/ 0 w 127"/>
                <a:gd name="T47" fmla="*/ 0 h 24"/>
                <a:gd name="T48" fmla="*/ 0 w 127"/>
                <a:gd name="T49" fmla="*/ 0 h 24"/>
                <a:gd name="T50" fmla="*/ 0 w 127"/>
                <a:gd name="T51" fmla="*/ 0 h 24"/>
                <a:gd name="T52" fmla="*/ 0 w 127"/>
                <a:gd name="T53" fmla="*/ 0 h 24"/>
                <a:gd name="T54" fmla="*/ 0 w 127"/>
                <a:gd name="T55" fmla="*/ 0 h 24"/>
                <a:gd name="T56" fmla="*/ 0 w 127"/>
                <a:gd name="T57" fmla="*/ 0 h 2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27"/>
                <a:gd name="T88" fmla="*/ 0 h 24"/>
                <a:gd name="T89" fmla="*/ 127 w 127"/>
                <a:gd name="T90" fmla="*/ 24 h 2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27" h="24">
                  <a:moveTo>
                    <a:pt x="3" y="7"/>
                  </a:moveTo>
                  <a:lnTo>
                    <a:pt x="10" y="7"/>
                  </a:lnTo>
                  <a:lnTo>
                    <a:pt x="20" y="4"/>
                  </a:lnTo>
                  <a:lnTo>
                    <a:pt x="29" y="4"/>
                  </a:lnTo>
                  <a:lnTo>
                    <a:pt x="39" y="0"/>
                  </a:lnTo>
                  <a:lnTo>
                    <a:pt x="45" y="0"/>
                  </a:lnTo>
                  <a:lnTo>
                    <a:pt x="57" y="0"/>
                  </a:lnTo>
                  <a:lnTo>
                    <a:pt x="68" y="0"/>
                  </a:lnTo>
                  <a:lnTo>
                    <a:pt x="78" y="4"/>
                  </a:lnTo>
                  <a:lnTo>
                    <a:pt x="99" y="9"/>
                  </a:lnTo>
                  <a:lnTo>
                    <a:pt x="111" y="17"/>
                  </a:lnTo>
                  <a:lnTo>
                    <a:pt x="122" y="17"/>
                  </a:lnTo>
                  <a:lnTo>
                    <a:pt x="127" y="17"/>
                  </a:lnTo>
                  <a:lnTo>
                    <a:pt x="122" y="17"/>
                  </a:lnTo>
                  <a:lnTo>
                    <a:pt x="114" y="17"/>
                  </a:lnTo>
                  <a:lnTo>
                    <a:pt x="106" y="22"/>
                  </a:lnTo>
                  <a:lnTo>
                    <a:pt x="91" y="22"/>
                  </a:lnTo>
                  <a:lnTo>
                    <a:pt x="80" y="24"/>
                  </a:lnTo>
                  <a:lnTo>
                    <a:pt x="67" y="24"/>
                  </a:lnTo>
                  <a:lnTo>
                    <a:pt x="55" y="24"/>
                  </a:lnTo>
                  <a:lnTo>
                    <a:pt x="44" y="24"/>
                  </a:lnTo>
                  <a:lnTo>
                    <a:pt x="31" y="22"/>
                  </a:lnTo>
                  <a:lnTo>
                    <a:pt x="20" y="19"/>
                  </a:lnTo>
                  <a:lnTo>
                    <a:pt x="13" y="19"/>
                  </a:lnTo>
                  <a:lnTo>
                    <a:pt x="10" y="19"/>
                  </a:lnTo>
                  <a:lnTo>
                    <a:pt x="5" y="17"/>
                  </a:lnTo>
                  <a:lnTo>
                    <a:pt x="3" y="12"/>
                  </a:lnTo>
                  <a:lnTo>
                    <a:pt x="0" y="9"/>
                  </a:lnTo>
                  <a:lnTo>
                    <a:pt x="3" y="7"/>
                  </a:lnTo>
                  <a:close/>
                </a:path>
              </a:pathLst>
            </a:custGeom>
            <a:solidFill>
              <a:srgbClr val="FFFFFF"/>
            </a:solidFill>
            <a:ln w="4763">
              <a:solidFill>
                <a:srgbClr val="000000"/>
              </a:solidFill>
              <a:prstDash val="solid"/>
              <a:round/>
              <a:headEnd/>
              <a:tailEnd/>
            </a:ln>
          </p:spPr>
          <p:txBody>
            <a:bodyPr/>
            <a:lstStyle/>
            <a:p>
              <a:endParaRPr lang="en-US"/>
            </a:p>
          </p:txBody>
        </p:sp>
        <p:sp>
          <p:nvSpPr>
            <p:cNvPr id="36" name="Freeform 41"/>
            <p:cNvSpPr>
              <a:spLocks/>
            </p:cNvSpPr>
            <p:nvPr/>
          </p:nvSpPr>
          <p:spPr bwMode="auto">
            <a:xfrm>
              <a:off x="1594" y="3549"/>
              <a:ext cx="248" cy="219"/>
            </a:xfrm>
            <a:custGeom>
              <a:avLst/>
              <a:gdLst>
                <a:gd name="T0" fmla="*/ 3 w 1239"/>
                <a:gd name="T1" fmla="*/ 13 h 875"/>
                <a:gd name="T2" fmla="*/ 3 w 1239"/>
                <a:gd name="T3" fmla="*/ 13 h 875"/>
                <a:gd name="T4" fmla="*/ 4 w 1239"/>
                <a:gd name="T5" fmla="*/ 13 h 875"/>
                <a:gd name="T6" fmla="*/ 4 w 1239"/>
                <a:gd name="T7" fmla="*/ 12 h 875"/>
                <a:gd name="T8" fmla="*/ 4 w 1239"/>
                <a:gd name="T9" fmla="*/ 12 h 875"/>
                <a:gd name="T10" fmla="*/ 4 w 1239"/>
                <a:gd name="T11" fmla="*/ 11 h 875"/>
                <a:gd name="T12" fmla="*/ 4 w 1239"/>
                <a:gd name="T13" fmla="*/ 10 h 875"/>
                <a:gd name="T14" fmla="*/ 4 w 1239"/>
                <a:gd name="T15" fmla="*/ 10 h 875"/>
                <a:gd name="T16" fmla="*/ 4 w 1239"/>
                <a:gd name="T17" fmla="*/ 10 h 875"/>
                <a:gd name="T18" fmla="*/ 4 w 1239"/>
                <a:gd name="T19" fmla="*/ 10 h 875"/>
                <a:gd name="T20" fmla="*/ 4 w 1239"/>
                <a:gd name="T21" fmla="*/ 10 h 875"/>
                <a:gd name="T22" fmla="*/ 3 w 1239"/>
                <a:gd name="T23" fmla="*/ 10 h 875"/>
                <a:gd name="T24" fmla="*/ 3 w 1239"/>
                <a:gd name="T25" fmla="*/ 10 h 875"/>
                <a:gd name="T26" fmla="*/ 3 w 1239"/>
                <a:gd name="T27" fmla="*/ 10 h 875"/>
                <a:gd name="T28" fmla="*/ 4 w 1239"/>
                <a:gd name="T29" fmla="*/ 10 h 875"/>
                <a:gd name="T30" fmla="*/ 4 w 1239"/>
                <a:gd name="T31" fmla="*/ 9 h 875"/>
                <a:gd name="T32" fmla="*/ 4 w 1239"/>
                <a:gd name="T33" fmla="*/ 9 h 875"/>
                <a:gd name="T34" fmla="*/ 4 w 1239"/>
                <a:gd name="T35" fmla="*/ 9 h 875"/>
                <a:gd name="T36" fmla="*/ 4 w 1239"/>
                <a:gd name="T37" fmla="*/ 9 h 875"/>
                <a:gd name="T38" fmla="*/ 4 w 1239"/>
                <a:gd name="T39" fmla="*/ 8 h 875"/>
                <a:gd name="T40" fmla="*/ 5 w 1239"/>
                <a:gd name="T41" fmla="*/ 8 h 875"/>
                <a:gd name="T42" fmla="*/ 5 w 1239"/>
                <a:gd name="T43" fmla="*/ 8 h 875"/>
                <a:gd name="T44" fmla="*/ 5 w 1239"/>
                <a:gd name="T45" fmla="*/ 8 h 875"/>
                <a:gd name="T46" fmla="*/ 5 w 1239"/>
                <a:gd name="T47" fmla="*/ 8 h 875"/>
                <a:gd name="T48" fmla="*/ 5 w 1239"/>
                <a:gd name="T49" fmla="*/ 8 h 875"/>
                <a:gd name="T50" fmla="*/ 6 w 1239"/>
                <a:gd name="T51" fmla="*/ 7 h 875"/>
                <a:gd name="T52" fmla="*/ 6 w 1239"/>
                <a:gd name="T53" fmla="*/ 7 h 875"/>
                <a:gd name="T54" fmla="*/ 6 w 1239"/>
                <a:gd name="T55" fmla="*/ 7 h 875"/>
                <a:gd name="T56" fmla="*/ 6 w 1239"/>
                <a:gd name="T57" fmla="*/ 7 h 875"/>
                <a:gd name="T58" fmla="*/ 7 w 1239"/>
                <a:gd name="T59" fmla="*/ 6 h 875"/>
                <a:gd name="T60" fmla="*/ 7 w 1239"/>
                <a:gd name="T61" fmla="*/ 6 h 875"/>
                <a:gd name="T62" fmla="*/ 7 w 1239"/>
                <a:gd name="T63" fmla="*/ 5 h 875"/>
                <a:gd name="T64" fmla="*/ 8 w 1239"/>
                <a:gd name="T65" fmla="*/ 4 h 875"/>
                <a:gd name="T66" fmla="*/ 8 w 1239"/>
                <a:gd name="T67" fmla="*/ 4 h 875"/>
                <a:gd name="T68" fmla="*/ 9 w 1239"/>
                <a:gd name="T69" fmla="*/ 3 h 875"/>
                <a:gd name="T70" fmla="*/ 9 w 1239"/>
                <a:gd name="T71" fmla="*/ 2 h 875"/>
                <a:gd name="T72" fmla="*/ 9 w 1239"/>
                <a:gd name="T73" fmla="*/ 1 h 875"/>
                <a:gd name="T74" fmla="*/ 10 w 1239"/>
                <a:gd name="T75" fmla="*/ 1 h 875"/>
                <a:gd name="T76" fmla="*/ 10 w 1239"/>
                <a:gd name="T77" fmla="*/ 1 h 875"/>
                <a:gd name="T78" fmla="*/ 10 w 1239"/>
                <a:gd name="T79" fmla="*/ 0 h 875"/>
                <a:gd name="T80" fmla="*/ 0 w 1239"/>
                <a:gd name="T81" fmla="*/ 2 h 875"/>
                <a:gd name="T82" fmla="*/ 2 w 1239"/>
                <a:gd name="T83" fmla="*/ 14 h 87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239"/>
                <a:gd name="T127" fmla="*/ 0 h 875"/>
                <a:gd name="T128" fmla="*/ 1239 w 1239"/>
                <a:gd name="T129" fmla="*/ 875 h 87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239" h="875">
                  <a:moveTo>
                    <a:pt x="369" y="861"/>
                  </a:moveTo>
                  <a:lnTo>
                    <a:pt x="390" y="847"/>
                  </a:lnTo>
                  <a:lnTo>
                    <a:pt x="403" y="835"/>
                  </a:lnTo>
                  <a:lnTo>
                    <a:pt x="419" y="818"/>
                  </a:lnTo>
                  <a:lnTo>
                    <a:pt x="432" y="803"/>
                  </a:lnTo>
                  <a:lnTo>
                    <a:pt x="442" y="790"/>
                  </a:lnTo>
                  <a:lnTo>
                    <a:pt x="450" y="776"/>
                  </a:lnTo>
                  <a:lnTo>
                    <a:pt x="458" y="763"/>
                  </a:lnTo>
                  <a:lnTo>
                    <a:pt x="465" y="753"/>
                  </a:lnTo>
                  <a:lnTo>
                    <a:pt x="474" y="737"/>
                  </a:lnTo>
                  <a:lnTo>
                    <a:pt x="489" y="714"/>
                  </a:lnTo>
                  <a:lnTo>
                    <a:pt x="500" y="690"/>
                  </a:lnTo>
                  <a:lnTo>
                    <a:pt x="519" y="666"/>
                  </a:lnTo>
                  <a:lnTo>
                    <a:pt x="530" y="647"/>
                  </a:lnTo>
                  <a:lnTo>
                    <a:pt x="538" y="631"/>
                  </a:lnTo>
                  <a:lnTo>
                    <a:pt x="538" y="621"/>
                  </a:lnTo>
                  <a:lnTo>
                    <a:pt x="530" y="624"/>
                  </a:lnTo>
                  <a:lnTo>
                    <a:pt x="514" y="631"/>
                  </a:lnTo>
                  <a:lnTo>
                    <a:pt x="497" y="634"/>
                  </a:lnTo>
                  <a:lnTo>
                    <a:pt x="479" y="637"/>
                  </a:lnTo>
                  <a:lnTo>
                    <a:pt x="465" y="637"/>
                  </a:lnTo>
                  <a:lnTo>
                    <a:pt x="449" y="637"/>
                  </a:lnTo>
                  <a:lnTo>
                    <a:pt x="432" y="637"/>
                  </a:lnTo>
                  <a:lnTo>
                    <a:pt x="426" y="634"/>
                  </a:lnTo>
                  <a:lnTo>
                    <a:pt x="416" y="634"/>
                  </a:lnTo>
                  <a:lnTo>
                    <a:pt x="414" y="626"/>
                  </a:lnTo>
                  <a:lnTo>
                    <a:pt x="416" y="624"/>
                  </a:lnTo>
                  <a:lnTo>
                    <a:pt x="423" y="619"/>
                  </a:lnTo>
                  <a:lnTo>
                    <a:pt x="432" y="614"/>
                  </a:lnTo>
                  <a:lnTo>
                    <a:pt x="439" y="607"/>
                  </a:lnTo>
                  <a:lnTo>
                    <a:pt x="450" y="600"/>
                  </a:lnTo>
                  <a:lnTo>
                    <a:pt x="465" y="592"/>
                  </a:lnTo>
                  <a:lnTo>
                    <a:pt x="473" y="586"/>
                  </a:lnTo>
                  <a:lnTo>
                    <a:pt x="481" y="579"/>
                  </a:lnTo>
                  <a:lnTo>
                    <a:pt x="491" y="574"/>
                  </a:lnTo>
                  <a:lnTo>
                    <a:pt x="500" y="565"/>
                  </a:lnTo>
                  <a:lnTo>
                    <a:pt x="514" y="557"/>
                  </a:lnTo>
                  <a:lnTo>
                    <a:pt x="526" y="545"/>
                  </a:lnTo>
                  <a:lnTo>
                    <a:pt x="535" y="539"/>
                  </a:lnTo>
                  <a:lnTo>
                    <a:pt x="549" y="531"/>
                  </a:lnTo>
                  <a:lnTo>
                    <a:pt x="559" y="524"/>
                  </a:lnTo>
                  <a:lnTo>
                    <a:pt x="570" y="515"/>
                  </a:lnTo>
                  <a:lnTo>
                    <a:pt x="585" y="510"/>
                  </a:lnTo>
                  <a:lnTo>
                    <a:pt x="593" y="503"/>
                  </a:lnTo>
                  <a:lnTo>
                    <a:pt x="603" y="500"/>
                  </a:lnTo>
                  <a:lnTo>
                    <a:pt x="617" y="494"/>
                  </a:lnTo>
                  <a:lnTo>
                    <a:pt x="631" y="489"/>
                  </a:lnTo>
                  <a:lnTo>
                    <a:pt x="647" y="484"/>
                  </a:lnTo>
                  <a:lnTo>
                    <a:pt x="666" y="479"/>
                  </a:lnTo>
                  <a:lnTo>
                    <a:pt x="684" y="471"/>
                  </a:lnTo>
                  <a:lnTo>
                    <a:pt x="699" y="465"/>
                  </a:lnTo>
                  <a:lnTo>
                    <a:pt x="717" y="458"/>
                  </a:lnTo>
                  <a:lnTo>
                    <a:pt x="727" y="448"/>
                  </a:lnTo>
                  <a:lnTo>
                    <a:pt x="736" y="444"/>
                  </a:lnTo>
                  <a:lnTo>
                    <a:pt x="743" y="436"/>
                  </a:lnTo>
                  <a:lnTo>
                    <a:pt x="748" y="434"/>
                  </a:lnTo>
                  <a:lnTo>
                    <a:pt x="748" y="429"/>
                  </a:lnTo>
                  <a:lnTo>
                    <a:pt x="748" y="424"/>
                  </a:lnTo>
                  <a:lnTo>
                    <a:pt x="811" y="389"/>
                  </a:lnTo>
                  <a:lnTo>
                    <a:pt x="821" y="394"/>
                  </a:lnTo>
                  <a:lnTo>
                    <a:pt x="837" y="381"/>
                  </a:lnTo>
                  <a:lnTo>
                    <a:pt x="860" y="363"/>
                  </a:lnTo>
                  <a:lnTo>
                    <a:pt x="892" y="339"/>
                  </a:lnTo>
                  <a:lnTo>
                    <a:pt x="925" y="313"/>
                  </a:lnTo>
                  <a:lnTo>
                    <a:pt x="958" y="287"/>
                  </a:lnTo>
                  <a:lnTo>
                    <a:pt x="988" y="260"/>
                  </a:lnTo>
                  <a:lnTo>
                    <a:pt x="1011" y="239"/>
                  </a:lnTo>
                  <a:lnTo>
                    <a:pt x="1030" y="225"/>
                  </a:lnTo>
                  <a:lnTo>
                    <a:pt x="1049" y="204"/>
                  </a:lnTo>
                  <a:lnTo>
                    <a:pt x="1070" y="183"/>
                  </a:lnTo>
                  <a:lnTo>
                    <a:pt x="1096" y="152"/>
                  </a:lnTo>
                  <a:lnTo>
                    <a:pt x="1126" y="121"/>
                  </a:lnTo>
                  <a:lnTo>
                    <a:pt x="1159" y="93"/>
                  </a:lnTo>
                  <a:lnTo>
                    <a:pt x="1180" y="67"/>
                  </a:lnTo>
                  <a:lnTo>
                    <a:pt x="1198" y="49"/>
                  </a:lnTo>
                  <a:lnTo>
                    <a:pt x="1210" y="41"/>
                  </a:lnTo>
                  <a:lnTo>
                    <a:pt x="1222" y="33"/>
                  </a:lnTo>
                  <a:lnTo>
                    <a:pt x="1229" y="23"/>
                  </a:lnTo>
                  <a:lnTo>
                    <a:pt x="1239" y="12"/>
                  </a:lnTo>
                  <a:lnTo>
                    <a:pt x="1239" y="0"/>
                  </a:lnTo>
                  <a:lnTo>
                    <a:pt x="117" y="107"/>
                  </a:lnTo>
                  <a:lnTo>
                    <a:pt x="0" y="121"/>
                  </a:lnTo>
                  <a:lnTo>
                    <a:pt x="120" y="460"/>
                  </a:lnTo>
                  <a:lnTo>
                    <a:pt x="253" y="875"/>
                  </a:lnTo>
                  <a:lnTo>
                    <a:pt x="369" y="861"/>
                  </a:lnTo>
                  <a:close/>
                </a:path>
              </a:pathLst>
            </a:custGeom>
            <a:solidFill>
              <a:srgbClr val="FFFFFF"/>
            </a:solidFill>
            <a:ln w="4763">
              <a:solidFill>
                <a:srgbClr val="000000"/>
              </a:solidFill>
              <a:prstDash val="solid"/>
              <a:round/>
              <a:headEnd/>
              <a:tailEnd/>
            </a:ln>
          </p:spPr>
          <p:txBody>
            <a:bodyPr/>
            <a:lstStyle/>
            <a:p>
              <a:endParaRPr lang="en-US"/>
            </a:p>
          </p:txBody>
        </p:sp>
        <p:sp>
          <p:nvSpPr>
            <p:cNvPr id="37" name="Freeform 42"/>
            <p:cNvSpPr>
              <a:spLocks/>
            </p:cNvSpPr>
            <p:nvPr/>
          </p:nvSpPr>
          <p:spPr bwMode="auto">
            <a:xfrm>
              <a:off x="1757" y="3609"/>
              <a:ext cx="164" cy="140"/>
            </a:xfrm>
            <a:custGeom>
              <a:avLst/>
              <a:gdLst>
                <a:gd name="T0" fmla="*/ 0 w 822"/>
                <a:gd name="T1" fmla="*/ 9 h 562"/>
                <a:gd name="T2" fmla="*/ 0 w 822"/>
                <a:gd name="T3" fmla="*/ 9 h 562"/>
                <a:gd name="T4" fmla="*/ 4 w 822"/>
                <a:gd name="T5" fmla="*/ 8 h 562"/>
                <a:gd name="T6" fmla="*/ 7 w 822"/>
                <a:gd name="T7" fmla="*/ 7 h 562"/>
                <a:gd name="T8" fmla="*/ 5 w 822"/>
                <a:gd name="T9" fmla="*/ 0 h 562"/>
                <a:gd name="T10" fmla="*/ 5 w 822"/>
                <a:gd name="T11" fmla="*/ 0 h 562"/>
                <a:gd name="T12" fmla="*/ 5 w 822"/>
                <a:gd name="T13" fmla="*/ 0 h 562"/>
                <a:gd name="T14" fmla="*/ 5 w 822"/>
                <a:gd name="T15" fmla="*/ 0 h 562"/>
                <a:gd name="T16" fmla="*/ 5 w 822"/>
                <a:gd name="T17" fmla="*/ 1 h 562"/>
                <a:gd name="T18" fmla="*/ 5 w 822"/>
                <a:gd name="T19" fmla="*/ 1 h 562"/>
                <a:gd name="T20" fmla="*/ 5 w 822"/>
                <a:gd name="T21" fmla="*/ 1 h 562"/>
                <a:gd name="T22" fmla="*/ 4 w 822"/>
                <a:gd name="T23" fmla="*/ 2 h 562"/>
                <a:gd name="T24" fmla="*/ 4 w 822"/>
                <a:gd name="T25" fmla="*/ 2 h 562"/>
                <a:gd name="T26" fmla="*/ 4 w 822"/>
                <a:gd name="T27" fmla="*/ 2 h 562"/>
                <a:gd name="T28" fmla="*/ 4 w 822"/>
                <a:gd name="T29" fmla="*/ 2 h 562"/>
                <a:gd name="T30" fmla="*/ 4 w 822"/>
                <a:gd name="T31" fmla="*/ 2 h 562"/>
                <a:gd name="T32" fmla="*/ 3 w 822"/>
                <a:gd name="T33" fmla="*/ 3 h 562"/>
                <a:gd name="T34" fmla="*/ 3 w 822"/>
                <a:gd name="T35" fmla="*/ 3 h 562"/>
                <a:gd name="T36" fmla="*/ 3 w 822"/>
                <a:gd name="T37" fmla="*/ 3 h 562"/>
                <a:gd name="T38" fmla="*/ 3 w 822"/>
                <a:gd name="T39" fmla="*/ 4 h 562"/>
                <a:gd name="T40" fmla="*/ 2 w 822"/>
                <a:gd name="T41" fmla="*/ 4 h 562"/>
                <a:gd name="T42" fmla="*/ 2 w 822"/>
                <a:gd name="T43" fmla="*/ 4 h 562"/>
                <a:gd name="T44" fmla="*/ 2 w 822"/>
                <a:gd name="T45" fmla="*/ 5 h 562"/>
                <a:gd name="T46" fmla="*/ 2 w 822"/>
                <a:gd name="T47" fmla="*/ 5 h 562"/>
                <a:gd name="T48" fmla="*/ 1 w 822"/>
                <a:gd name="T49" fmla="*/ 5 h 562"/>
                <a:gd name="T50" fmla="*/ 1 w 822"/>
                <a:gd name="T51" fmla="*/ 5 h 562"/>
                <a:gd name="T52" fmla="*/ 1 w 822"/>
                <a:gd name="T53" fmla="*/ 5 h 562"/>
                <a:gd name="T54" fmla="*/ 1 w 822"/>
                <a:gd name="T55" fmla="*/ 6 h 562"/>
                <a:gd name="T56" fmla="*/ 1 w 822"/>
                <a:gd name="T57" fmla="*/ 6 h 562"/>
                <a:gd name="T58" fmla="*/ 1 w 822"/>
                <a:gd name="T59" fmla="*/ 6 h 562"/>
                <a:gd name="T60" fmla="*/ 0 w 822"/>
                <a:gd name="T61" fmla="*/ 6 h 562"/>
                <a:gd name="T62" fmla="*/ 0 w 822"/>
                <a:gd name="T63" fmla="*/ 7 h 562"/>
                <a:gd name="T64" fmla="*/ 0 w 822"/>
                <a:gd name="T65" fmla="*/ 7 h 562"/>
                <a:gd name="T66" fmla="*/ 0 w 822"/>
                <a:gd name="T67" fmla="*/ 8 h 562"/>
                <a:gd name="T68" fmla="*/ 0 w 822"/>
                <a:gd name="T69" fmla="*/ 8 h 562"/>
                <a:gd name="T70" fmla="*/ 0 w 822"/>
                <a:gd name="T71" fmla="*/ 8 h 562"/>
                <a:gd name="T72" fmla="*/ 0 w 822"/>
                <a:gd name="T73" fmla="*/ 8 h 562"/>
                <a:gd name="T74" fmla="*/ 0 w 822"/>
                <a:gd name="T75" fmla="*/ 9 h 56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2"/>
                <a:gd name="T115" fmla="*/ 0 h 562"/>
                <a:gd name="T116" fmla="*/ 822 w 822"/>
                <a:gd name="T117" fmla="*/ 562 h 56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2" h="562">
                  <a:moveTo>
                    <a:pt x="0" y="562"/>
                  </a:moveTo>
                  <a:lnTo>
                    <a:pt x="0" y="562"/>
                  </a:lnTo>
                  <a:lnTo>
                    <a:pt x="525" y="493"/>
                  </a:lnTo>
                  <a:lnTo>
                    <a:pt x="822" y="453"/>
                  </a:lnTo>
                  <a:lnTo>
                    <a:pt x="675" y="0"/>
                  </a:lnTo>
                  <a:lnTo>
                    <a:pt x="663" y="8"/>
                  </a:lnTo>
                  <a:lnTo>
                    <a:pt x="654" y="20"/>
                  </a:lnTo>
                  <a:lnTo>
                    <a:pt x="635" y="39"/>
                  </a:lnTo>
                  <a:lnTo>
                    <a:pt x="614" y="53"/>
                  </a:lnTo>
                  <a:lnTo>
                    <a:pt x="593" y="71"/>
                  </a:lnTo>
                  <a:lnTo>
                    <a:pt x="572" y="90"/>
                  </a:lnTo>
                  <a:lnTo>
                    <a:pt x="549" y="110"/>
                  </a:lnTo>
                  <a:lnTo>
                    <a:pt x="525" y="131"/>
                  </a:lnTo>
                  <a:lnTo>
                    <a:pt x="509" y="142"/>
                  </a:lnTo>
                  <a:lnTo>
                    <a:pt x="486" y="155"/>
                  </a:lnTo>
                  <a:lnTo>
                    <a:pt x="460" y="169"/>
                  </a:lnTo>
                  <a:lnTo>
                    <a:pt x="429" y="190"/>
                  </a:lnTo>
                  <a:lnTo>
                    <a:pt x="397" y="209"/>
                  </a:lnTo>
                  <a:lnTo>
                    <a:pt x="362" y="229"/>
                  </a:lnTo>
                  <a:lnTo>
                    <a:pt x="325" y="250"/>
                  </a:lnTo>
                  <a:lnTo>
                    <a:pt x="292" y="271"/>
                  </a:lnTo>
                  <a:lnTo>
                    <a:pt x="255" y="290"/>
                  </a:lnTo>
                  <a:lnTo>
                    <a:pt x="219" y="306"/>
                  </a:lnTo>
                  <a:lnTo>
                    <a:pt x="192" y="323"/>
                  </a:lnTo>
                  <a:lnTo>
                    <a:pt x="164" y="340"/>
                  </a:lnTo>
                  <a:lnTo>
                    <a:pt x="145" y="351"/>
                  </a:lnTo>
                  <a:lnTo>
                    <a:pt x="124" y="361"/>
                  </a:lnTo>
                  <a:lnTo>
                    <a:pt x="112" y="366"/>
                  </a:lnTo>
                  <a:lnTo>
                    <a:pt x="110" y="368"/>
                  </a:lnTo>
                  <a:lnTo>
                    <a:pt x="70" y="387"/>
                  </a:lnTo>
                  <a:lnTo>
                    <a:pt x="56" y="411"/>
                  </a:lnTo>
                  <a:lnTo>
                    <a:pt x="47" y="443"/>
                  </a:lnTo>
                  <a:lnTo>
                    <a:pt x="47" y="475"/>
                  </a:lnTo>
                  <a:lnTo>
                    <a:pt x="40" y="493"/>
                  </a:lnTo>
                  <a:lnTo>
                    <a:pt x="32" y="503"/>
                  </a:lnTo>
                  <a:lnTo>
                    <a:pt x="29" y="522"/>
                  </a:lnTo>
                  <a:lnTo>
                    <a:pt x="16" y="541"/>
                  </a:lnTo>
                  <a:lnTo>
                    <a:pt x="0" y="562"/>
                  </a:lnTo>
                  <a:close/>
                </a:path>
              </a:pathLst>
            </a:custGeom>
            <a:solidFill>
              <a:srgbClr val="FFFFFF"/>
            </a:solidFill>
            <a:ln w="4763">
              <a:solidFill>
                <a:srgbClr val="000000"/>
              </a:solidFill>
              <a:prstDash val="solid"/>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8328" y="457200"/>
            <a:ext cx="8229600" cy="1143000"/>
          </a:xfrm>
        </p:spPr>
        <p:txBody>
          <a:bodyPr>
            <a:noAutofit/>
          </a:bodyPr>
          <a:lstStyle/>
          <a:p>
            <a:r>
              <a:rPr lang="es-ES_tradnl" sz="2800" b="1" dirty="0" smtClean="0">
                <a:solidFill>
                  <a:srgbClr val="0000CC"/>
                </a:solidFill>
                <a:latin typeface="+mn-lt"/>
              </a:rPr>
              <a:t>¿CUÁLES SON LOS DEBERES </a:t>
            </a:r>
            <a:br>
              <a:rPr lang="es-ES_tradnl" sz="2800" b="1" dirty="0" smtClean="0">
                <a:solidFill>
                  <a:srgbClr val="0000CC"/>
                </a:solidFill>
                <a:latin typeface="+mn-lt"/>
              </a:rPr>
            </a:br>
            <a:r>
              <a:rPr lang="es-ES_tradnl" sz="2800" b="1" dirty="0" smtClean="0">
                <a:solidFill>
                  <a:srgbClr val="0000CC"/>
                </a:solidFill>
                <a:latin typeface="+mn-lt"/>
              </a:rPr>
              <a:t>DEL COMERCIANTE?</a:t>
            </a:r>
            <a:r>
              <a:rPr lang="es-ES_tradnl" sz="2800" dirty="0" smtClean="0">
                <a:solidFill>
                  <a:srgbClr val="0076BD"/>
                </a:solidFill>
                <a:latin typeface="+mn-lt"/>
              </a:rPr>
              <a:t/>
            </a:r>
            <a:br>
              <a:rPr lang="es-ES_tradnl" sz="2800" dirty="0" smtClean="0">
                <a:solidFill>
                  <a:srgbClr val="0076BD"/>
                </a:solidFill>
                <a:latin typeface="+mn-lt"/>
              </a:rPr>
            </a:br>
            <a:endParaRPr lang="en-US" sz="2800" dirty="0">
              <a:latin typeface="+mn-lt"/>
            </a:endParaRPr>
          </a:p>
        </p:txBody>
      </p:sp>
      <p:sp>
        <p:nvSpPr>
          <p:cNvPr id="3" name="2 Marcador de contenido"/>
          <p:cNvSpPr>
            <a:spLocks noGrp="1"/>
          </p:cNvSpPr>
          <p:nvPr>
            <p:ph idx="1"/>
          </p:nvPr>
        </p:nvSpPr>
        <p:spPr/>
        <p:txBody>
          <a:bodyPr>
            <a:normAutofit fontScale="62500" lnSpcReduction="20000"/>
          </a:bodyPr>
          <a:lstStyle/>
          <a:p>
            <a:pPr marL="285750" indent="-285750">
              <a:buClr>
                <a:srgbClr val="F4910C"/>
              </a:buClr>
              <a:buSzPct val="50000"/>
              <a:buFont typeface="Marlett" pitchFamily="2" charset="2"/>
              <a:buChar char="g"/>
            </a:pPr>
            <a:r>
              <a:rPr lang="es-CO" dirty="0" smtClean="0"/>
              <a:t>Matricularse en el Registro Mercantil.</a:t>
            </a:r>
          </a:p>
          <a:p>
            <a:pPr>
              <a:buFont typeface="Wingdings" pitchFamily="2" charset="2"/>
              <a:buChar char="ü"/>
            </a:pPr>
            <a:r>
              <a:rPr lang="es-ES" dirty="0" smtClean="0"/>
              <a:t>     Personas naturales o jurídicas</a:t>
            </a:r>
          </a:p>
          <a:p>
            <a:pPr>
              <a:buFont typeface="Wingdings" pitchFamily="2" charset="2"/>
              <a:buChar char="ü"/>
            </a:pPr>
            <a:r>
              <a:rPr lang="es-ES" dirty="0" smtClean="0"/>
              <a:t>     Los establecimientos de comercio.</a:t>
            </a:r>
          </a:p>
          <a:p>
            <a:pPr>
              <a:buFont typeface="Wingdings" pitchFamily="2" charset="2"/>
              <a:buChar char="ü"/>
            </a:pPr>
            <a:r>
              <a:rPr lang="es-ES" dirty="0" smtClean="0"/>
              <a:t>     Las sucursales de sociedades extranjeras.</a:t>
            </a:r>
            <a:endParaRPr lang="es-CO" dirty="0" smtClean="0"/>
          </a:p>
          <a:p>
            <a:pPr marL="285750" indent="-285750">
              <a:buClr>
                <a:srgbClr val="F4910C"/>
              </a:buClr>
              <a:buSzPct val="50000"/>
              <a:buFont typeface="Marlett" pitchFamily="2" charset="2"/>
              <a:buChar char="g"/>
            </a:pPr>
            <a:endParaRPr lang="es-CO" dirty="0" smtClean="0"/>
          </a:p>
          <a:p>
            <a:pPr marL="285750" indent="-285750">
              <a:buClr>
                <a:srgbClr val="F4910C"/>
              </a:buClr>
              <a:buSzPct val="50000"/>
              <a:buFont typeface="Marlett" pitchFamily="2" charset="2"/>
              <a:buChar char="g"/>
            </a:pPr>
            <a:r>
              <a:rPr lang="es-CO" dirty="0" smtClean="0"/>
              <a:t>Inscribir en ese registro todas las actas, los libros y los documentos que la ley exija.   (registro de libro de socios o accionistas y registro de actas de asamblea )</a:t>
            </a:r>
          </a:p>
          <a:p>
            <a:pPr marL="285750" indent="-285750">
              <a:buClr>
                <a:srgbClr val="F4910C"/>
              </a:buClr>
              <a:buSzPct val="50000"/>
              <a:buFont typeface="Marlett" pitchFamily="2" charset="2"/>
              <a:buChar char="g"/>
            </a:pPr>
            <a:endParaRPr lang="es-CO" dirty="0" smtClean="0"/>
          </a:p>
          <a:p>
            <a:pPr marL="285750" indent="-285750">
              <a:buClr>
                <a:srgbClr val="F4910C"/>
              </a:buClr>
              <a:buSzPct val="50000"/>
              <a:buFont typeface="Marlett" pitchFamily="2" charset="2"/>
              <a:buChar char="g"/>
            </a:pPr>
            <a:r>
              <a:rPr lang="es-CO" dirty="0" smtClean="0"/>
              <a:t>Llevar la contabilidad. No se registran libros de contabilidad.</a:t>
            </a:r>
          </a:p>
          <a:p>
            <a:pPr marL="285750" indent="-285750">
              <a:buClr>
                <a:srgbClr val="F4910C"/>
              </a:buClr>
              <a:buSzPct val="50000"/>
              <a:buFont typeface="Marlett" pitchFamily="2" charset="2"/>
              <a:buChar char="g"/>
            </a:pPr>
            <a:endParaRPr lang="es-CO" dirty="0" smtClean="0"/>
          </a:p>
          <a:p>
            <a:pPr marL="285750" indent="-285750">
              <a:buClr>
                <a:srgbClr val="F4910C"/>
              </a:buClr>
              <a:buSzPct val="50000"/>
              <a:buFont typeface="Marlett" pitchFamily="2" charset="2"/>
              <a:buChar char="g"/>
            </a:pPr>
            <a:r>
              <a:rPr lang="es-CO" dirty="0" smtClean="0"/>
              <a:t>Conservar la correspondencia.</a:t>
            </a:r>
          </a:p>
          <a:p>
            <a:pPr marL="285750" indent="-285750">
              <a:buClr>
                <a:srgbClr val="F4910C"/>
              </a:buClr>
              <a:buSzPct val="50000"/>
              <a:buFont typeface="Marlett" pitchFamily="2" charset="2"/>
              <a:buChar char="g"/>
            </a:pPr>
            <a:endParaRPr lang="es-CO" dirty="0" smtClean="0"/>
          </a:p>
          <a:p>
            <a:pPr marL="285750" indent="-285750">
              <a:buClr>
                <a:srgbClr val="F4910C"/>
              </a:buClr>
              <a:buSzPct val="50000"/>
              <a:buFont typeface="Marlett" pitchFamily="2" charset="2"/>
              <a:buChar char="g"/>
            </a:pPr>
            <a:r>
              <a:rPr lang="es-CO" dirty="0" smtClean="0"/>
              <a:t>Abstenerse de cometer actos de competencia desleal.</a:t>
            </a:r>
            <a:endParaRPr lang="es-E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Nueva imagen.JPG"/>
          <p:cNvPicPr>
            <a:picLocks noChangeAspect="1"/>
          </p:cNvPicPr>
          <p:nvPr/>
        </p:nvPicPr>
        <p:blipFill>
          <a:blip r:embed="rId2"/>
          <a:stretch>
            <a:fillRect/>
          </a:stretch>
        </p:blipFill>
        <p:spPr>
          <a:xfrm>
            <a:off x="1620982" y="1"/>
            <a:ext cx="6234545" cy="6040582"/>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Portada_plantilla_CCB.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1034"/>
            <a:ext cx="9144000" cy="6969034"/>
          </a:xfrm>
          <a:prstGeom prst="rect">
            <a:avLst/>
          </a:prstGeom>
        </p:spPr>
      </p:pic>
      <p:sp>
        <p:nvSpPr>
          <p:cNvPr id="3" name="2 Rectángulo"/>
          <p:cNvSpPr/>
          <p:nvPr/>
        </p:nvSpPr>
        <p:spPr>
          <a:xfrm>
            <a:off x="4297680" y="3105835"/>
            <a:ext cx="4572000" cy="830997"/>
          </a:xfrm>
          <a:prstGeom prst="rect">
            <a:avLst/>
          </a:prstGeom>
        </p:spPr>
        <p:txBody>
          <a:bodyPr>
            <a:spAutoFit/>
          </a:bodyPr>
          <a:lstStyle/>
          <a:p>
            <a:pPr algn="ctr"/>
            <a:r>
              <a:rPr lang="es-CO" sz="2400" b="1" dirty="0" smtClean="0">
                <a:ln w="1905">
                  <a:solidFill>
                    <a:schemeClr val="tx2">
                      <a:lumMod val="50000"/>
                    </a:schemeClr>
                  </a:solidFill>
                </a:ln>
                <a:solidFill>
                  <a:schemeClr val="accent3">
                    <a:lumMod val="20000"/>
                    <a:lumOff val="80000"/>
                  </a:schemeClr>
                </a:solidFill>
                <a:effectLst>
                  <a:innerShdw blurRad="69850" dist="43180" dir="5400000">
                    <a:srgbClr val="000000">
                      <a:alpha val="65000"/>
                    </a:srgbClr>
                  </a:innerShdw>
                </a:effectLst>
              </a:rPr>
              <a:t>CONSTITUCIÓN DE SOCIEDADES COMERCIALES</a:t>
            </a:r>
            <a:endParaRPr lang="en-US" sz="2400" b="1" dirty="0">
              <a:ln w="1905">
                <a:solidFill>
                  <a:schemeClr val="tx2">
                    <a:lumMod val="50000"/>
                  </a:schemeClr>
                </a:solidFill>
              </a:ln>
              <a:solidFill>
                <a:schemeClr val="accent3">
                  <a:lumMod val="20000"/>
                  <a:lumOff val="80000"/>
                </a:schemeClr>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3040461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57201"/>
            <a:ext cx="8229600" cy="1143000"/>
          </a:xfrm>
        </p:spPr>
        <p:txBody>
          <a:bodyPr>
            <a:normAutofit fontScale="90000"/>
          </a:bodyPr>
          <a:lstStyle/>
          <a:p>
            <a:r>
              <a:rPr lang="es-CO" sz="3100" b="1" dirty="0" smtClean="0">
                <a:solidFill>
                  <a:srgbClr val="052BCB"/>
                </a:solidFill>
                <a:latin typeface="+mn-lt"/>
              </a:rPr>
              <a:t>PERSONA JURÍDICA-SOCIEDAD COMERCIAL</a:t>
            </a:r>
            <a:r>
              <a:rPr lang="en-US" b="1" dirty="0" smtClean="0">
                <a:solidFill>
                  <a:srgbClr val="052BCB"/>
                </a:solidFill>
              </a:rPr>
              <a:t/>
            </a:r>
            <a:br>
              <a:rPr lang="en-US" b="1" dirty="0" smtClean="0">
                <a:solidFill>
                  <a:srgbClr val="052BCB"/>
                </a:solidFill>
              </a:rPr>
            </a:br>
            <a:endParaRPr lang="en-US" dirty="0"/>
          </a:p>
        </p:txBody>
      </p:sp>
      <p:sp>
        <p:nvSpPr>
          <p:cNvPr id="3" name="2 Marcador de contenido"/>
          <p:cNvSpPr>
            <a:spLocks noGrp="1"/>
          </p:cNvSpPr>
          <p:nvPr>
            <p:ph idx="1"/>
          </p:nvPr>
        </p:nvSpPr>
        <p:spPr>
          <a:xfrm>
            <a:off x="457200" y="1335024"/>
            <a:ext cx="7991856" cy="3803903"/>
          </a:xfrm>
        </p:spPr>
        <p:txBody>
          <a:bodyPr>
            <a:normAutofit fontScale="47500" lnSpcReduction="20000"/>
          </a:bodyPr>
          <a:lstStyle/>
          <a:p>
            <a:r>
              <a:rPr lang="es-CO" sz="3400" b="1" dirty="0" smtClean="0"/>
              <a:t>Si usted decide afrontar la puesta de marcha de su empresa a través de algunas de las principales formas de asociación o tipos societarios,  deberá seguir los siguientes pasos para su registro:</a:t>
            </a:r>
            <a:endParaRPr lang="en-US" sz="3400" dirty="0" smtClean="0"/>
          </a:p>
          <a:p>
            <a:pPr lvl="0"/>
            <a:endParaRPr lang="es-CO" sz="3400" b="1" dirty="0" smtClean="0"/>
          </a:p>
          <a:p>
            <a:pPr lvl="0"/>
            <a:r>
              <a:rPr lang="es-CO" sz="3400" b="1" dirty="0" smtClean="0"/>
              <a:t>Presentar en Cámara de Comercio copia auténtica de la escritura pública de constitución, o el documento privado donde figuren los estatutos de la empresa.  </a:t>
            </a:r>
            <a:endParaRPr lang="en-US" sz="3400" dirty="0" smtClean="0"/>
          </a:p>
          <a:p>
            <a:pPr lvl="0"/>
            <a:endParaRPr lang="es-CO" sz="3400" dirty="0" smtClean="0"/>
          </a:p>
          <a:p>
            <a:pPr lvl="0">
              <a:buFont typeface="Wingdings" pitchFamily="2" charset="2"/>
              <a:buChar char="v"/>
            </a:pPr>
            <a:r>
              <a:rPr lang="es-CO" sz="3400" dirty="0" smtClean="0"/>
              <a:t>Solicitar la inscripción en el Registro Único Tributario (RUT) administrado por la</a:t>
            </a:r>
          </a:p>
          <a:p>
            <a:pPr lvl="0">
              <a:buFont typeface="Wingdings" pitchFamily="2" charset="2"/>
              <a:buChar char="v"/>
            </a:pPr>
            <a:r>
              <a:rPr lang="es-CO" sz="3400" dirty="0" smtClean="0"/>
              <a:t>Dirección de Impuesto y Aduanas Nacionales DIAN); </a:t>
            </a:r>
            <a:endParaRPr lang="en-US" sz="3400" dirty="0" smtClean="0"/>
          </a:p>
          <a:p>
            <a:pPr lvl="0">
              <a:buFont typeface="Wingdings" pitchFamily="2" charset="2"/>
              <a:buChar char="v"/>
            </a:pPr>
            <a:r>
              <a:rPr lang="es-CO" sz="3400" dirty="0" smtClean="0"/>
              <a:t>Diligenciar los formularios del Registro Único Empresarial (RUES). </a:t>
            </a:r>
          </a:p>
          <a:p>
            <a:pPr>
              <a:buFont typeface="Wingdings" pitchFamily="2" charset="2"/>
              <a:buChar char="v"/>
            </a:pPr>
            <a:r>
              <a:rPr lang="es-CO" sz="3400" dirty="0" smtClean="0"/>
              <a:t>Cedula de Ciudadanía  del representante legal. </a:t>
            </a:r>
            <a:endParaRPr lang="en-US" sz="3400" dirty="0" smtClean="0"/>
          </a:p>
          <a:p>
            <a:pPr lvl="0">
              <a:buFont typeface="Wingdings" pitchFamily="2" charset="2"/>
              <a:buChar char="v"/>
            </a:pPr>
            <a:r>
              <a:rPr lang="es-CO" sz="3400" dirty="0" smtClean="0"/>
              <a:t>Presentar los anteriores documentos personalmente en los punto de atención de la</a:t>
            </a:r>
          </a:p>
          <a:p>
            <a:pPr lvl="0">
              <a:buFont typeface="Wingdings" pitchFamily="2" charset="2"/>
              <a:buChar char="v"/>
            </a:pPr>
            <a:r>
              <a:rPr lang="es-CO" sz="3400" dirty="0" smtClean="0"/>
              <a:t>Cámara de Comercio de Barranquilla;</a:t>
            </a:r>
            <a:endParaRPr lang="en-US" sz="3400" dirty="0" smtClean="0"/>
          </a:p>
          <a:p>
            <a:pPr lvl="0">
              <a:buFont typeface="Wingdings" pitchFamily="2" charset="2"/>
              <a:buChar char="v"/>
            </a:pPr>
            <a:r>
              <a:rPr lang="es-CO" sz="3400" dirty="0" smtClean="0"/>
              <a:t>Por último pagar en las cajas los derechos de matricula  e impuesto de registro y anotación, para que se proceda a la inscripción de la sociedad.</a:t>
            </a:r>
            <a:endParaRPr lang="en-US" sz="3400" dirty="0" smtClean="0"/>
          </a:p>
          <a:p>
            <a:endParaRPr lang="en-US" dirty="0" smtClean="0"/>
          </a:p>
          <a:p>
            <a:endParaRPr lang="en-US" dirty="0"/>
          </a:p>
        </p:txBody>
      </p:sp>
      <p:pic>
        <p:nvPicPr>
          <p:cNvPr id="4" name="Picture 7" descr="http://www.eoi.es/blogs/madeon/files/2013/02/fabrica1.jpg"/>
          <p:cNvPicPr>
            <a:picLocks noChangeAspect="1" noChangeArrowheads="1"/>
          </p:cNvPicPr>
          <p:nvPr/>
        </p:nvPicPr>
        <p:blipFill>
          <a:blip r:embed="rId2" cstate="print"/>
          <a:srcRect/>
          <a:stretch>
            <a:fillRect/>
          </a:stretch>
        </p:blipFill>
        <p:spPr bwMode="auto">
          <a:xfrm>
            <a:off x="6133368" y="4648020"/>
            <a:ext cx="2160240" cy="151216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68096"/>
            <a:ext cx="8229600" cy="1143000"/>
          </a:xfrm>
        </p:spPr>
        <p:txBody>
          <a:bodyPr>
            <a:normAutofit fontScale="90000"/>
          </a:bodyPr>
          <a:lstStyle/>
          <a:p>
            <a:r>
              <a:rPr lang="es-CO" b="1" dirty="0" smtClean="0">
                <a:ln w="1905"/>
                <a:solidFill>
                  <a:schemeClr val="accent1">
                    <a:lumMod val="75000"/>
                  </a:schemeClr>
                </a:solidFill>
                <a:effectLst>
                  <a:innerShdw blurRad="63500" dist="50800" dir="13500000">
                    <a:prstClr val="black">
                      <a:alpha val="50000"/>
                    </a:prstClr>
                  </a:innerShdw>
                </a:effectLst>
              </a:rPr>
              <a:t>TIPOS DE PERSONA JURÍDICA</a:t>
            </a:r>
            <a:r>
              <a:rPr lang="es-CO" b="1" dirty="0" smtClean="0">
                <a:ln w="1905"/>
                <a:solidFill>
                  <a:schemeClr val="accent1">
                    <a:lumMod val="75000"/>
                  </a:schemeClr>
                </a:solidFill>
                <a:effectLst>
                  <a:innerShdw blurRad="63500" dist="50800" dir="13500000">
                    <a:prstClr val="black">
                      <a:alpha val="50000"/>
                    </a:prstClr>
                  </a:innerShdw>
                </a:effectLst>
                <a:ea typeface="Calibri"/>
                <a:cs typeface="Times New Roman"/>
              </a:rPr>
              <a:t/>
            </a:r>
            <a:br>
              <a:rPr lang="es-CO" b="1" dirty="0" smtClean="0">
                <a:ln w="1905"/>
                <a:solidFill>
                  <a:schemeClr val="accent1">
                    <a:lumMod val="75000"/>
                  </a:schemeClr>
                </a:solidFill>
                <a:effectLst>
                  <a:innerShdw blurRad="63500" dist="50800" dir="13500000">
                    <a:prstClr val="black">
                      <a:alpha val="50000"/>
                    </a:prstClr>
                  </a:innerShdw>
                </a:effectLst>
                <a:ea typeface="Calibri"/>
                <a:cs typeface="Times New Roman"/>
              </a:rPr>
            </a:br>
            <a:r>
              <a:rPr lang="en-US" b="1" dirty="0" smtClean="0">
                <a:ln w="10541" cmpd="sng">
                  <a:solidFill>
                    <a:schemeClr val="tx2">
                      <a:lumMod val="40000"/>
                      <a:lumOff val="60000"/>
                    </a:schemeClr>
                  </a:solidFill>
                  <a:prstDash val="solid"/>
                </a:ln>
                <a:solidFill>
                  <a:schemeClr val="tx2">
                    <a:lumMod val="75000"/>
                  </a:schemeClr>
                </a:solidFill>
              </a:rPr>
              <a:t/>
            </a:r>
            <a:br>
              <a:rPr lang="en-US" b="1" dirty="0" smtClean="0">
                <a:ln w="10541" cmpd="sng">
                  <a:solidFill>
                    <a:schemeClr val="tx2">
                      <a:lumMod val="40000"/>
                      <a:lumOff val="60000"/>
                    </a:schemeClr>
                  </a:solidFill>
                  <a:prstDash val="solid"/>
                </a:ln>
                <a:solidFill>
                  <a:schemeClr val="tx2">
                    <a:lumMod val="75000"/>
                  </a:schemeClr>
                </a:solidFill>
              </a:rPr>
            </a:br>
            <a:endParaRPr lang="en-US" dirty="0"/>
          </a:p>
        </p:txBody>
      </p:sp>
      <p:sp>
        <p:nvSpPr>
          <p:cNvPr id="3" name="2 Marcador de contenido"/>
          <p:cNvSpPr>
            <a:spLocks noGrp="1"/>
          </p:cNvSpPr>
          <p:nvPr>
            <p:ph idx="1"/>
          </p:nvPr>
        </p:nvSpPr>
        <p:spPr>
          <a:xfrm>
            <a:off x="457200" y="1417320"/>
            <a:ext cx="8229600" cy="4525963"/>
          </a:xfrm>
        </p:spPr>
        <p:txBody>
          <a:bodyPr>
            <a:normAutofit fontScale="55000" lnSpcReduction="20000"/>
          </a:bodyPr>
          <a:lstStyle/>
          <a:p>
            <a:pPr>
              <a:buFont typeface="Wingdings" pitchFamily="2" charset="2"/>
              <a:buChar char="§"/>
            </a:pPr>
            <a:r>
              <a:rPr lang="es-CO" dirty="0" smtClean="0"/>
              <a:t>Empresa Unipersonal                                  </a:t>
            </a:r>
            <a:r>
              <a:rPr lang="es-CO" b="1" dirty="0" smtClean="0">
                <a:ln w="1905"/>
                <a:solidFill>
                  <a:schemeClr val="tx2"/>
                </a:solidFill>
                <a:effectLst>
                  <a:innerShdw blurRad="69850" dist="43180" dir="5400000">
                    <a:srgbClr val="000000">
                      <a:alpha val="65000"/>
                    </a:srgbClr>
                  </a:innerShdw>
                </a:effectLst>
              </a:rPr>
              <a:t>E. U</a:t>
            </a:r>
            <a:endParaRPr lang="es-CO" dirty="0" smtClean="0"/>
          </a:p>
          <a:p>
            <a:endParaRPr lang="es-CO" dirty="0" smtClean="0"/>
          </a:p>
          <a:p>
            <a:pPr>
              <a:buFont typeface="Wingdings" pitchFamily="2" charset="2"/>
              <a:buChar char="§"/>
            </a:pPr>
            <a:r>
              <a:rPr lang="es-CO" dirty="0" smtClean="0"/>
              <a:t>Sociedad Limitada                                        </a:t>
            </a:r>
            <a:r>
              <a:rPr lang="es-CO" b="1" dirty="0" smtClean="0">
                <a:ln w="1905"/>
                <a:solidFill>
                  <a:schemeClr val="tx2"/>
                </a:solidFill>
                <a:effectLst>
                  <a:innerShdw blurRad="69850" dist="43180" dir="5400000">
                    <a:srgbClr val="000000">
                      <a:alpha val="65000"/>
                    </a:srgbClr>
                  </a:innerShdw>
                </a:effectLst>
              </a:rPr>
              <a:t>LTDA</a:t>
            </a:r>
            <a:endParaRPr lang="es-CO" dirty="0" smtClean="0"/>
          </a:p>
          <a:p>
            <a:endParaRPr lang="es-CO" dirty="0" smtClean="0"/>
          </a:p>
          <a:p>
            <a:pPr>
              <a:buFont typeface="Wingdings" pitchFamily="2" charset="2"/>
              <a:buChar char="§"/>
            </a:pPr>
            <a:r>
              <a:rPr lang="es-CO" dirty="0" smtClean="0"/>
              <a:t>Sociedad Anónima                                        </a:t>
            </a:r>
            <a:r>
              <a:rPr lang="es-CO" b="1" dirty="0" smtClean="0">
                <a:ln w="1905"/>
                <a:solidFill>
                  <a:schemeClr val="tx2"/>
                </a:solidFill>
                <a:effectLst>
                  <a:innerShdw blurRad="69850" dist="43180" dir="5400000">
                    <a:srgbClr val="000000">
                      <a:alpha val="65000"/>
                    </a:srgbClr>
                  </a:innerShdw>
                </a:effectLst>
              </a:rPr>
              <a:t>S.A</a:t>
            </a:r>
            <a:endParaRPr lang="es-CO" dirty="0" smtClean="0"/>
          </a:p>
          <a:p>
            <a:endParaRPr lang="es-CO" dirty="0" smtClean="0"/>
          </a:p>
          <a:p>
            <a:pPr>
              <a:buFont typeface="Wingdings" pitchFamily="2" charset="2"/>
              <a:buChar char="§"/>
            </a:pPr>
            <a:r>
              <a:rPr lang="es-CO" dirty="0" smtClean="0"/>
              <a:t>Sociedad Colectiva                                      </a:t>
            </a:r>
            <a:r>
              <a:rPr lang="es-CO" b="1" dirty="0" smtClean="0">
                <a:ln w="1905"/>
                <a:solidFill>
                  <a:schemeClr val="tx2"/>
                </a:solidFill>
                <a:effectLst>
                  <a:innerShdw blurRad="69850" dist="43180" dir="5400000">
                    <a:srgbClr val="000000">
                      <a:alpha val="65000"/>
                    </a:srgbClr>
                  </a:innerShdw>
                </a:effectLst>
              </a:rPr>
              <a:t>"&amp; </a:t>
            </a:r>
            <a:r>
              <a:rPr lang="es-CO" b="1" dirty="0" err="1" smtClean="0">
                <a:ln w="1905"/>
                <a:solidFill>
                  <a:schemeClr val="tx2"/>
                </a:solidFill>
                <a:effectLst>
                  <a:innerShdw blurRad="69850" dist="43180" dir="5400000">
                    <a:srgbClr val="000000">
                      <a:alpha val="65000"/>
                    </a:srgbClr>
                  </a:innerShdw>
                </a:effectLst>
              </a:rPr>
              <a:t>Cía</a:t>
            </a:r>
            <a:endParaRPr lang="en-US" b="1" dirty="0" smtClean="0">
              <a:ln w="1905"/>
              <a:solidFill>
                <a:schemeClr val="tx2"/>
              </a:solidFill>
              <a:effectLst>
                <a:innerShdw blurRad="69850" dist="43180" dir="5400000">
                  <a:srgbClr val="000000">
                    <a:alpha val="65000"/>
                  </a:srgbClr>
                </a:innerShdw>
              </a:effectLst>
            </a:endParaRPr>
          </a:p>
          <a:p>
            <a:pPr>
              <a:buFont typeface="Wingdings" pitchFamily="2" charset="2"/>
              <a:buChar char="§"/>
            </a:pPr>
            <a:endParaRPr lang="es-CO" dirty="0" smtClean="0"/>
          </a:p>
          <a:p>
            <a:pPr>
              <a:buFont typeface="Wingdings" pitchFamily="2" charset="2"/>
              <a:buChar char="§"/>
            </a:pPr>
            <a:r>
              <a:rPr lang="es-CO" dirty="0" smtClean="0"/>
              <a:t>Sociedad En comandita Simple                   </a:t>
            </a:r>
            <a:r>
              <a:rPr lang="es-CO" b="1" dirty="0" smtClean="0">
                <a:ln w="1905"/>
                <a:solidFill>
                  <a:schemeClr val="tx2"/>
                </a:solidFill>
                <a:effectLst>
                  <a:innerShdw blurRad="69850" dist="43180" dir="5400000">
                    <a:srgbClr val="000000">
                      <a:alpha val="65000"/>
                    </a:srgbClr>
                  </a:innerShdw>
                </a:effectLst>
              </a:rPr>
              <a:t>S. En C</a:t>
            </a:r>
            <a:endParaRPr lang="es-CO" dirty="0" smtClean="0"/>
          </a:p>
          <a:p>
            <a:endParaRPr lang="es-CO" dirty="0" smtClean="0"/>
          </a:p>
          <a:p>
            <a:pPr>
              <a:buFont typeface="Wingdings" pitchFamily="2" charset="2"/>
              <a:buChar char="§"/>
            </a:pPr>
            <a:r>
              <a:rPr lang="es-CO" dirty="0" smtClean="0"/>
              <a:t>Sociedad En comandita por acciones        </a:t>
            </a:r>
            <a:r>
              <a:rPr lang="es-CO" b="1" dirty="0" smtClean="0">
                <a:ln w="1905"/>
                <a:solidFill>
                  <a:schemeClr val="tx2"/>
                </a:solidFill>
                <a:effectLst>
                  <a:innerShdw blurRad="69850" dist="43180" dir="5400000">
                    <a:srgbClr val="000000">
                      <a:alpha val="65000"/>
                    </a:srgbClr>
                  </a:innerShdw>
                </a:effectLst>
              </a:rPr>
              <a:t>S. C. A</a:t>
            </a:r>
            <a:endParaRPr lang="en-US" b="1" dirty="0" smtClean="0">
              <a:ln w="1905"/>
              <a:solidFill>
                <a:schemeClr val="tx2"/>
              </a:solidFill>
              <a:effectLst>
                <a:innerShdw blurRad="69850" dist="43180" dir="5400000">
                  <a:srgbClr val="000000">
                    <a:alpha val="65000"/>
                  </a:srgbClr>
                </a:innerShdw>
              </a:effectLst>
            </a:endParaRPr>
          </a:p>
          <a:p>
            <a:pPr>
              <a:buFont typeface="Wingdings" pitchFamily="2" charset="2"/>
              <a:buChar char="§"/>
            </a:pPr>
            <a:endParaRPr lang="es-CO" dirty="0" smtClean="0"/>
          </a:p>
          <a:p>
            <a:pPr>
              <a:buFont typeface="Wingdings" pitchFamily="2" charset="2"/>
              <a:buChar char="§"/>
            </a:pPr>
            <a:r>
              <a:rPr lang="es-CO" dirty="0" smtClean="0"/>
              <a:t>Sociedad por acciones simplificadas         </a:t>
            </a:r>
            <a:r>
              <a:rPr lang="es-CO" b="1" dirty="0" smtClean="0">
                <a:ln w="1905"/>
                <a:solidFill>
                  <a:schemeClr val="tx2"/>
                </a:solidFill>
                <a:effectLst>
                  <a:innerShdw blurRad="69850" dist="43180" dir="5400000">
                    <a:srgbClr val="000000">
                      <a:alpha val="65000"/>
                    </a:srgbClr>
                  </a:innerShdw>
                </a:effectLst>
              </a:rPr>
              <a:t>S.A. S</a:t>
            </a:r>
            <a:endParaRPr lang="en-US" b="1" dirty="0" smtClean="0">
              <a:ln w="1905"/>
              <a:solidFill>
                <a:schemeClr val="tx2"/>
              </a:solidFill>
              <a:effectLst>
                <a:innerShdw blurRad="69850" dist="43180" dir="5400000">
                  <a:srgbClr val="000000">
                    <a:alpha val="65000"/>
                  </a:srgbClr>
                </a:innerShdw>
              </a:effectLst>
            </a:endParaRPr>
          </a:p>
          <a:p>
            <a:pPr>
              <a:buNone/>
            </a:pPr>
            <a:endParaRPr lang="en-US" dirty="0" smtClean="0"/>
          </a:p>
          <a:p>
            <a:pPr>
              <a:buFont typeface="Wingdings" pitchFamily="2" charset="2"/>
              <a:buChar char="§"/>
            </a:pPr>
            <a:r>
              <a:rPr lang="es-CO" dirty="0" smtClean="0"/>
              <a:t>Empresas Asociativas de trabajo</a:t>
            </a:r>
          </a:p>
          <a:p>
            <a:pPr>
              <a:buNone/>
            </a:pPr>
            <a:endParaRPr lang="en-US" dirty="0" smtClean="0"/>
          </a:p>
          <a:p>
            <a:endParaRPr lang="en-US" dirty="0"/>
          </a:p>
        </p:txBody>
      </p:sp>
      <p:pic>
        <p:nvPicPr>
          <p:cNvPr id="4" name="Picture 7" descr="http://www.eoi.es/blogs/madeon/files/2013/02/fabrica1.jpg"/>
          <p:cNvPicPr>
            <a:picLocks noChangeAspect="1" noChangeArrowheads="1"/>
          </p:cNvPicPr>
          <p:nvPr/>
        </p:nvPicPr>
        <p:blipFill>
          <a:blip r:embed="rId2" cstate="print"/>
          <a:srcRect/>
          <a:stretch>
            <a:fillRect/>
          </a:stretch>
        </p:blipFill>
        <p:spPr bwMode="auto">
          <a:xfrm>
            <a:off x="5173200" y="2060848"/>
            <a:ext cx="2857500" cy="2924176"/>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444752" y="356616"/>
          <a:ext cx="6867144" cy="5632705"/>
        </p:xfrm>
        <a:graphic>
          <a:graphicData uri="http://schemas.openxmlformats.org/drawingml/2006/table">
            <a:tbl>
              <a:tblPr>
                <a:tableStyleId>{00A15C55-8517-42AA-B614-E9B94910E393}</a:tableStyleId>
              </a:tblPr>
              <a:tblGrid>
                <a:gridCol w="1556448"/>
                <a:gridCol w="5310696"/>
              </a:tblGrid>
              <a:tr h="370785">
                <a:tc gridSpan="2">
                  <a:txBody>
                    <a:bodyPr/>
                    <a:lstStyle/>
                    <a:p>
                      <a:pPr algn="ctr">
                        <a:lnSpc>
                          <a:spcPct val="115000"/>
                        </a:lnSpc>
                        <a:spcAft>
                          <a:spcPts val="1000"/>
                        </a:spcAft>
                      </a:pPr>
                      <a:r>
                        <a:rPr lang="es-CO" sz="2000" b="1" cap="none" spc="0" dirty="0" smtClean="0">
                          <a:ln w="1905"/>
                          <a:solidFill>
                            <a:schemeClr val="accent1">
                              <a:lumMod val="75000"/>
                            </a:schemeClr>
                          </a:solidFill>
                          <a:effectLst>
                            <a:innerShdw blurRad="63500" dist="50800" dir="13500000">
                              <a:prstClr val="black">
                                <a:alpha val="50000"/>
                              </a:prstClr>
                            </a:innerShdw>
                          </a:effectLst>
                        </a:rPr>
                        <a:t>EMPRESA UNIPERSONAL  LEY </a:t>
                      </a:r>
                      <a:r>
                        <a:rPr lang="es-CO" sz="2000" b="1" cap="none" spc="0" dirty="0">
                          <a:ln w="1905"/>
                          <a:solidFill>
                            <a:schemeClr val="accent1">
                              <a:lumMod val="75000"/>
                            </a:schemeClr>
                          </a:solidFill>
                          <a:effectLst>
                            <a:innerShdw blurRad="63500" dist="50800" dir="13500000">
                              <a:prstClr val="black">
                                <a:alpha val="50000"/>
                              </a:prstClr>
                            </a:innerShdw>
                          </a:effectLst>
                        </a:rPr>
                        <a:t>222/95</a:t>
                      </a:r>
                      <a:endParaRPr lang="es-CO" sz="2000" b="1" cap="none" spc="0" dirty="0">
                        <a:ln w="1905"/>
                        <a:solidFill>
                          <a:schemeClr val="accent1">
                            <a:lumMod val="75000"/>
                          </a:schemeClr>
                        </a:solidFill>
                        <a:effectLst>
                          <a:innerShdw blurRad="63500" dist="50800" dir="13500000">
                            <a:prstClr val="black">
                              <a:alpha val="50000"/>
                            </a:prstClr>
                          </a:innerShdw>
                        </a:effectLst>
                        <a:latin typeface="Calibri"/>
                        <a:ea typeface="Calibri"/>
                        <a:cs typeface="Times New Roman"/>
                      </a:endParaRPr>
                    </a:p>
                  </a:txBody>
                  <a:tcPr marL="44450" marR="44450" marT="0" marB="0">
                    <a:solidFill>
                      <a:schemeClr val="accent1">
                        <a:lumMod val="20000"/>
                        <a:lumOff val="80000"/>
                      </a:schemeClr>
                    </a:solidFill>
                  </a:tcPr>
                </a:tc>
                <a:tc hMerge="1">
                  <a:txBody>
                    <a:bodyPr/>
                    <a:lstStyle/>
                    <a:p>
                      <a:endParaRPr lang="es-CO"/>
                    </a:p>
                  </a:txBody>
                  <a:tcPr/>
                </a:tc>
              </a:tr>
              <a:tr h="593256">
                <a:tc>
                  <a:txBody>
                    <a:bodyPr/>
                    <a:lstStyle/>
                    <a:p>
                      <a:pPr algn="just">
                        <a:lnSpc>
                          <a:spcPct val="115000"/>
                        </a:lnSpc>
                        <a:spcAft>
                          <a:spcPts val="1000"/>
                        </a:spcAft>
                      </a:pPr>
                      <a:r>
                        <a:rPr lang="es-CO" sz="1600" u="sng" dirty="0">
                          <a:solidFill>
                            <a:schemeClr val="tx1">
                              <a:lumMod val="95000"/>
                              <a:lumOff val="5000"/>
                            </a:schemeClr>
                          </a:solidFill>
                          <a:effectLst/>
                        </a:rPr>
                        <a:t>Constitución</a:t>
                      </a:r>
                      <a:endParaRPr lang="es-CO" sz="1600" u="sng" dirty="0">
                        <a:solidFill>
                          <a:schemeClr val="tx1">
                            <a:lumMod val="95000"/>
                            <a:lumOff val="5000"/>
                          </a:schemeClr>
                        </a:solidFill>
                        <a:effectLst/>
                        <a:latin typeface="+mn-lt"/>
                        <a:ea typeface="Calibri"/>
                        <a:cs typeface="Times New Roman"/>
                      </a:endParaRPr>
                    </a:p>
                  </a:txBody>
                  <a:tcPr marL="44450" marR="44450" marT="0" marB="0">
                    <a:solidFill>
                      <a:schemeClr val="accent1">
                        <a:lumMod val="20000"/>
                        <a:lumOff val="80000"/>
                      </a:schemeClr>
                    </a:solidFill>
                  </a:tcPr>
                </a:tc>
                <a:tc>
                  <a:txBody>
                    <a:bodyPr/>
                    <a:lstStyle/>
                    <a:p>
                      <a:pPr>
                        <a:lnSpc>
                          <a:spcPct val="115000"/>
                        </a:lnSpc>
                      </a:pPr>
                      <a:r>
                        <a:rPr lang="es-CO" sz="1600" dirty="0">
                          <a:solidFill>
                            <a:schemeClr val="tx1">
                              <a:lumMod val="95000"/>
                              <a:lumOff val="5000"/>
                            </a:schemeClr>
                          </a:solidFill>
                          <a:effectLst/>
                        </a:rPr>
                        <a:t>Documento</a:t>
                      </a:r>
                      <a:r>
                        <a:rPr lang="es-ES" sz="1600" dirty="0">
                          <a:solidFill>
                            <a:schemeClr val="tx1">
                              <a:lumMod val="95000"/>
                              <a:lumOff val="5000"/>
                            </a:schemeClr>
                          </a:solidFill>
                          <a:effectLst/>
                        </a:rPr>
                        <a:t> privado o escritura pública cuando se aportan bienes inmuebles.</a:t>
                      </a:r>
                      <a:endParaRPr lang="es-CO" sz="1600" dirty="0">
                        <a:solidFill>
                          <a:schemeClr val="tx1">
                            <a:lumMod val="95000"/>
                            <a:lumOff val="5000"/>
                          </a:schemeClr>
                        </a:solidFill>
                        <a:effectLst/>
                        <a:latin typeface="+mn-lt"/>
                        <a:ea typeface="Times New Roman"/>
                        <a:cs typeface="Times New Roman"/>
                      </a:endParaRPr>
                    </a:p>
                  </a:txBody>
                  <a:tcPr marL="44450" marR="44450" marT="0" marB="0">
                    <a:solidFill>
                      <a:schemeClr val="accent1">
                        <a:lumMod val="20000"/>
                        <a:lumOff val="80000"/>
                      </a:schemeClr>
                    </a:solidFill>
                  </a:tcPr>
                </a:tc>
              </a:tr>
              <a:tr h="593256">
                <a:tc>
                  <a:txBody>
                    <a:bodyPr/>
                    <a:lstStyle/>
                    <a:p>
                      <a:pPr algn="just">
                        <a:lnSpc>
                          <a:spcPct val="115000"/>
                        </a:lnSpc>
                        <a:spcAft>
                          <a:spcPts val="1000"/>
                        </a:spcAft>
                      </a:pPr>
                      <a:r>
                        <a:rPr lang="es-CO" sz="1600" u="sng" dirty="0">
                          <a:solidFill>
                            <a:schemeClr val="tx1">
                              <a:lumMod val="95000"/>
                              <a:lumOff val="5000"/>
                            </a:schemeClr>
                          </a:solidFill>
                          <a:effectLst/>
                        </a:rPr>
                        <a:t>Socios</a:t>
                      </a:r>
                      <a:endParaRPr lang="es-CO" sz="1600" u="sng" dirty="0">
                        <a:solidFill>
                          <a:schemeClr val="tx1">
                            <a:lumMod val="95000"/>
                            <a:lumOff val="5000"/>
                          </a:schemeClr>
                        </a:solidFill>
                        <a:effectLst/>
                        <a:latin typeface="+mn-lt"/>
                        <a:ea typeface="Calibri"/>
                        <a:cs typeface="Times New Roman"/>
                      </a:endParaRPr>
                    </a:p>
                  </a:txBody>
                  <a:tcPr marL="44450" marR="44450" marT="0" marB="0">
                    <a:solidFill>
                      <a:schemeClr val="accent1">
                        <a:lumMod val="20000"/>
                        <a:lumOff val="80000"/>
                      </a:schemeClr>
                    </a:solidFill>
                  </a:tcPr>
                </a:tc>
                <a:tc>
                  <a:txBody>
                    <a:bodyPr/>
                    <a:lstStyle/>
                    <a:p>
                      <a:pPr>
                        <a:lnSpc>
                          <a:spcPct val="115000"/>
                        </a:lnSpc>
                      </a:pPr>
                      <a:r>
                        <a:rPr lang="es-CO" sz="1600" dirty="0">
                          <a:solidFill>
                            <a:schemeClr val="tx1">
                              <a:lumMod val="95000"/>
                              <a:lumOff val="5000"/>
                            </a:schemeClr>
                          </a:solidFill>
                          <a:effectLst/>
                        </a:rPr>
                        <a:t>Puede ser constituida por  una persona natural o jurídica que reúna las calidades para ejercer el comercio. </a:t>
                      </a:r>
                      <a:endParaRPr lang="es-CO" sz="1600" dirty="0">
                        <a:solidFill>
                          <a:schemeClr val="tx1">
                            <a:lumMod val="95000"/>
                            <a:lumOff val="5000"/>
                          </a:schemeClr>
                        </a:solidFill>
                        <a:effectLst/>
                        <a:latin typeface="+mn-lt"/>
                        <a:ea typeface="Times New Roman"/>
                        <a:cs typeface="Times New Roman"/>
                      </a:endParaRPr>
                    </a:p>
                  </a:txBody>
                  <a:tcPr marL="44450" marR="44450" marT="0" marB="0">
                    <a:solidFill>
                      <a:schemeClr val="accent1">
                        <a:lumMod val="20000"/>
                        <a:lumOff val="80000"/>
                      </a:schemeClr>
                    </a:solidFill>
                  </a:tcPr>
                </a:tc>
              </a:tr>
              <a:tr h="593256">
                <a:tc>
                  <a:txBody>
                    <a:bodyPr/>
                    <a:lstStyle/>
                    <a:p>
                      <a:pPr algn="just">
                        <a:lnSpc>
                          <a:spcPct val="115000"/>
                        </a:lnSpc>
                        <a:spcAft>
                          <a:spcPts val="1000"/>
                        </a:spcAft>
                      </a:pPr>
                      <a:r>
                        <a:rPr lang="es-CO" sz="1600" u="sng" dirty="0">
                          <a:solidFill>
                            <a:schemeClr val="tx1">
                              <a:lumMod val="95000"/>
                              <a:lumOff val="5000"/>
                            </a:schemeClr>
                          </a:solidFill>
                          <a:effectLst/>
                        </a:rPr>
                        <a:t>Razón social</a:t>
                      </a:r>
                      <a:endParaRPr lang="es-CO" sz="1600" u="sng" dirty="0">
                        <a:solidFill>
                          <a:schemeClr val="tx1">
                            <a:lumMod val="95000"/>
                            <a:lumOff val="5000"/>
                          </a:schemeClr>
                        </a:solidFill>
                        <a:effectLst/>
                        <a:latin typeface="+mn-lt"/>
                        <a:ea typeface="Calibri"/>
                        <a:cs typeface="Times New Roman"/>
                      </a:endParaRPr>
                    </a:p>
                  </a:txBody>
                  <a:tcPr marL="44450" marR="44450" marT="0" marB="0">
                    <a:solidFill>
                      <a:schemeClr val="accent1">
                        <a:lumMod val="20000"/>
                        <a:lumOff val="80000"/>
                      </a:schemeClr>
                    </a:solidFill>
                  </a:tcPr>
                </a:tc>
                <a:tc>
                  <a:txBody>
                    <a:bodyPr/>
                    <a:lstStyle/>
                    <a:p>
                      <a:pPr algn="just">
                        <a:lnSpc>
                          <a:spcPct val="115000"/>
                        </a:lnSpc>
                        <a:spcAft>
                          <a:spcPts val="750"/>
                        </a:spcAft>
                      </a:pPr>
                      <a:r>
                        <a:rPr lang="es-CO" sz="1600" dirty="0">
                          <a:solidFill>
                            <a:schemeClr val="tx1">
                              <a:lumMod val="95000"/>
                              <a:lumOff val="5000"/>
                            </a:schemeClr>
                          </a:solidFill>
                          <a:effectLst/>
                        </a:rPr>
                        <a:t>Esta podrá tener razón social seguida de la frase "Empresa Unipersonal" o su abreviatura "E.U"</a:t>
                      </a:r>
                      <a:endParaRPr lang="es-CO" sz="1600" dirty="0">
                        <a:solidFill>
                          <a:schemeClr val="tx1">
                            <a:lumMod val="95000"/>
                            <a:lumOff val="5000"/>
                          </a:schemeClr>
                        </a:solidFill>
                        <a:effectLst/>
                        <a:latin typeface="+mn-lt"/>
                        <a:ea typeface="Calibri"/>
                        <a:cs typeface="Times New Roman"/>
                      </a:endParaRPr>
                    </a:p>
                  </a:txBody>
                  <a:tcPr marL="44450" marR="44450" marT="0" marB="0">
                    <a:solidFill>
                      <a:schemeClr val="accent1">
                        <a:lumMod val="20000"/>
                        <a:lumOff val="80000"/>
                      </a:schemeClr>
                    </a:solidFill>
                  </a:tcPr>
                </a:tc>
              </a:tr>
              <a:tr h="593256">
                <a:tc>
                  <a:txBody>
                    <a:bodyPr/>
                    <a:lstStyle/>
                    <a:p>
                      <a:pPr algn="just">
                        <a:lnSpc>
                          <a:spcPct val="115000"/>
                        </a:lnSpc>
                        <a:spcAft>
                          <a:spcPts val="1000"/>
                        </a:spcAft>
                      </a:pPr>
                      <a:r>
                        <a:rPr lang="es-CO" sz="1600" u="sng" dirty="0" smtClean="0">
                          <a:solidFill>
                            <a:schemeClr val="tx1">
                              <a:lumMod val="95000"/>
                              <a:lumOff val="5000"/>
                            </a:schemeClr>
                          </a:solidFill>
                          <a:effectLst/>
                          <a:latin typeface="+mn-lt"/>
                          <a:ea typeface="Calibri"/>
                          <a:cs typeface="Times New Roman"/>
                        </a:rPr>
                        <a:t>Duración</a:t>
                      </a:r>
                      <a:endParaRPr lang="es-CO" sz="1600" u="sng" dirty="0">
                        <a:solidFill>
                          <a:schemeClr val="tx1">
                            <a:lumMod val="95000"/>
                            <a:lumOff val="5000"/>
                          </a:schemeClr>
                        </a:solidFill>
                        <a:effectLst/>
                        <a:latin typeface="+mn-lt"/>
                        <a:ea typeface="Calibri"/>
                        <a:cs typeface="Times New Roman"/>
                      </a:endParaRPr>
                    </a:p>
                  </a:txBody>
                  <a:tcPr marL="44450" marR="44450" marT="0" marB="0">
                    <a:solidFill>
                      <a:schemeClr val="accent1">
                        <a:lumMod val="20000"/>
                        <a:lumOff val="80000"/>
                      </a:schemeClr>
                    </a:solidFill>
                  </a:tcPr>
                </a:tc>
                <a:tc>
                  <a:txBody>
                    <a:bodyPr/>
                    <a:lstStyle/>
                    <a:p>
                      <a:pPr algn="just">
                        <a:lnSpc>
                          <a:spcPct val="115000"/>
                        </a:lnSpc>
                        <a:spcAft>
                          <a:spcPts val="750"/>
                        </a:spcAft>
                      </a:pPr>
                      <a:r>
                        <a:rPr lang="es-CO" sz="1600" dirty="0" smtClean="0">
                          <a:solidFill>
                            <a:schemeClr val="tx1">
                              <a:lumMod val="95000"/>
                              <a:lumOff val="5000"/>
                            </a:schemeClr>
                          </a:solidFill>
                          <a:effectLst/>
                          <a:latin typeface="+mn-lt"/>
                          <a:ea typeface="Calibri"/>
                          <a:cs typeface="Times New Roman"/>
                        </a:rPr>
                        <a:t>La</a:t>
                      </a:r>
                      <a:r>
                        <a:rPr lang="es-CO" sz="1600" baseline="0" dirty="0" smtClean="0">
                          <a:solidFill>
                            <a:schemeClr val="tx1">
                              <a:lumMod val="95000"/>
                              <a:lumOff val="5000"/>
                            </a:schemeClr>
                          </a:solidFill>
                          <a:effectLst/>
                          <a:latin typeface="+mn-lt"/>
                          <a:ea typeface="Calibri"/>
                          <a:cs typeface="Times New Roman"/>
                        </a:rPr>
                        <a:t> que se pacte en el acto de constitución que puede ser definida o indefinida. </a:t>
                      </a:r>
                      <a:endParaRPr lang="es-CO" sz="1600" dirty="0">
                        <a:solidFill>
                          <a:schemeClr val="tx1">
                            <a:lumMod val="95000"/>
                            <a:lumOff val="5000"/>
                          </a:schemeClr>
                        </a:solidFill>
                        <a:effectLst/>
                        <a:latin typeface="+mn-lt"/>
                        <a:ea typeface="Calibri"/>
                        <a:cs typeface="Times New Roman"/>
                      </a:endParaRPr>
                    </a:p>
                  </a:txBody>
                  <a:tcPr marL="44450" marR="44450" marT="0" marB="0">
                    <a:solidFill>
                      <a:schemeClr val="accent1">
                        <a:lumMod val="20000"/>
                        <a:lumOff val="80000"/>
                      </a:schemeClr>
                    </a:solidFill>
                  </a:tcPr>
                </a:tc>
              </a:tr>
              <a:tr h="1186511">
                <a:tc>
                  <a:txBody>
                    <a:bodyPr/>
                    <a:lstStyle/>
                    <a:p>
                      <a:pPr algn="just">
                        <a:lnSpc>
                          <a:spcPct val="115000"/>
                        </a:lnSpc>
                        <a:spcAft>
                          <a:spcPts val="1000"/>
                        </a:spcAft>
                      </a:pPr>
                      <a:r>
                        <a:rPr lang="es-CO" sz="1600" u="sng" dirty="0">
                          <a:solidFill>
                            <a:schemeClr val="tx1">
                              <a:lumMod val="95000"/>
                              <a:lumOff val="5000"/>
                            </a:schemeClr>
                          </a:solidFill>
                          <a:effectLst/>
                        </a:rPr>
                        <a:t>Capital</a:t>
                      </a:r>
                      <a:endParaRPr lang="es-CO" sz="1600" u="sng" dirty="0">
                        <a:solidFill>
                          <a:schemeClr val="tx1">
                            <a:lumMod val="95000"/>
                            <a:lumOff val="5000"/>
                          </a:schemeClr>
                        </a:solidFill>
                        <a:effectLst/>
                        <a:latin typeface="+mn-lt"/>
                        <a:ea typeface="Calibri"/>
                        <a:cs typeface="Times New Roman"/>
                      </a:endParaRPr>
                    </a:p>
                  </a:txBody>
                  <a:tcPr marL="44450" marR="44450" marT="0" marB="0">
                    <a:solidFill>
                      <a:schemeClr val="accent1">
                        <a:lumMod val="20000"/>
                        <a:lumOff val="80000"/>
                      </a:schemeClr>
                    </a:solidFill>
                  </a:tcPr>
                </a:tc>
                <a:tc>
                  <a:txBody>
                    <a:bodyPr/>
                    <a:lstStyle/>
                    <a:p>
                      <a:pPr algn="just">
                        <a:lnSpc>
                          <a:spcPct val="115000"/>
                        </a:lnSpc>
                        <a:spcAft>
                          <a:spcPts val="0"/>
                        </a:spcAft>
                      </a:pPr>
                      <a:r>
                        <a:rPr lang="es-CO" sz="1600" dirty="0">
                          <a:solidFill>
                            <a:schemeClr val="tx1">
                              <a:lumMod val="95000"/>
                              <a:lumOff val="5000"/>
                            </a:schemeClr>
                          </a:solidFill>
                          <a:effectLst/>
                        </a:rPr>
                        <a:t>El capital se dividirá en cuotas de igual valor nominal. En el documento de creación de debe indicar el del capital haciendo una descripción pormenorizada  de los bienes aportados, con estimación de su valor.</a:t>
                      </a:r>
                      <a:endParaRPr lang="es-CO" sz="1600" dirty="0">
                        <a:solidFill>
                          <a:schemeClr val="tx1">
                            <a:lumMod val="95000"/>
                            <a:lumOff val="5000"/>
                          </a:schemeClr>
                        </a:solidFill>
                        <a:effectLst/>
                        <a:latin typeface="+mn-lt"/>
                        <a:ea typeface="Times New Roman"/>
                        <a:cs typeface="Times New Roman"/>
                      </a:endParaRPr>
                    </a:p>
                  </a:txBody>
                  <a:tcPr marL="44450" marR="44450" marT="0" marB="0">
                    <a:solidFill>
                      <a:schemeClr val="accent1">
                        <a:lumMod val="20000"/>
                        <a:lumOff val="80000"/>
                      </a:schemeClr>
                    </a:solidFill>
                  </a:tcPr>
                </a:tc>
              </a:tr>
              <a:tr h="515874">
                <a:tc>
                  <a:txBody>
                    <a:bodyPr/>
                    <a:lstStyle/>
                    <a:p>
                      <a:pPr algn="just">
                        <a:lnSpc>
                          <a:spcPct val="115000"/>
                        </a:lnSpc>
                        <a:spcAft>
                          <a:spcPts val="1000"/>
                        </a:spcAft>
                      </a:pPr>
                      <a:r>
                        <a:rPr lang="es-CO" sz="1600" u="sng" dirty="0">
                          <a:solidFill>
                            <a:schemeClr val="tx1">
                              <a:lumMod val="95000"/>
                              <a:lumOff val="5000"/>
                            </a:schemeClr>
                          </a:solidFill>
                          <a:effectLst/>
                        </a:rPr>
                        <a:t>Responsabilidad</a:t>
                      </a:r>
                      <a:endParaRPr lang="es-CO" sz="1600" u="sng" dirty="0">
                        <a:solidFill>
                          <a:schemeClr val="tx1">
                            <a:lumMod val="95000"/>
                            <a:lumOff val="5000"/>
                          </a:schemeClr>
                        </a:solidFill>
                        <a:effectLst/>
                        <a:latin typeface="+mn-lt"/>
                        <a:ea typeface="Calibri"/>
                        <a:cs typeface="Times New Roman"/>
                      </a:endParaRPr>
                    </a:p>
                  </a:txBody>
                  <a:tcPr marL="44450" marR="44450" marT="0" marB="0">
                    <a:solidFill>
                      <a:schemeClr val="accent1">
                        <a:lumMod val="20000"/>
                        <a:lumOff val="80000"/>
                      </a:schemeClr>
                    </a:solidFill>
                  </a:tcPr>
                </a:tc>
                <a:tc>
                  <a:txBody>
                    <a:bodyPr/>
                    <a:lstStyle/>
                    <a:p>
                      <a:r>
                        <a:rPr lang="es-CO" sz="1600" dirty="0">
                          <a:solidFill>
                            <a:schemeClr val="tx1">
                              <a:lumMod val="95000"/>
                              <a:lumOff val="5000"/>
                            </a:schemeClr>
                          </a:solidFill>
                          <a:effectLst/>
                        </a:rPr>
                        <a:t>Existe una limitación de responsabilidad del empresario único a los bienes que haya aportado. </a:t>
                      </a:r>
                      <a:endParaRPr lang="es-CO" sz="1600" dirty="0">
                        <a:solidFill>
                          <a:schemeClr val="tx1">
                            <a:lumMod val="95000"/>
                            <a:lumOff val="5000"/>
                          </a:schemeClr>
                        </a:solidFill>
                        <a:effectLst/>
                        <a:latin typeface="+mn-lt"/>
                        <a:ea typeface="Calibri"/>
                        <a:cs typeface="Times New Roman"/>
                      </a:endParaRPr>
                    </a:p>
                  </a:txBody>
                  <a:tcPr marL="44450" marR="44450" marT="0" marB="0">
                    <a:solidFill>
                      <a:schemeClr val="accent1">
                        <a:lumMod val="20000"/>
                        <a:lumOff val="80000"/>
                      </a:schemeClr>
                    </a:solidFill>
                  </a:tcPr>
                </a:tc>
              </a:tr>
              <a:tr h="1186511">
                <a:tc>
                  <a:txBody>
                    <a:bodyPr/>
                    <a:lstStyle/>
                    <a:p>
                      <a:pPr>
                        <a:lnSpc>
                          <a:spcPct val="115000"/>
                        </a:lnSpc>
                        <a:spcAft>
                          <a:spcPts val="1000"/>
                        </a:spcAft>
                      </a:pPr>
                      <a:r>
                        <a:rPr lang="es-CO" sz="1600" u="sng" dirty="0" smtClean="0">
                          <a:solidFill>
                            <a:schemeClr val="tx1">
                              <a:lumMod val="95000"/>
                              <a:lumOff val="5000"/>
                            </a:schemeClr>
                          </a:solidFill>
                          <a:effectLst/>
                        </a:rPr>
                        <a:t>Órganos</a:t>
                      </a:r>
                      <a:r>
                        <a:rPr lang="es-CO" sz="1600" u="sng" baseline="0" dirty="0" smtClean="0">
                          <a:solidFill>
                            <a:schemeClr val="tx1">
                              <a:lumMod val="95000"/>
                              <a:lumOff val="5000"/>
                            </a:schemeClr>
                          </a:solidFill>
                          <a:effectLst/>
                        </a:rPr>
                        <a:t> de</a:t>
                      </a:r>
                      <a:r>
                        <a:rPr lang="es-CO" sz="1600" u="sng" dirty="0" smtClean="0">
                          <a:solidFill>
                            <a:schemeClr val="tx1">
                              <a:lumMod val="95000"/>
                              <a:lumOff val="5000"/>
                            </a:schemeClr>
                          </a:solidFill>
                          <a:effectLst/>
                        </a:rPr>
                        <a:t> </a:t>
                      </a:r>
                      <a:r>
                        <a:rPr lang="es-CO" sz="1600" u="sng" dirty="0">
                          <a:solidFill>
                            <a:schemeClr val="tx1">
                              <a:lumMod val="95000"/>
                              <a:lumOff val="5000"/>
                            </a:schemeClr>
                          </a:solidFill>
                          <a:effectLst/>
                        </a:rPr>
                        <a:t>dirección o control</a:t>
                      </a:r>
                      <a:endParaRPr lang="es-CO" sz="1600" u="sng" dirty="0">
                        <a:solidFill>
                          <a:schemeClr val="tx1">
                            <a:lumMod val="95000"/>
                            <a:lumOff val="5000"/>
                          </a:schemeClr>
                        </a:solidFill>
                        <a:effectLst/>
                        <a:latin typeface="+mn-lt"/>
                        <a:ea typeface="Calibri"/>
                        <a:cs typeface="Times New Roman"/>
                      </a:endParaRPr>
                    </a:p>
                  </a:txBody>
                  <a:tcPr marL="44450" marR="44450" marT="0" marB="0">
                    <a:solidFill>
                      <a:schemeClr val="accent1">
                        <a:lumMod val="20000"/>
                        <a:lumOff val="80000"/>
                      </a:schemeClr>
                    </a:solidFill>
                  </a:tcPr>
                </a:tc>
                <a:tc>
                  <a:txBody>
                    <a:bodyPr/>
                    <a:lstStyle/>
                    <a:p>
                      <a:pPr algn="just">
                        <a:lnSpc>
                          <a:spcPct val="115000"/>
                        </a:lnSpc>
                        <a:spcAft>
                          <a:spcPts val="1000"/>
                        </a:spcAft>
                      </a:pPr>
                      <a:r>
                        <a:rPr lang="es-CO" sz="1600" dirty="0">
                          <a:solidFill>
                            <a:schemeClr val="tx1">
                              <a:lumMod val="95000"/>
                              <a:lumOff val="5000"/>
                            </a:schemeClr>
                          </a:solidFill>
                          <a:effectLst/>
                        </a:rPr>
                        <a:t>Corresponde al constituyente, administrar la empresa o delegar a un tercero, caso en el cual, el empresario inicial no podrá realizar actos ni contratos a nombre de la empresa unipersonal.    </a:t>
                      </a:r>
                      <a:endParaRPr lang="es-CO" sz="1600" dirty="0">
                        <a:solidFill>
                          <a:schemeClr val="tx1">
                            <a:lumMod val="95000"/>
                            <a:lumOff val="5000"/>
                          </a:schemeClr>
                        </a:solidFill>
                        <a:effectLst/>
                        <a:latin typeface="+mn-lt"/>
                        <a:ea typeface="Calibri"/>
                        <a:cs typeface="Times New Roman"/>
                      </a:endParaRPr>
                    </a:p>
                  </a:txBody>
                  <a:tcPr marL="44450" marR="44450" marT="0" marB="0">
                    <a:solidFill>
                      <a:schemeClr val="accent1">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996622" y="611743"/>
            <a:ext cx="1932067" cy="369332"/>
          </a:xfrm>
          <a:prstGeom prst="rect">
            <a:avLst/>
          </a:prstGeom>
        </p:spPr>
        <p:txBody>
          <a:bodyPr wrap="none">
            <a:spAutoFit/>
          </a:bodyPr>
          <a:lstStyle/>
          <a:p>
            <a:r>
              <a:rPr lang="es-CO" dirty="0" smtClean="0">
                <a:latin typeface="Calibri" pitchFamily="34" charset="0"/>
              </a:rPr>
              <a:t>Pasos para crearla </a:t>
            </a:r>
            <a:endParaRPr lang="es-CO" dirty="0">
              <a:latin typeface="Calibri" pitchFamily="34" charset="0"/>
            </a:endParaRPr>
          </a:p>
        </p:txBody>
      </p:sp>
      <p:sp>
        <p:nvSpPr>
          <p:cNvPr id="3" name="2 Rectángulo"/>
          <p:cNvSpPr/>
          <p:nvPr/>
        </p:nvSpPr>
        <p:spPr>
          <a:xfrm>
            <a:off x="2209864" y="981075"/>
            <a:ext cx="482600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CO" dirty="0"/>
              <a:t>DOCUMENTO PRIVADO O PUBLICO </a:t>
            </a:r>
          </a:p>
        </p:txBody>
      </p:sp>
      <p:sp>
        <p:nvSpPr>
          <p:cNvPr id="4" name="3 Rectángulo"/>
          <p:cNvSpPr/>
          <p:nvPr/>
        </p:nvSpPr>
        <p:spPr>
          <a:xfrm>
            <a:off x="1694936" y="1043543"/>
            <a:ext cx="301686" cy="369332"/>
          </a:xfrm>
          <a:prstGeom prst="rect">
            <a:avLst/>
          </a:prstGeom>
        </p:spPr>
        <p:txBody>
          <a:bodyPr wrap="none">
            <a:spAutoFit/>
          </a:bodyPr>
          <a:lstStyle/>
          <a:p>
            <a:pPr fontAlgn="auto">
              <a:spcBef>
                <a:spcPts val="0"/>
              </a:spcBef>
              <a:spcAft>
                <a:spcPts val="0"/>
              </a:spcAft>
              <a:defRPr/>
            </a:pPr>
            <a:r>
              <a:rPr lang="es-CO"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a:t>
            </a:r>
            <a:endParaRPr lang="es-CO"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4 Rectángulo"/>
          <p:cNvSpPr/>
          <p:nvPr/>
        </p:nvSpPr>
        <p:spPr>
          <a:xfrm>
            <a:off x="2462254" y="1536192"/>
            <a:ext cx="2109745" cy="369332"/>
          </a:xfrm>
          <a:prstGeom prst="rect">
            <a:avLst/>
          </a:prstGeom>
        </p:spPr>
        <p:txBody>
          <a:bodyPr wrap="none">
            <a:spAutoFit/>
          </a:bodyPr>
          <a:lstStyle/>
          <a:p>
            <a:r>
              <a:rPr lang="es-CO" dirty="0" smtClean="0">
                <a:latin typeface="Calibri" pitchFamily="34" charset="0"/>
              </a:rPr>
              <a:t>Que debe contener?</a:t>
            </a:r>
            <a:endParaRPr lang="es-CO" dirty="0">
              <a:latin typeface="Calibri" pitchFamily="34" charset="0"/>
            </a:endParaRPr>
          </a:p>
        </p:txBody>
      </p:sp>
      <p:sp>
        <p:nvSpPr>
          <p:cNvPr id="6" name="5 Rectángulo"/>
          <p:cNvSpPr/>
          <p:nvPr/>
        </p:nvSpPr>
        <p:spPr>
          <a:xfrm>
            <a:off x="493776" y="1905524"/>
            <a:ext cx="2660904" cy="369332"/>
          </a:xfrm>
          <a:prstGeom prst="rect">
            <a:avLst/>
          </a:prstGeom>
        </p:spPr>
        <p:txBody>
          <a:bodyPr wrap="square">
            <a:spAutoFit/>
          </a:bodyPr>
          <a:lstStyle/>
          <a:p>
            <a:pPr fontAlgn="auto">
              <a:spcBef>
                <a:spcPts val="0"/>
              </a:spcBef>
              <a:spcAft>
                <a:spcPts val="0"/>
              </a:spcAft>
              <a:defRPr/>
            </a:pPr>
            <a:endParaRPr lang="es-CO" dirty="0"/>
          </a:p>
        </p:txBody>
      </p:sp>
      <p:sp>
        <p:nvSpPr>
          <p:cNvPr id="7" name="6 Rectángulo"/>
          <p:cNvSpPr/>
          <p:nvPr/>
        </p:nvSpPr>
        <p:spPr>
          <a:xfrm>
            <a:off x="2956743" y="1905524"/>
            <a:ext cx="3645225" cy="369332"/>
          </a:xfrm>
          <a:prstGeom prst="rect">
            <a:avLst/>
          </a:prstGeom>
        </p:spPr>
        <p:txBody>
          <a:bodyPr wrap="square">
            <a:spAutoFit/>
          </a:bodyPr>
          <a:lstStyle/>
          <a:p>
            <a:pPr fontAlgn="auto">
              <a:spcBef>
                <a:spcPts val="0"/>
              </a:spcBef>
              <a:spcAft>
                <a:spcPts val="0"/>
              </a:spcAft>
              <a:defRPr/>
            </a:pPr>
            <a:endParaRPr lang="es-CO" dirty="0"/>
          </a:p>
        </p:txBody>
      </p:sp>
      <p:sp>
        <p:nvSpPr>
          <p:cNvPr id="8" name="7 CuadroTexto"/>
          <p:cNvSpPr txBox="1"/>
          <p:nvPr/>
        </p:nvSpPr>
        <p:spPr>
          <a:xfrm>
            <a:off x="323850" y="2205038"/>
            <a:ext cx="2663825" cy="9239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fontAlgn="auto">
              <a:spcBef>
                <a:spcPts val="0"/>
              </a:spcBef>
              <a:spcAft>
                <a:spcPts val="0"/>
              </a:spcAft>
              <a:defRPr/>
            </a:pPr>
            <a:r>
              <a:rPr lang="es-CO" dirty="0"/>
              <a:t>El nombre, documento de identidad, domicilio y dirección del empresario.</a:t>
            </a:r>
          </a:p>
        </p:txBody>
      </p:sp>
      <p:sp>
        <p:nvSpPr>
          <p:cNvPr id="9" name="8 CuadroTexto"/>
          <p:cNvSpPr txBox="1"/>
          <p:nvPr/>
        </p:nvSpPr>
        <p:spPr>
          <a:xfrm>
            <a:off x="6084888" y="2205038"/>
            <a:ext cx="2663825" cy="9239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fontAlgn="auto">
              <a:spcBef>
                <a:spcPts val="0"/>
              </a:spcBef>
              <a:spcAft>
                <a:spcPts val="0"/>
              </a:spcAft>
              <a:defRPr/>
            </a:pPr>
            <a:r>
              <a:rPr lang="es-CO" dirty="0"/>
              <a:t>Domicilio de la sociedad y término de duración, si es definido</a:t>
            </a:r>
          </a:p>
        </p:txBody>
      </p:sp>
      <p:sp>
        <p:nvSpPr>
          <p:cNvPr id="10" name="9 CuadroTexto"/>
          <p:cNvSpPr txBox="1"/>
          <p:nvPr/>
        </p:nvSpPr>
        <p:spPr>
          <a:xfrm>
            <a:off x="323850" y="3284538"/>
            <a:ext cx="2592388" cy="17653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fontAlgn="auto">
              <a:spcBef>
                <a:spcPts val="0"/>
              </a:spcBef>
              <a:spcAft>
                <a:spcPts val="0"/>
              </a:spcAft>
              <a:defRPr/>
            </a:pPr>
            <a:r>
              <a:rPr lang="es-CO" dirty="0"/>
              <a:t>Objeto social : enunciación completa de las actividades o la </a:t>
            </a:r>
          </a:p>
          <a:p>
            <a:pPr fontAlgn="auto">
              <a:spcBef>
                <a:spcPts val="0"/>
              </a:spcBef>
              <a:spcAft>
                <a:spcPts val="0"/>
              </a:spcAft>
              <a:defRPr/>
            </a:pPr>
            <a:r>
              <a:rPr lang="es-CO" dirty="0"/>
              <a:t>aclaración de que podría realizar cualquier acto de comercio.</a:t>
            </a:r>
          </a:p>
        </p:txBody>
      </p:sp>
      <p:sp>
        <p:nvSpPr>
          <p:cNvPr id="11" name="10 CuadroTexto"/>
          <p:cNvSpPr txBox="1"/>
          <p:nvPr/>
        </p:nvSpPr>
        <p:spPr>
          <a:xfrm>
            <a:off x="3132138" y="3644900"/>
            <a:ext cx="2663825" cy="12160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fontAlgn="auto">
              <a:spcBef>
                <a:spcPts val="0"/>
              </a:spcBef>
              <a:spcAft>
                <a:spcPts val="0"/>
              </a:spcAft>
              <a:defRPr/>
            </a:pPr>
            <a:r>
              <a:rPr lang="es-CO" dirty="0"/>
              <a:t>Monto del capital, descripción de los bienes aportados y su valor </a:t>
            </a:r>
          </a:p>
          <a:p>
            <a:pPr fontAlgn="auto">
              <a:spcBef>
                <a:spcPts val="0"/>
              </a:spcBef>
              <a:spcAft>
                <a:spcPts val="0"/>
              </a:spcAft>
              <a:defRPr/>
            </a:pPr>
            <a:r>
              <a:rPr lang="es-CO" dirty="0"/>
              <a:t>estimado</a:t>
            </a:r>
          </a:p>
        </p:txBody>
      </p:sp>
      <p:sp>
        <p:nvSpPr>
          <p:cNvPr id="12" name="11 CuadroTexto"/>
          <p:cNvSpPr txBox="1"/>
          <p:nvPr/>
        </p:nvSpPr>
        <p:spPr>
          <a:xfrm>
            <a:off x="6084888" y="3429000"/>
            <a:ext cx="2735262" cy="9239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fontAlgn="auto">
              <a:spcBef>
                <a:spcPts val="0"/>
              </a:spcBef>
              <a:spcAft>
                <a:spcPts val="0"/>
              </a:spcAft>
              <a:defRPr/>
            </a:pPr>
            <a:r>
              <a:rPr lang="es-CO" dirty="0"/>
              <a:t>Número de cuotas de igual valor nominal en que se dividirá la empresa</a:t>
            </a:r>
          </a:p>
        </p:txBody>
      </p:sp>
      <p:sp>
        <p:nvSpPr>
          <p:cNvPr id="13" name="12 CuadroTexto"/>
          <p:cNvSpPr txBox="1"/>
          <p:nvPr/>
        </p:nvSpPr>
        <p:spPr>
          <a:xfrm>
            <a:off x="3203575" y="2276475"/>
            <a:ext cx="2663825" cy="12160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fontAlgn="auto">
              <a:spcBef>
                <a:spcPts val="0"/>
              </a:spcBef>
              <a:spcAft>
                <a:spcPts val="0"/>
              </a:spcAft>
              <a:defRPr/>
            </a:pPr>
            <a:r>
              <a:rPr lang="es-CO" dirty="0"/>
              <a:t>La razón social seguida de la expresión “Empresa </a:t>
            </a:r>
          </a:p>
          <a:p>
            <a:pPr fontAlgn="auto">
              <a:spcBef>
                <a:spcPts val="0"/>
              </a:spcBef>
              <a:spcAft>
                <a:spcPts val="0"/>
              </a:spcAft>
              <a:defRPr/>
            </a:pPr>
            <a:r>
              <a:rPr lang="es-CO" dirty="0"/>
              <a:t>Unipersonal” o sigla “E.U.”</a:t>
            </a:r>
          </a:p>
        </p:txBody>
      </p:sp>
      <p:sp>
        <p:nvSpPr>
          <p:cNvPr id="14" name="13 CuadroTexto"/>
          <p:cNvSpPr txBox="1"/>
          <p:nvPr/>
        </p:nvSpPr>
        <p:spPr>
          <a:xfrm>
            <a:off x="6084888" y="4508500"/>
            <a:ext cx="2844800" cy="120173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fontAlgn="auto">
              <a:spcBef>
                <a:spcPts val="0"/>
              </a:spcBef>
              <a:spcAft>
                <a:spcPts val="0"/>
              </a:spcAft>
              <a:defRPr/>
            </a:pPr>
            <a:r>
              <a:rPr lang="es-CO" dirty="0"/>
              <a:t>La forma de administración, nombre, identidad y facultades de </a:t>
            </a:r>
          </a:p>
          <a:p>
            <a:pPr fontAlgn="auto">
              <a:spcBef>
                <a:spcPts val="0"/>
              </a:spcBef>
              <a:spcAft>
                <a:spcPts val="0"/>
              </a:spcAft>
              <a:defRPr/>
            </a:pPr>
            <a:r>
              <a:rPr lang="es-CO" dirty="0"/>
              <a:t>los administradores.</a:t>
            </a:r>
          </a:p>
        </p:txBody>
      </p:sp>
      <p:sp>
        <p:nvSpPr>
          <p:cNvPr id="15" name="14 Rectángulo"/>
          <p:cNvSpPr/>
          <p:nvPr/>
        </p:nvSpPr>
        <p:spPr>
          <a:xfrm>
            <a:off x="2229099" y="5068863"/>
            <a:ext cx="648071" cy="769441"/>
          </a:xfrm>
          <a:prstGeom prst="rect">
            <a:avLst/>
          </a:prstGeom>
        </p:spPr>
        <p:txBody>
          <a:bodyPr>
            <a:spAutoFit/>
          </a:bodyPr>
          <a:lstStyle/>
          <a:p>
            <a:pPr fontAlgn="auto">
              <a:spcBef>
                <a:spcPts val="0"/>
              </a:spcBef>
              <a:spcAft>
                <a:spcPts val="0"/>
              </a:spcAft>
              <a:defRPr/>
            </a:pPr>
            <a:r>
              <a:rPr lang="es-CO"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rPr>
              <a:t>2</a:t>
            </a:r>
            <a:endParaRPr lang="es-CO" sz="4400" dirty="0">
              <a:latin typeface="+mn-lt"/>
            </a:endParaRPr>
          </a:p>
        </p:txBody>
      </p:sp>
      <p:sp>
        <p:nvSpPr>
          <p:cNvPr id="16" name="15 Rectángulo"/>
          <p:cNvSpPr/>
          <p:nvPr/>
        </p:nvSpPr>
        <p:spPr>
          <a:xfrm>
            <a:off x="2771775" y="5229225"/>
            <a:ext cx="316865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CO" dirty="0"/>
              <a:t>INSCRIPCIÓN DEL RUT (DIAN) </a:t>
            </a:r>
          </a:p>
        </p:txBody>
      </p:sp>
      <p:sp>
        <p:nvSpPr>
          <p:cNvPr id="17" name="16 Flecha abajo"/>
          <p:cNvSpPr/>
          <p:nvPr/>
        </p:nvSpPr>
        <p:spPr>
          <a:xfrm>
            <a:off x="4067174" y="1844675"/>
            <a:ext cx="504825" cy="360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18" name="17 Rectángulo"/>
          <p:cNvSpPr/>
          <p:nvPr/>
        </p:nvSpPr>
        <p:spPr>
          <a:xfrm>
            <a:off x="2627313" y="5805488"/>
            <a:ext cx="3457575" cy="5032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CO" dirty="0"/>
              <a:t>INSCRIPCIÓN EN  EL REGISTRO MERCANTIL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49808"/>
            <a:ext cx="8229600" cy="1143000"/>
          </a:xfrm>
        </p:spPr>
        <p:txBody>
          <a:bodyPr>
            <a:normAutofit fontScale="90000"/>
          </a:bodyPr>
          <a:lstStyle/>
          <a:p>
            <a:r>
              <a:rPr lang="es-CO" sz="3100" dirty="0" smtClean="0">
                <a:ln w="10541" cmpd="sng">
                  <a:solidFill>
                    <a:schemeClr val="tx2"/>
                  </a:solidFill>
                  <a:prstDash val="solid"/>
                </a:ln>
                <a:solidFill>
                  <a:schemeClr val="tx2"/>
                </a:solidFill>
              </a:rPr>
              <a:t>Estas son algunas ventajas de las empresas unipersonales…</a:t>
            </a:r>
            <a:r>
              <a:rPr lang="en-US" dirty="0" smtClean="0">
                <a:ln w="10541" cmpd="sng">
                  <a:solidFill>
                    <a:schemeClr val="tx2"/>
                  </a:solidFill>
                  <a:prstDash val="solid"/>
                </a:ln>
                <a:solidFill>
                  <a:schemeClr val="tx2"/>
                </a:solidFill>
              </a:rPr>
              <a:t/>
            </a:r>
            <a:br>
              <a:rPr lang="en-US" dirty="0" smtClean="0">
                <a:ln w="10541" cmpd="sng">
                  <a:solidFill>
                    <a:schemeClr val="tx2"/>
                  </a:solidFill>
                  <a:prstDash val="solid"/>
                </a:ln>
                <a:solidFill>
                  <a:schemeClr val="tx2"/>
                </a:solidFill>
              </a:rPr>
            </a:br>
            <a:endParaRPr lang="en-US" dirty="0"/>
          </a:p>
        </p:txBody>
      </p:sp>
      <p:sp>
        <p:nvSpPr>
          <p:cNvPr id="3" name="2 Marcador de contenido"/>
          <p:cNvSpPr>
            <a:spLocks noGrp="1"/>
          </p:cNvSpPr>
          <p:nvPr>
            <p:ph idx="1"/>
          </p:nvPr>
        </p:nvSpPr>
        <p:spPr>
          <a:xfrm>
            <a:off x="457200" y="1600201"/>
            <a:ext cx="4553712" cy="2093976"/>
          </a:xfrm>
        </p:spPr>
        <p:txBody>
          <a:bodyPr>
            <a:normAutofit fontScale="70000" lnSpcReduction="20000"/>
          </a:bodyPr>
          <a:lstStyle/>
          <a:p>
            <a:r>
              <a:rPr lang="es-CO" dirty="0" smtClean="0"/>
              <a:t> </a:t>
            </a:r>
            <a:r>
              <a:rPr lang="es-ES" dirty="0" smtClean="0"/>
              <a:t>El empresario individual tendrá a su alcance el elemento jurídico necesario  para poder constituir y formar una empresa amparado por la ley, hábil para contratar y obligarse, sin necesidad de asociarse con otras personas.</a:t>
            </a:r>
            <a:endParaRPr lang="en-US" dirty="0" smtClean="0"/>
          </a:p>
          <a:p>
            <a:endParaRPr lang="en-US" dirty="0"/>
          </a:p>
        </p:txBody>
      </p:sp>
      <p:sp>
        <p:nvSpPr>
          <p:cNvPr id="4" name="3 Rectángulo"/>
          <p:cNvSpPr/>
          <p:nvPr/>
        </p:nvSpPr>
        <p:spPr>
          <a:xfrm>
            <a:off x="438912" y="3694177"/>
            <a:ext cx="4572000" cy="1754326"/>
          </a:xfrm>
          <a:prstGeom prst="rect">
            <a:avLst/>
          </a:prstGeom>
        </p:spPr>
        <p:txBody>
          <a:bodyPr>
            <a:spAutoFit/>
          </a:bodyPr>
          <a:lstStyle/>
          <a:p>
            <a:pPr algn="just">
              <a:buFont typeface="Arial" pitchFamily="34" charset="0"/>
              <a:buChar char="•"/>
            </a:pPr>
            <a:r>
              <a:rPr lang="es-ES" dirty="0" smtClean="0"/>
              <a:t>  Acceso del pequeño empresario a las fuentes de crédito y financiamiento , tales como bancos y compañías financieras, inclusive de esta forma, el empresario podrá constituirse como persona natural en fiador o aval de su empresa, </a:t>
            </a:r>
            <a:endParaRPr lang="en-US" dirty="0"/>
          </a:p>
        </p:txBody>
      </p:sp>
      <p:sp>
        <p:nvSpPr>
          <p:cNvPr id="5" name="4 Rectángulo"/>
          <p:cNvSpPr/>
          <p:nvPr/>
        </p:nvSpPr>
        <p:spPr>
          <a:xfrm>
            <a:off x="5129784" y="3840480"/>
            <a:ext cx="3855596" cy="1477328"/>
          </a:xfrm>
          <a:prstGeom prst="rect">
            <a:avLst/>
          </a:prstGeom>
        </p:spPr>
        <p:txBody>
          <a:bodyPr wrap="square">
            <a:spAutoFit/>
          </a:bodyPr>
          <a:lstStyle/>
          <a:p>
            <a:pPr algn="just">
              <a:buFont typeface="Arial" pitchFamily="34" charset="0"/>
              <a:buChar char="•"/>
            </a:pPr>
            <a:r>
              <a:rPr lang="es-ES" dirty="0" smtClean="0"/>
              <a:t> El empresario individual podrá limitar la responsabilidad de su patrimonio, arriesgando solo la suma que aporta, es decir su patrimonio personal no sufrirá desmedro alguno. </a:t>
            </a:r>
            <a:endParaRPr lang="en-US" dirty="0"/>
          </a:p>
        </p:txBody>
      </p:sp>
      <p:pic>
        <p:nvPicPr>
          <p:cNvPr id="6" name="Picture 2" descr="http://www.derechoecuador.com/Files/images/stories/business_men-300x300.jpg"/>
          <p:cNvPicPr>
            <a:picLocks noChangeAspect="1" noChangeArrowheads="1"/>
          </p:cNvPicPr>
          <p:nvPr/>
        </p:nvPicPr>
        <p:blipFill>
          <a:blip r:embed="rId2" cstate="print"/>
          <a:srcRect/>
          <a:stretch>
            <a:fillRect/>
          </a:stretch>
        </p:blipFill>
        <p:spPr bwMode="auto">
          <a:xfrm>
            <a:off x="5724128" y="982980"/>
            <a:ext cx="2857500" cy="28575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9536" y="1179576"/>
            <a:ext cx="7242048" cy="667512"/>
          </a:xfrm>
        </p:spPr>
        <p:txBody>
          <a:bodyPr>
            <a:normAutofit fontScale="90000"/>
          </a:bodyPr>
          <a:lstStyle/>
          <a:p>
            <a:r>
              <a:rPr lang="es-CO" b="1" i="1" dirty="0" smtClean="0">
                <a:solidFill>
                  <a:schemeClr val="tx2"/>
                </a:solidFill>
              </a:rPr>
              <a:t>FORMALIZARSE ES MEJOR NEGOCIO </a:t>
            </a:r>
            <a:br>
              <a:rPr lang="es-CO" b="1" i="1" dirty="0" smtClean="0">
                <a:solidFill>
                  <a:schemeClr val="tx2"/>
                </a:solidFill>
              </a:rPr>
            </a:br>
            <a:endParaRPr lang="es-ES" dirty="0"/>
          </a:p>
        </p:txBody>
      </p:sp>
      <p:sp>
        <p:nvSpPr>
          <p:cNvPr id="3" name="Marcador de contenido 2"/>
          <p:cNvSpPr>
            <a:spLocks noGrp="1"/>
          </p:cNvSpPr>
          <p:nvPr>
            <p:ph idx="1"/>
          </p:nvPr>
        </p:nvSpPr>
        <p:spPr>
          <a:xfrm>
            <a:off x="457200" y="1965961"/>
            <a:ext cx="8229600" cy="3465576"/>
          </a:xfrm>
        </p:spPr>
        <p:txBody>
          <a:bodyPr/>
          <a:lstStyle/>
          <a:p>
            <a:r>
              <a:rPr lang="es-CO" b="1" i="1" dirty="0" smtClean="0">
                <a:solidFill>
                  <a:srgbClr val="052BCB"/>
                </a:solidFill>
              </a:rPr>
              <a:t>Beneficios del Nuevo Empresario Ley 1429 2010</a:t>
            </a:r>
          </a:p>
          <a:p>
            <a:r>
              <a:rPr lang="es-CO" b="1" dirty="0" smtClean="0">
                <a:solidFill>
                  <a:srgbClr val="052BCB"/>
                </a:solidFill>
              </a:rPr>
              <a:t>Gestiones para constituir y formalizar su empresa</a:t>
            </a:r>
            <a:r>
              <a:rPr lang="es-CO" b="1" dirty="0" smtClean="0">
                <a:solidFill>
                  <a:srgbClr val="0000FF"/>
                </a:solidFill>
              </a:rPr>
              <a:t>  </a:t>
            </a:r>
            <a:endParaRPr lang="es-CO" b="1" i="1" dirty="0" smtClean="0">
              <a:solidFill>
                <a:srgbClr val="0000FF"/>
              </a:solidFill>
            </a:endParaRPr>
          </a:p>
        </p:txBody>
      </p:sp>
      <p:pic>
        <p:nvPicPr>
          <p:cNvPr id="4" name="Picture 2" descr="http://colombiaseformaliza.com/wp-content/uploads/2013/08/Armando6.jpg"/>
          <p:cNvPicPr>
            <a:picLocks noChangeAspect="1" noChangeArrowheads="1"/>
          </p:cNvPicPr>
          <p:nvPr/>
        </p:nvPicPr>
        <p:blipFill>
          <a:blip r:embed="rId2" cstate="print"/>
          <a:srcRect/>
          <a:stretch>
            <a:fillRect/>
          </a:stretch>
        </p:blipFill>
        <p:spPr bwMode="auto">
          <a:xfrm>
            <a:off x="3224368" y="3805068"/>
            <a:ext cx="2051720" cy="2604931"/>
          </a:xfrm>
          <a:prstGeom prst="rect">
            <a:avLst/>
          </a:prstGeom>
          <a:noFill/>
        </p:spPr>
      </p:pic>
    </p:spTree>
    <p:extLst>
      <p:ext uri="{BB962C8B-B14F-4D97-AF65-F5344CB8AC3E}">
        <p14:creationId xmlns:p14="http://schemas.microsoft.com/office/powerpoint/2010/main" val="33787435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417320" y="530352"/>
          <a:ext cx="7007766" cy="5683960"/>
        </p:xfrm>
        <a:graphic>
          <a:graphicData uri="http://schemas.openxmlformats.org/drawingml/2006/table">
            <a:tbl>
              <a:tblPr/>
              <a:tblGrid>
                <a:gridCol w="1375758"/>
                <a:gridCol w="5632008"/>
              </a:tblGrid>
              <a:tr h="636472">
                <a:tc gridSpan="2">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s-CO" sz="1600" b="1" i="0" u="none" strike="noStrike" cap="none" spc="0" normalizeH="0" baseline="0" dirty="0" smtClean="0">
                          <a:ln w="10541" cmpd="sng">
                            <a:solidFill>
                              <a:schemeClr val="tx2"/>
                            </a:solidFill>
                            <a:prstDash val="solid"/>
                          </a:ln>
                          <a:solidFill>
                            <a:schemeClr val="tx2">
                              <a:lumMod val="50000"/>
                            </a:schemeClr>
                          </a:solidFill>
                          <a:effectLst/>
                          <a:latin typeface="Calibri" pitchFamily="34" charset="0"/>
                        </a:rPr>
                        <a:t>                                            </a:t>
                      </a:r>
                      <a:r>
                        <a:rPr kumimoji="0" lang="es-CO" sz="1600" b="0" i="0" u="none" strike="noStrike" cap="none" spc="0" normalizeH="0" baseline="0" dirty="0" smtClean="0">
                          <a:ln w="10541" cmpd="sng">
                            <a:solidFill>
                              <a:schemeClr val="tx2"/>
                            </a:solidFill>
                            <a:prstDash val="solid"/>
                          </a:ln>
                          <a:solidFill>
                            <a:schemeClr val="tx2">
                              <a:lumMod val="50000"/>
                            </a:schemeClr>
                          </a:solidFill>
                          <a:effectLst/>
                          <a:latin typeface="Calibri" pitchFamily="34" charset="0"/>
                        </a:rPr>
                        <a:t>SOCIEDAD LIMITADA Art. 353 C. CO.</a:t>
                      </a:r>
                      <a:endParaRPr kumimoji="0" lang="es-CO" sz="1600" b="0" i="0" u="none" strike="noStrike" cap="none" spc="0" normalizeH="0" baseline="0" dirty="0" smtClean="0">
                        <a:ln w="10541" cmpd="sng">
                          <a:solidFill>
                            <a:schemeClr val="tx2"/>
                          </a:solidFill>
                          <a:prstDash val="solid"/>
                        </a:ln>
                        <a:solidFill>
                          <a:schemeClr val="tx2">
                            <a:lumMod val="50000"/>
                          </a:schemeClr>
                        </a:solidFill>
                        <a:effectLst/>
                        <a:latin typeface="Calibri" pitchFamily="34" charset="0"/>
                        <a:ea typeface="Calibri" pitchFamily="34" charset="0"/>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n-US"/>
                    </a:p>
                  </a:txBody>
                  <a:tcPr/>
                </a:tc>
              </a:tr>
              <a:tr h="366502">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s-CO" sz="1600" b="0" i="0" u="sng" strike="noStrike" cap="none" normalizeH="0" baseline="0" dirty="0" smtClean="0">
                          <a:ln>
                            <a:noFill/>
                          </a:ln>
                          <a:solidFill>
                            <a:schemeClr val="tx1"/>
                          </a:solidFill>
                          <a:effectLst/>
                          <a:latin typeface="Calibri" pitchFamily="34" charset="0"/>
                        </a:rPr>
                        <a:t>Constitución</a:t>
                      </a:r>
                      <a:endParaRPr kumimoji="0" lang="es-CO" sz="16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s-ES" sz="1600" b="0" i="0" u="none" strike="noStrike" cap="none" normalizeH="0" baseline="0" dirty="0" smtClean="0">
                          <a:ln>
                            <a:noFill/>
                          </a:ln>
                          <a:solidFill>
                            <a:schemeClr val="tx1"/>
                          </a:solidFill>
                          <a:effectLst/>
                          <a:latin typeface="Calibri" pitchFamily="34" charset="0"/>
                        </a:rPr>
                        <a:t>Escritura pública o documento privado siempre y cuando se cumplan los requisitos de la ley 1014/2006 (decreto 4463: menos de 10 trabajadores y  activos inferiores a 500 smlv.  </a:t>
                      </a:r>
                      <a:endParaRPr kumimoji="0" lang="es-CO"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r>
              <a:tr h="147951">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s-CO" sz="1600" b="0" i="0" u="sng" strike="noStrike" cap="none" normalizeH="0" baseline="0" dirty="0" smtClean="0">
                          <a:ln>
                            <a:noFill/>
                          </a:ln>
                          <a:solidFill>
                            <a:schemeClr val="tx1"/>
                          </a:solidFill>
                          <a:effectLst/>
                          <a:latin typeface="Calibri" pitchFamily="34" charset="0"/>
                        </a:rPr>
                        <a:t>Socios </a:t>
                      </a:r>
                      <a:endParaRPr kumimoji="0" lang="es-CO" sz="16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s-ES" sz="1600" b="0" i="0" u="none" strike="noStrike" cap="none" normalizeH="0" baseline="0" dirty="0" smtClean="0">
                          <a:ln>
                            <a:noFill/>
                          </a:ln>
                          <a:solidFill>
                            <a:schemeClr val="tx1"/>
                          </a:solidFill>
                          <a:effectLst/>
                          <a:latin typeface="Calibri" pitchFamily="34" charset="0"/>
                        </a:rPr>
                        <a:t>Mínimo de socios, 2; máximo, 25 (Art. 356 Código de Comercio)</a:t>
                      </a:r>
                      <a:endParaRPr kumimoji="0" lang="es-CO"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r>
              <a:tr h="259294">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s-CO" sz="1600" b="0" i="0" u="sng" strike="noStrike" cap="none" normalizeH="0" baseline="0" dirty="0" smtClean="0">
                          <a:ln>
                            <a:noFill/>
                          </a:ln>
                          <a:solidFill>
                            <a:schemeClr val="tx1"/>
                          </a:solidFill>
                          <a:effectLst/>
                          <a:latin typeface="Calibri" pitchFamily="34" charset="0"/>
                        </a:rPr>
                        <a:t>Razón social</a:t>
                      </a:r>
                      <a:endParaRPr kumimoji="0" lang="es-CO" sz="16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s-ES" sz="1600" b="0" i="0" u="none" strike="noStrike" cap="none" normalizeH="0" baseline="0" dirty="0" smtClean="0">
                          <a:ln>
                            <a:noFill/>
                          </a:ln>
                          <a:solidFill>
                            <a:schemeClr val="tx1"/>
                          </a:solidFill>
                          <a:effectLst/>
                          <a:latin typeface="Calibri" pitchFamily="34" charset="0"/>
                        </a:rPr>
                        <a:t>La sociedad girará bajo una denominación o razón social, en ambos casos seguida de la palabra "limitada" o de su abreviatura "Ltda.</a:t>
                      </a:r>
                      <a:endParaRPr kumimoji="0" lang="es-CO"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r>
              <a:tr h="366502">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s-CO" sz="1600" b="0" i="0" u="sng" strike="noStrike" cap="none" normalizeH="0" baseline="0" dirty="0" smtClean="0">
                          <a:ln>
                            <a:noFill/>
                          </a:ln>
                          <a:solidFill>
                            <a:schemeClr val="tx1"/>
                          </a:solidFill>
                          <a:effectLst/>
                          <a:latin typeface="Calibri" pitchFamily="34" charset="0"/>
                        </a:rPr>
                        <a:t>Capital </a:t>
                      </a:r>
                      <a:endParaRPr kumimoji="0" lang="es-CO" sz="16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s-ES" sz="1600" b="0" i="0" u="none" strike="noStrike" cap="none" normalizeH="0" baseline="0" dirty="0" smtClean="0">
                          <a:ln>
                            <a:noFill/>
                          </a:ln>
                          <a:solidFill>
                            <a:schemeClr val="tx1"/>
                          </a:solidFill>
                          <a:effectLst/>
                          <a:latin typeface="Calibri" pitchFamily="34" charset="0"/>
                        </a:rPr>
                        <a:t>El capital debe pagarse en su totalidad al momento de constituirse, como también al solemnizarse un aumento (Art. 354 del Código de Comercio. El capital se divide en cuotas de igual valor (artículo 354 del C. de C o.)</a:t>
                      </a:r>
                      <a:endParaRPr kumimoji="0" lang="es-CO"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r>
              <a:tr h="149760">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s-CO" sz="16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Duración </a:t>
                      </a: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s-CO"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El  que se pacte como término de duración. </a:t>
                      </a: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r>
              <a:tr h="366502">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s-CO" sz="1600" b="0" i="0" u="sng" strike="noStrike" cap="none" normalizeH="0" baseline="0" dirty="0" smtClean="0">
                          <a:ln>
                            <a:noFill/>
                          </a:ln>
                          <a:solidFill>
                            <a:schemeClr val="tx1"/>
                          </a:solidFill>
                          <a:effectLst/>
                          <a:latin typeface="Calibri" pitchFamily="34" charset="0"/>
                        </a:rPr>
                        <a:t>Responsabilidad</a:t>
                      </a:r>
                      <a:endParaRPr kumimoji="0" lang="es-CO" sz="16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s-ES" sz="1600" b="0" i="0" u="none" strike="noStrike" cap="none" normalizeH="0" baseline="0" dirty="0" smtClean="0">
                          <a:ln>
                            <a:noFill/>
                          </a:ln>
                          <a:solidFill>
                            <a:schemeClr val="tx1"/>
                          </a:solidFill>
                          <a:effectLst/>
                          <a:latin typeface="Calibri" pitchFamily="34" charset="0"/>
                        </a:rPr>
                        <a:t>Los socios responden hasta el monto de sus aportes. No obstante, en los estatutos podrá estipularse para todos o algunos de los socios una mayor responsabilidad (artículo 353 del Código de Comercio).</a:t>
                      </a:r>
                      <a:endParaRPr kumimoji="0" lang="es-CO"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r>
              <a:tr h="366502">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s-CO" sz="1600" b="0" i="0" u="sng" strike="noStrike" cap="none" normalizeH="0" baseline="0" dirty="0" smtClean="0">
                          <a:ln>
                            <a:noFill/>
                          </a:ln>
                          <a:solidFill>
                            <a:schemeClr val="tx1"/>
                          </a:solidFill>
                          <a:effectLst/>
                          <a:latin typeface="Calibri" pitchFamily="34" charset="0"/>
                        </a:rPr>
                        <a:t>Órganos de dirección y control</a:t>
                      </a:r>
                      <a:endParaRPr kumimoji="0" lang="es-CO" sz="16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s-CO" sz="1600" b="0" i="0" u="none" strike="noStrike" cap="none" normalizeH="0" baseline="0" dirty="0" smtClean="0">
                          <a:ln>
                            <a:noFill/>
                          </a:ln>
                          <a:solidFill>
                            <a:schemeClr val="tx1"/>
                          </a:solidFill>
                          <a:effectLst/>
                          <a:latin typeface="Calibri" pitchFamily="34" charset="0"/>
                        </a:rPr>
                        <a:t>La administración y representación de la sociedad corresponde a los socios: Junta de Socios. La junta directiva es opcional. </a:t>
                      </a:r>
                      <a:endParaRPr kumimoji="0" lang="es-CO"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93702" y="402336"/>
            <a:ext cx="1932067" cy="369332"/>
          </a:xfrm>
          <a:prstGeom prst="rect">
            <a:avLst/>
          </a:prstGeom>
        </p:spPr>
        <p:txBody>
          <a:bodyPr wrap="none">
            <a:spAutoFit/>
          </a:bodyPr>
          <a:lstStyle/>
          <a:p>
            <a:r>
              <a:rPr lang="es-CO" dirty="0" smtClean="0">
                <a:latin typeface="Calibri" pitchFamily="34" charset="0"/>
              </a:rPr>
              <a:t>Pasos para crearla </a:t>
            </a:r>
            <a:endParaRPr lang="es-CO" dirty="0">
              <a:latin typeface="Calibri" pitchFamily="34" charset="0"/>
            </a:endParaRPr>
          </a:p>
        </p:txBody>
      </p:sp>
      <p:sp>
        <p:nvSpPr>
          <p:cNvPr id="3" name="2 Rectángulo"/>
          <p:cNvSpPr/>
          <p:nvPr/>
        </p:nvSpPr>
        <p:spPr>
          <a:xfrm>
            <a:off x="2051720" y="908720"/>
            <a:ext cx="482600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CO" dirty="0"/>
              <a:t>DOCUMENTO PRIVADO O </a:t>
            </a:r>
            <a:r>
              <a:rPr lang="es-CO" dirty="0" smtClean="0"/>
              <a:t> ESCRITURA PÚBLICA </a:t>
            </a:r>
            <a:endParaRPr lang="es-CO" dirty="0"/>
          </a:p>
        </p:txBody>
      </p:sp>
      <p:sp>
        <p:nvSpPr>
          <p:cNvPr id="4" name="3 Rectángulo"/>
          <p:cNvSpPr/>
          <p:nvPr/>
        </p:nvSpPr>
        <p:spPr>
          <a:xfrm>
            <a:off x="1493702" y="908720"/>
            <a:ext cx="301686" cy="369332"/>
          </a:xfrm>
          <a:prstGeom prst="rect">
            <a:avLst/>
          </a:prstGeom>
        </p:spPr>
        <p:txBody>
          <a:bodyPr wrap="none">
            <a:spAutoFit/>
          </a:bodyPr>
          <a:lstStyle/>
          <a:p>
            <a:pPr fontAlgn="auto">
              <a:spcBef>
                <a:spcPts val="0"/>
              </a:spcBef>
              <a:spcAft>
                <a:spcPts val="0"/>
              </a:spcAft>
              <a:defRPr/>
            </a:pPr>
            <a:r>
              <a:rPr lang="es-CO"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a:t>
            </a:r>
            <a:endParaRPr lang="es-CO"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5" name="Picture 2" descr="http://www.inmobiliario.do/thumbnail.php?file=articulos/legales/contrato_escrito_586073854.jpg&amp;size=article_medium"/>
          <p:cNvPicPr>
            <a:picLocks noChangeAspect="1" noChangeArrowheads="1"/>
          </p:cNvPicPr>
          <p:nvPr/>
        </p:nvPicPr>
        <p:blipFill>
          <a:blip r:embed="rId2" cstate="print"/>
          <a:srcRect/>
          <a:stretch>
            <a:fillRect/>
          </a:stretch>
        </p:blipFill>
        <p:spPr bwMode="auto">
          <a:xfrm>
            <a:off x="6181320" y="1613032"/>
            <a:ext cx="2276872" cy="1435695"/>
          </a:xfrm>
          <a:prstGeom prst="rect">
            <a:avLst/>
          </a:prstGeom>
          <a:noFill/>
        </p:spPr>
      </p:pic>
      <p:sp>
        <p:nvSpPr>
          <p:cNvPr id="6" name="5 Rectángulo"/>
          <p:cNvSpPr/>
          <p:nvPr/>
        </p:nvSpPr>
        <p:spPr>
          <a:xfrm>
            <a:off x="2804800" y="1428366"/>
            <a:ext cx="2126223" cy="369332"/>
          </a:xfrm>
          <a:prstGeom prst="rect">
            <a:avLst/>
          </a:prstGeom>
        </p:spPr>
        <p:txBody>
          <a:bodyPr wrap="none">
            <a:spAutoFit/>
          </a:bodyPr>
          <a:lstStyle/>
          <a:p>
            <a:r>
              <a:rPr lang="es-CO" b="1" u="sng" dirty="0" smtClean="0">
                <a:latin typeface="Calibri" pitchFamily="34" charset="0"/>
              </a:rPr>
              <a:t>Que debe contener?</a:t>
            </a:r>
            <a:endParaRPr lang="es-CO" b="1" u="sng" dirty="0">
              <a:latin typeface="Calibri" pitchFamily="34" charset="0"/>
            </a:endParaRPr>
          </a:p>
        </p:txBody>
      </p:sp>
      <p:sp>
        <p:nvSpPr>
          <p:cNvPr id="7" name="6 CuadroTexto"/>
          <p:cNvSpPr txBox="1"/>
          <p:nvPr/>
        </p:nvSpPr>
        <p:spPr>
          <a:xfrm>
            <a:off x="252091" y="2124802"/>
            <a:ext cx="2663825" cy="9239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fontAlgn="auto">
              <a:spcBef>
                <a:spcPts val="0"/>
              </a:spcBef>
              <a:spcAft>
                <a:spcPts val="0"/>
              </a:spcAft>
              <a:defRPr/>
            </a:pPr>
            <a:r>
              <a:rPr lang="es-CO" dirty="0"/>
              <a:t>El nombre, documento de identidad, domicilio y dirección del empresario.</a:t>
            </a:r>
          </a:p>
        </p:txBody>
      </p:sp>
      <p:sp>
        <p:nvSpPr>
          <p:cNvPr id="8" name="7 CuadroTexto"/>
          <p:cNvSpPr txBox="1"/>
          <p:nvPr/>
        </p:nvSpPr>
        <p:spPr>
          <a:xfrm>
            <a:off x="6084888" y="2205038"/>
            <a:ext cx="2663825" cy="9239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fontAlgn="auto">
              <a:spcBef>
                <a:spcPts val="0"/>
              </a:spcBef>
              <a:spcAft>
                <a:spcPts val="0"/>
              </a:spcAft>
              <a:defRPr/>
            </a:pPr>
            <a:r>
              <a:rPr lang="es-CO" dirty="0"/>
              <a:t>Domicilio de la sociedad y término de duración, si es definido</a:t>
            </a:r>
          </a:p>
        </p:txBody>
      </p:sp>
      <p:sp>
        <p:nvSpPr>
          <p:cNvPr id="9" name="8 CuadroTexto"/>
          <p:cNvSpPr txBox="1"/>
          <p:nvPr/>
        </p:nvSpPr>
        <p:spPr>
          <a:xfrm>
            <a:off x="6156176" y="3284984"/>
            <a:ext cx="2448272" cy="9233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fontAlgn="auto">
              <a:spcBef>
                <a:spcPts val="0"/>
              </a:spcBef>
              <a:spcAft>
                <a:spcPts val="0"/>
              </a:spcAft>
              <a:defRPr/>
            </a:pPr>
            <a:r>
              <a:rPr lang="es-CO" dirty="0"/>
              <a:t>Monto del </a:t>
            </a:r>
            <a:r>
              <a:rPr lang="es-CO" dirty="0" smtClean="0"/>
              <a:t>capital social y el número de cuotas en que se dividirá.</a:t>
            </a:r>
            <a:endParaRPr lang="es-CO" dirty="0"/>
          </a:p>
        </p:txBody>
      </p:sp>
      <p:sp>
        <p:nvSpPr>
          <p:cNvPr id="10" name="9 CuadroTexto"/>
          <p:cNvSpPr txBox="1"/>
          <p:nvPr/>
        </p:nvSpPr>
        <p:spPr>
          <a:xfrm>
            <a:off x="3131840" y="2132856"/>
            <a:ext cx="2736304"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fontAlgn="auto">
              <a:spcBef>
                <a:spcPts val="0"/>
              </a:spcBef>
              <a:spcAft>
                <a:spcPts val="0"/>
              </a:spcAft>
              <a:defRPr/>
            </a:pPr>
            <a:r>
              <a:rPr lang="es-CO" dirty="0" smtClean="0"/>
              <a:t>Tipo de sociedad. La </a:t>
            </a:r>
            <a:r>
              <a:rPr lang="es-CO" dirty="0"/>
              <a:t>razón social seguida de la </a:t>
            </a:r>
            <a:r>
              <a:rPr lang="es-CO" dirty="0" smtClean="0"/>
              <a:t>expresión </a:t>
            </a:r>
            <a:r>
              <a:rPr lang="es-ES" dirty="0" smtClean="0">
                <a:solidFill>
                  <a:schemeClr val="tx1"/>
                </a:solidFill>
                <a:latin typeface="Calibri" pitchFamily="34" charset="0"/>
              </a:rPr>
              <a:t>limitada" o de su abreviatura "Ltda.”. </a:t>
            </a:r>
            <a:endParaRPr lang="es-CO" dirty="0"/>
          </a:p>
        </p:txBody>
      </p:sp>
      <p:sp>
        <p:nvSpPr>
          <p:cNvPr id="11" name="10 CuadroTexto"/>
          <p:cNvSpPr txBox="1"/>
          <p:nvPr/>
        </p:nvSpPr>
        <p:spPr>
          <a:xfrm>
            <a:off x="3023344" y="3493008"/>
            <a:ext cx="2844800" cy="92333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fontAlgn="auto">
              <a:spcBef>
                <a:spcPts val="0"/>
              </a:spcBef>
              <a:spcAft>
                <a:spcPts val="0"/>
              </a:spcAft>
              <a:defRPr/>
            </a:pPr>
            <a:r>
              <a:rPr lang="es-CO" dirty="0" smtClean="0"/>
              <a:t>La forma de administrar la sociedad, con indicación de las facultades. </a:t>
            </a:r>
            <a:endParaRPr lang="es-CO" dirty="0"/>
          </a:p>
        </p:txBody>
      </p:sp>
      <p:sp>
        <p:nvSpPr>
          <p:cNvPr id="12" name="11 Rectángulo"/>
          <p:cNvSpPr/>
          <p:nvPr/>
        </p:nvSpPr>
        <p:spPr>
          <a:xfrm>
            <a:off x="827584" y="5085184"/>
            <a:ext cx="316865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CO" dirty="0"/>
              <a:t>INSCRIPCIÓN DEL RUT (DIAN) </a:t>
            </a:r>
          </a:p>
        </p:txBody>
      </p:sp>
      <p:sp>
        <p:nvSpPr>
          <p:cNvPr id="13" name="12 Rectángulo"/>
          <p:cNvSpPr/>
          <p:nvPr/>
        </p:nvSpPr>
        <p:spPr>
          <a:xfrm>
            <a:off x="683568" y="5733256"/>
            <a:ext cx="3457575" cy="5032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CO" dirty="0"/>
              <a:t>INSCRIPCIÓN EN  EL REGISTRO MERCANTIL</a:t>
            </a:r>
          </a:p>
        </p:txBody>
      </p:sp>
      <p:sp>
        <p:nvSpPr>
          <p:cNvPr id="14" name="13 CuadroTexto"/>
          <p:cNvSpPr txBox="1"/>
          <p:nvPr/>
        </p:nvSpPr>
        <p:spPr>
          <a:xfrm>
            <a:off x="4284217" y="4553712"/>
            <a:ext cx="4464496" cy="147732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CO" b="1" dirty="0" smtClean="0"/>
              <a:t>Opcional..</a:t>
            </a:r>
          </a:p>
          <a:p>
            <a:pPr marL="342900" indent="-342900">
              <a:buAutoNum type="arabicPeriod"/>
            </a:pPr>
            <a:r>
              <a:rPr lang="es-CO" b="1" dirty="0" smtClean="0"/>
              <a:t>Forma de  hacer la liquidación, épocas y forma de convocatorias. </a:t>
            </a:r>
          </a:p>
          <a:p>
            <a:pPr marL="342900" indent="-342900">
              <a:buAutoNum type="arabicPeriod"/>
            </a:pPr>
            <a:r>
              <a:rPr lang="es-CO" b="1" dirty="0" smtClean="0"/>
              <a:t>Cláusulas arbitrales,  o de amigable componedor  </a:t>
            </a:r>
            <a:endParaRPr lang="en-US" b="1" dirty="0"/>
          </a:p>
        </p:txBody>
      </p:sp>
      <p:sp>
        <p:nvSpPr>
          <p:cNvPr id="15" name="14 CuadroTexto"/>
          <p:cNvSpPr txBox="1"/>
          <p:nvPr/>
        </p:nvSpPr>
        <p:spPr>
          <a:xfrm>
            <a:off x="323528" y="3212976"/>
            <a:ext cx="2592388" cy="1754326"/>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fontAlgn="auto">
              <a:spcBef>
                <a:spcPts val="0"/>
              </a:spcBef>
              <a:spcAft>
                <a:spcPts val="0"/>
              </a:spcAft>
              <a:defRPr/>
            </a:pPr>
            <a:r>
              <a:rPr lang="es-ES" dirty="0" smtClean="0"/>
              <a:t>El objeto social, esto es, la empresa o negocio de la sociedad, haciendo una enunciación clara y completa de las actividades principales.</a:t>
            </a:r>
            <a:endParaRPr lang="es-CO"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18488" y="420624"/>
            <a:ext cx="4572000" cy="646331"/>
          </a:xfrm>
          <a:prstGeom prst="rect">
            <a:avLst/>
          </a:prstGeom>
        </p:spPr>
        <p:txBody>
          <a:bodyPr>
            <a:spAutoFit/>
          </a:bodyPr>
          <a:lstStyle/>
          <a:p>
            <a:r>
              <a:rPr lang="es-CO" dirty="0" smtClean="0">
                <a:ln w="10541" cmpd="sng">
                  <a:solidFill>
                    <a:schemeClr val="tx2"/>
                  </a:solidFill>
                  <a:prstDash val="solid"/>
                </a:ln>
                <a:solidFill>
                  <a:schemeClr val="tx2"/>
                </a:solidFill>
              </a:rPr>
              <a:t>ES IMPORTANTE  EN  LA SOCIEDAD DE RESPONSABILIDAD LIMITADA</a:t>
            </a:r>
            <a:r>
              <a:rPr lang="es-CO" dirty="0" smtClean="0"/>
              <a:t>…</a:t>
            </a:r>
            <a:endParaRPr lang="en-US" dirty="0"/>
          </a:p>
        </p:txBody>
      </p:sp>
      <p:sp>
        <p:nvSpPr>
          <p:cNvPr id="3" name="2 Rectángulo"/>
          <p:cNvSpPr/>
          <p:nvPr/>
        </p:nvSpPr>
        <p:spPr>
          <a:xfrm>
            <a:off x="859536" y="1618488"/>
            <a:ext cx="4572000" cy="4031873"/>
          </a:xfrm>
          <a:prstGeom prst="rect">
            <a:avLst/>
          </a:prstGeom>
        </p:spPr>
        <p:txBody>
          <a:bodyPr>
            <a:spAutoFit/>
          </a:bodyPr>
          <a:lstStyle/>
          <a:p>
            <a:pPr algn="just">
              <a:buFont typeface="Wingdings" pitchFamily="2" charset="2"/>
              <a:buChar char="§"/>
            </a:pPr>
            <a:r>
              <a:rPr lang="es-CO" dirty="0" smtClean="0"/>
              <a:t>El capital deberá pagarse íntegramente en la constitución, de no hacerse la superintendencia  impondrá multas o podrá ordenar la disolución. </a:t>
            </a:r>
          </a:p>
          <a:p>
            <a:pPr algn="just"/>
            <a:endParaRPr lang="es-CO" dirty="0" smtClean="0"/>
          </a:p>
          <a:p>
            <a:pPr algn="just">
              <a:buFont typeface="Wingdings" pitchFamily="2" charset="2"/>
              <a:buChar char="§"/>
            </a:pPr>
            <a:r>
              <a:rPr lang="es-CO" dirty="0" smtClean="0"/>
              <a:t> </a:t>
            </a:r>
            <a:r>
              <a:rPr lang="es-ES" dirty="0" smtClean="0"/>
              <a:t>Será nula de pleno derecho la sociedad que se constituya con un número mayor de 25 socios.</a:t>
            </a:r>
          </a:p>
          <a:p>
            <a:pPr algn="just"/>
            <a:endParaRPr lang="es-ES" dirty="0" smtClean="0"/>
          </a:p>
          <a:p>
            <a:pPr algn="just">
              <a:buFont typeface="Wingdings" pitchFamily="2" charset="2"/>
              <a:buChar char="§"/>
            </a:pPr>
            <a:r>
              <a:rPr lang="es-ES" dirty="0" smtClean="0"/>
              <a:t>De no aparecer la </a:t>
            </a:r>
            <a:r>
              <a:rPr lang="es-CO" dirty="0" smtClean="0"/>
              <a:t>expresión </a:t>
            </a:r>
            <a:r>
              <a:rPr lang="es-ES" dirty="0" smtClean="0"/>
              <a:t>limitada" o de su abreviatura "Ltda.”. Se compromete ilimitadamente el patrimonio. </a:t>
            </a:r>
            <a:endParaRPr lang="en-US" dirty="0" smtClean="0"/>
          </a:p>
          <a:p>
            <a:pPr algn="just">
              <a:buFont typeface="Wingdings" pitchFamily="2" charset="2"/>
              <a:buChar char="§"/>
            </a:pPr>
            <a:endParaRPr lang="es-ES" sz="2000" dirty="0" smtClean="0"/>
          </a:p>
          <a:p>
            <a:pPr>
              <a:buFont typeface="Wingdings" pitchFamily="2" charset="2"/>
              <a:buChar char="§"/>
            </a:pPr>
            <a:endParaRPr lang="en-US" sz="2000" dirty="0"/>
          </a:p>
        </p:txBody>
      </p:sp>
      <p:pic>
        <p:nvPicPr>
          <p:cNvPr id="4" name="Picture 2" descr="http://www.ecured.cu/images/thumb/0/0d/SRL.png/260px-SRL.png"/>
          <p:cNvPicPr>
            <a:picLocks noChangeAspect="1" noChangeArrowheads="1"/>
          </p:cNvPicPr>
          <p:nvPr/>
        </p:nvPicPr>
        <p:blipFill>
          <a:blip r:embed="rId2" cstate="print"/>
          <a:srcRect/>
          <a:stretch>
            <a:fillRect/>
          </a:stretch>
        </p:blipFill>
        <p:spPr bwMode="auto">
          <a:xfrm>
            <a:off x="5431536" y="1787672"/>
            <a:ext cx="2925091" cy="2808312"/>
          </a:xfrm>
          <a:prstGeom prst="rect">
            <a:avLst/>
          </a:prstGeom>
          <a:ln>
            <a:noFill/>
          </a:ln>
          <a:effectLst>
            <a:softEdge rad="127000"/>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344168" y="450909"/>
          <a:ext cx="7129338" cy="5700698"/>
        </p:xfrm>
        <a:graphic>
          <a:graphicData uri="http://schemas.openxmlformats.org/drawingml/2006/table">
            <a:tbl>
              <a:tblPr>
                <a:tableStyleId>{5C22544A-7EE6-4342-B048-85BDC9FD1C3A}</a:tableStyleId>
              </a:tblPr>
              <a:tblGrid>
                <a:gridCol w="1399216"/>
                <a:gridCol w="5730122"/>
              </a:tblGrid>
              <a:tr h="223534">
                <a:tc gridSpan="2">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s-CO" sz="1400" b="0" i="0" dirty="0" smtClean="0">
                          <a:ln>
                            <a:solidFill>
                              <a:schemeClr val="tx2"/>
                            </a:solidFill>
                          </a:ln>
                          <a:solidFill>
                            <a:schemeClr val="tx2"/>
                          </a:solidFill>
                          <a:latin typeface="+mj-lt"/>
                          <a:ea typeface="Calibri"/>
                          <a:cs typeface="Calibri"/>
                        </a:rPr>
                        <a:t>SOCIEDAD ANONIMA Art. 375</a:t>
                      </a:r>
                      <a:endParaRPr lang="en-US" sz="1400" b="0" i="0" dirty="0" smtClean="0">
                        <a:ln>
                          <a:solidFill>
                            <a:schemeClr val="tx2"/>
                          </a:solidFill>
                        </a:ln>
                        <a:solidFill>
                          <a:schemeClr val="tx2"/>
                        </a:solidFill>
                        <a:latin typeface="+mj-lt"/>
                        <a:ea typeface="Calibri"/>
                        <a:cs typeface="Times New Roman"/>
                      </a:endParaRPr>
                    </a:p>
                  </a:txBody>
                  <a:tcPr marL="43249" marR="43249" marT="0" marB="0"/>
                </a:tc>
                <a:tc hMerge="1">
                  <a:txBody>
                    <a:bodyPr/>
                    <a:lstStyle/>
                    <a:p>
                      <a:endParaRPr lang="es-CO"/>
                    </a:p>
                  </a:txBody>
                  <a:tcPr/>
                </a:tc>
              </a:tr>
              <a:tr h="1029819">
                <a:tc>
                  <a:txBody>
                    <a:bodyPr/>
                    <a:lstStyle/>
                    <a:p>
                      <a:pPr algn="just">
                        <a:lnSpc>
                          <a:spcPct val="115000"/>
                        </a:lnSpc>
                        <a:spcAft>
                          <a:spcPts val="1000"/>
                        </a:spcAft>
                      </a:pPr>
                      <a:r>
                        <a:rPr lang="es-CO" sz="1400" b="0" u="sng" dirty="0">
                          <a:effectLst/>
                          <a:latin typeface="+mj-lt"/>
                        </a:rPr>
                        <a:t>Constitución</a:t>
                      </a:r>
                      <a:endParaRPr lang="es-CO" sz="1400" b="0" u="sng" dirty="0">
                        <a:effectLst/>
                        <a:latin typeface="+mj-lt"/>
                        <a:ea typeface="Calibri"/>
                        <a:cs typeface="Times New Roman"/>
                      </a:endParaRPr>
                    </a:p>
                  </a:txBody>
                  <a:tcPr marL="43249" marR="43249"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s-CO" sz="1400" b="0" dirty="0" smtClean="0">
                          <a:solidFill>
                            <a:srgbClr val="000000"/>
                          </a:solidFill>
                          <a:latin typeface="+mj-lt"/>
                          <a:ea typeface="Calibri"/>
                          <a:cs typeface="Calibri"/>
                        </a:rPr>
                        <a:t>Se constituye mediante escritura pública.  Mediante </a:t>
                      </a:r>
                      <a:r>
                        <a:rPr lang="es-ES" sz="1400" b="0" dirty="0" smtClean="0">
                          <a:solidFill>
                            <a:srgbClr val="000000"/>
                          </a:solidFill>
                          <a:latin typeface="+mj-lt"/>
                          <a:ea typeface="Calibri"/>
                          <a:cs typeface="Calibri"/>
                        </a:rPr>
                        <a:t>documento privado siempre y cuando se cumplan los requisitos de la ley 1014/2006 (decreto 4463: menos de 10 trabajadores y  activos inferiores a 500 smlv.  </a:t>
                      </a:r>
                      <a:endParaRPr lang="en-US" sz="1400" b="0" dirty="0" smtClean="0">
                        <a:latin typeface="+mj-lt"/>
                        <a:ea typeface="Calibri"/>
                        <a:cs typeface="Times New Roman"/>
                      </a:endParaRPr>
                    </a:p>
                    <a:p>
                      <a:pPr algn="just">
                        <a:lnSpc>
                          <a:spcPct val="115000"/>
                        </a:lnSpc>
                        <a:spcAft>
                          <a:spcPts val="0"/>
                        </a:spcAft>
                      </a:pPr>
                      <a:endParaRPr lang="es-CO" sz="1400" b="0" dirty="0">
                        <a:effectLst/>
                        <a:latin typeface="+mj-lt"/>
                        <a:ea typeface="Times New Roman"/>
                        <a:cs typeface="Times New Roman"/>
                      </a:endParaRPr>
                    </a:p>
                  </a:txBody>
                  <a:tcPr marL="43249" marR="43249" marT="0" marB="0"/>
                </a:tc>
              </a:tr>
              <a:tr h="1441746">
                <a:tc>
                  <a:txBody>
                    <a:bodyPr/>
                    <a:lstStyle/>
                    <a:p>
                      <a:pPr algn="just">
                        <a:lnSpc>
                          <a:spcPct val="115000"/>
                        </a:lnSpc>
                        <a:spcAft>
                          <a:spcPts val="1000"/>
                        </a:spcAft>
                      </a:pPr>
                      <a:r>
                        <a:rPr lang="es-CO" sz="1400" b="0" u="sng" dirty="0">
                          <a:effectLst/>
                          <a:latin typeface="+mj-lt"/>
                        </a:rPr>
                        <a:t>Socios</a:t>
                      </a:r>
                      <a:endParaRPr lang="es-CO" sz="1400" b="0" u="sng" dirty="0">
                        <a:effectLst/>
                        <a:latin typeface="+mj-lt"/>
                        <a:ea typeface="Calibri"/>
                        <a:cs typeface="Times New Roman"/>
                      </a:endParaRPr>
                    </a:p>
                  </a:txBody>
                  <a:tcPr marL="43249" marR="43249"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s-CO" sz="1400" b="0" dirty="0" smtClean="0">
                          <a:solidFill>
                            <a:srgbClr val="000000"/>
                          </a:solidFill>
                          <a:latin typeface="+mj-lt"/>
                          <a:ea typeface="Calibri"/>
                          <a:cs typeface="Calibri"/>
                        </a:rPr>
                        <a:t>No podrá constituirse ni funcionar con menos de cinco accionistas. No tiene máximo. (Art. 374 del C. de Co.) </a:t>
                      </a:r>
                      <a:r>
                        <a:rPr lang="es-ES" sz="1400" b="0" dirty="0" smtClean="0">
                          <a:latin typeface="+mj-lt"/>
                        </a:rPr>
                        <a:t>El requisito de los 5 accionistas es inherente a este tipo de sociedades, tanto en su constitución, como funcionamiento ulterior, por lo que al momento de verse reducido el numero, la sociedad entra en causal de disolución.</a:t>
                      </a:r>
                    </a:p>
                    <a:p>
                      <a:pPr marL="0" marR="0" indent="0" algn="just" defTabSz="914400" rtl="0" eaLnBrk="1" fontAlgn="auto" latinLnBrk="0" hangingPunct="1">
                        <a:lnSpc>
                          <a:spcPct val="115000"/>
                        </a:lnSpc>
                        <a:spcBef>
                          <a:spcPts val="0"/>
                        </a:spcBef>
                        <a:spcAft>
                          <a:spcPts val="0"/>
                        </a:spcAft>
                        <a:buClrTx/>
                        <a:buSzTx/>
                        <a:buFontTx/>
                        <a:buNone/>
                        <a:tabLst/>
                        <a:defRPr/>
                      </a:pPr>
                      <a:endParaRPr lang="en-US" sz="1400" b="0" dirty="0" smtClean="0">
                        <a:latin typeface="+mj-lt"/>
                        <a:ea typeface="Calibri"/>
                        <a:cs typeface="Times New Roman"/>
                      </a:endParaRPr>
                    </a:p>
                  </a:txBody>
                  <a:tcPr marL="43249" marR="43249" marT="0" marB="0"/>
                </a:tc>
              </a:tr>
              <a:tr h="474970">
                <a:tc>
                  <a:txBody>
                    <a:bodyPr/>
                    <a:lstStyle/>
                    <a:p>
                      <a:pPr algn="just">
                        <a:lnSpc>
                          <a:spcPct val="115000"/>
                        </a:lnSpc>
                        <a:spcAft>
                          <a:spcPts val="1000"/>
                        </a:spcAft>
                      </a:pPr>
                      <a:r>
                        <a:rPr lang="es-CO" sz="1400" b="0" u="sng" dirty="0">
                          <a:effectLst/>
                          <a:latin typeface="+mj-lt"/>
                        </a:rPr>
                        <a:t>Razón social</a:t>
                      </a:r>
                      <a:endParaRPr lang="es-CO" sz="1400" b="0" u="sng" dirty="0">
                        <a:effectLst/>
                        <a:latin typeface="+mj-lt"/>
                        <a:ea typeface="Calibri"/>
                        <a:cs typeface="Times New Roman"/>
                      </a:endParaRPr>
                    </a:p>
                  </a:txBody>
                  <a:tcPr marL="43249" marR="43249" marT="0" marB="0"/>
                </a:tc>
                <a:tc>
                  <a:txBody>
                    <a:bodyPr/>
                    <a:lstStyle/>
                    <a:p>
                      <a:pPr algn="just">
                        <a:lnSpc>
                          <a:spcPct val="115000"/>
                        </a:lnSpc>
                        <a:spcAft>
                          <a:spcPts val="750"/>
                        </a:spcAft>
                      </a:pPr>
                      <a:r>
                        <a:rPr lang="es-CO" sz="1400" b="0" kern="1200" dirty="0" smtClean="0">
                          <a:solidFill>
                            <a:schemeClr val="dk1"/>
                          </a:solidFill>
                          <a:latin typeface="+mj-lt"/>
                          <a:ea typeface="+mn-ea"/>
                          <a:cs typeface="+mn-cs"/>
                        </a:rPr>
                        <a:t>Tendrá una denominación seguida de las palabras "Sociedad Anónima" o de las letras "S A."</a:t>
                      </a:r>
                      <a:endParaRPr lang="es-CO" sz="1400" b="0" dirty="0">
                        <a:effectLst/>
                        <a:latin typeface="+mj-lt"/>
                        <a:ea typeface="Calibri"/>
                        <a:cs typeface="Times New Roman"/>
                      </a:endParaRPr>
                    </a:p>
                  </a:txBody>
                  <a:tcPr marL="43249" marR="43249" marT="0" marB="0"/>
                </a:tc>
              </a:tr>
              <a:tr h="1235783">
                <a:tc>
                  <a:txBody>
                    <a:bodyPr/>
                    <a:lstStyle/>
                    <a:p>
                      <a:pPr algn="just">
                        <a:lnSpc>
                          <a:spcPct val="115000"/>
                        </a:lnSpc>
                        <a:spcAft>
                          <a:spcPts val="1000"/>
                        </a:spcAft>
                      </a:pPr>
                      <a:r>
                        <a:rPr lang="es-CO" sz="1400" b="0" u="sng" dirty="0">
                          <a:effectLst/>
                          <a:latin typeface="+mj-lt"/>
                        </a:rPr>
                        <a:t>Capital</a:t>
                      </a:r>
                      <a:endParaRPr lang="es-CO" sz="1400" b="0" u="sng" dirty="0">
                        <a:effectLst/>
                        <a:latin typeface="+mj-lt"/>
                        <a:ea typeface="Calibri"/>
                        <a:cs typeface="Times New Roman"/>
                      </a:endParaRPr>
                    </a:p>
                  </a:txBody>
                  <a:tcPr marL="43249" marR="43249" marT="0" marB="0"/>
                </a:tc>
                <a:tc>
                  <a:txBody>
                    <a:bodyPr/>
                    <a:lstStyle/>
                    <a:p>
                      <a:pPr algn="just">
                        <a:lnSpc>
                          <a:spcPct val="115000"/>
                        </a:lnSpc>
                        <a:spcAft>
                          <a:spcPts val="0"/>
                        </a:spcAft>
                      </a:pPr>
                      <a:r>
                        <a:rPr lang="es-CO" sz="1400" b="0" dirty="0" smtClean="0">
                          <a:solidFill>
                            <a:srgbClr val="000000"/>
                          </a:solidFill>
                          <a:latin typeface="+mj-lt"/>
                          <a:ea typeface="Times New Roman"/>
                          <a:cs typeface="Calibri"/>
                        </a:rPr>
                        <a:t>El capital de la sociedad anónima se dividirá en acciones de igual valor que se representarán en títulos negociables. </a:t>
                      </a:r>
                      <a:r>
                        <a:rPr lang="en-US" sz="1400" b="0" baseline="0" dirty="0" smtClean="0">
                          <a:solidFill>
                            <a:schemeClr val="dk1"/>
                          </a:solidFill>
                          <a:latin typeface="+mj-lt"/>
                          <a:ea typeface="Times New Roman"/>
                          <a:cs typeface="Times New Roman"/>
                        </a:rPr>
                        <a:t> </a:t>
                      </a:r>
                      <a:r>
                        <a:rPr lang="es-CO" sz="1400" b="0" dirty="0" smtClean="0">
                          <a:solidFill>
                            <a:srgbClr val="000000"/>
                          </a:solidFill>
                          <a:latin typeface="+mj-lt"/>
                          <a:ea typeface="Times New Roman"/>
                          <a:cs typeface="Calibri"/>
                        </a:rPr>
                        <a:t>Al constituirse la sociedad deberá suscribirse no menos del 50% del capital autorizado y pagarse no menos de la tercera parte de cada acción suscrita (Art. 376 del C. de Co)</a:t>
                      </a:r>
                      <a:endParaRPr lang="en-US" sz="1400" b="0" dirty="0" smtClean="0">
                        <a:latin typeface="+mj-lt"/>
                        <a:ea typeface="Times New Roman"/>
                      </a:endParaRPr>
                    </a:p>
                    <a:p>
                      <a:pPr algn="just">
                        <a:lnSpc>
                          <a:spcPct val="115000"/>
                        </a:lnSpc>
                        <a:spcAft>
                          <a:spcPts val="0"/>
                        </a:spcAft>
                      </a:pPr>
                      <a:endParaRPr lang="es-CO" sz="1400" b="0" dirty="0">
                        <a:effectLst/>
                        <a:latin typeface="+mj-lt"/>
                        <a:ea typeface="Calibri"/>
                        <a:cs typeface="Times New Roman"/>
                      </a:endParaRPr>
                    </a:p>
                  </a:txBody>
                  <a:tcPr marL="43249" marR="43249" marT="0" marB="0"/>
                </a:tc>
              </a:tr>
              <a:tr h="474970">
                <a:tc>
                  <a:txBody>
                    <a:bodyPr/>
                    <a:lstStyle/>
                    <a:p>
                      <a:pPr algn="just">
                        <a:lnSpc>
                          <a:spcPct val="115000"/>
                        </a:lnSpc>
                        <a:spcAft>
                          <a:spcPts val="1000"/>
                        </a:spcAft>
                      </a:pPr>
                      <a:r>
                        <a:rPr lang="es-CO" sz="1400" b="0" u="sng" dirty="0">
                          <a:effectLst/>
                          <a:latin typeface="+mj-lt"/>
                        </a:rPr>
                        <a:t>Responsabilidad</a:t>
                      </a:r>
                      <a:endParaRPr lang="es-CO" sz="1400" b="0" u="sng" dirty="0">
                        <a:effectLst/>
                        <a:latin typeface="+mj-lt"/>
                        <a:ea typeface="Calibri"/>
                        <a:cs typeface="Times New Roman"/>
                      </a:endParaRPr>
                    </a:p>
                  </a:txBody>
                  <a:tcPr marL="43249" marR="43249" marT="0" marB="0"/>
                </a:tc>
                <a:tc>
                  <a:txBody>
                    <a:bodyPr/>
                    <a:lstStyle/>
                    <a:p>
                      <a:pPr algn="just">
                        <a:lnSpc>
                          <a:spcPct val="115000"/>
                        </a:lnSpc>
                        <a:spcAft>
                          <a:spcPts val="1000"/>
                        </a:spcAft>
                      </a:pPr>
                      <a:r>
                        <a:rPr lang="es-CO" sz="1400" b="0" dirty="0" smtClean="0">
                          <a:solidFill>
                            <a:srgbClr val="000000"/>
                          </a:solidFill>
                          <a:latin typeface="+mj-lt"/>
                          <a:ea typeface="Calibri"/>
                          <a:cs typeface="Calibri"/>
                        </a:rPr>
                        <a:t>Los accionistas son responsables hasta el monto de sus aportes (Art. 373 del C. de Co.)</a:t>
                      </a:r>
                      <a:endParaRPr lang="en-US" sz="1400" b="0" dirty="0">
                        <a:latin typeface="+mj-lt"/>
                        <a:ea typeface="Calibri"/>
                        <a:cs typeface="Times New Roman"/>
                      </a:endParaRPr>
                    </a:p>
                  </a:txBody>
                  <a:tcPr marL="43249" marR="43249" marT="0" marB="0"/>
                </a:tc>
              </a:tr>
              <a:tr h="712455">
                <a:tc>
                  <a:txBody>
                    <a:bodyPr/>
                    <a:lstStyle/>
                    <a:p>
                      <a:pPr>
                        <a:lnSpc>
                          <a:spcPct val="115000"/>
                        </a:lnSpc>
                        <a:spcAft>
                          <a:spcPts val="1000"/>
                        </a:spcAft>
                      </a:pPr>
                      <a:r>
                        <a:rPr lang="es-CO" sz="1400" b="0" u="sng" dirty="0" smtClean="0">
                          <a:effectLst/>
                          <a:latin typeface="+mj-lt"/>
                        </a:rPr>
                        <a:t>Órganos</a:t>
                      </a:r>
                      <a:r>
                        <a:rPr lang="es-CO" sz="1400" b="0" u="sng" baseline="0" dirty="0" smtClean="0">
                          <a:effectLst/>
                          <a:latin typeface="+mj-lt"/>
                        </a:rPr>
                        <a:t> de </a:t>
                      </a:r>
                      <a:r>
                        <a:rPr lang="es-CO" sz="1400" b="0" u="sng" dirty="0" smtClean="0">
                          <a:effectLst/>
                          <a:latin typeface="+mj-lt"/>
                        </a:rPr>
                        <a:t>dirección </a:t>
                      </a:r>
                      <a:r>
                        <a:rPr lang="es-CO" sz="1400" b="0" u="sng" dirty="0">
                          <a:effectLst/>
                          <a:latin typeface="+mj-lt"/>
                        </a:rPr>
                        <a:t>o control</a:t>
                      </a:r>
                      <a:endParaRPr lang="es-CO" sz="1400" b="0" u="sng" dirty="0">
                        <a:effectLst/>
                        <a:latin typeface="+mj-lt"/>
                        <a:ea typeface="Calibri"/>
                        <a:cs typeface="Times New Roman"/>
                      </a:endParaRPr>
                    </a:p>
                  </a:txBody>
                  <a:tcPr marL="43249" marR="43249" marT="0" marB="0"/>
                </a:tc>
                <a:tc>
                  <a:txBody>
                    <a:bodyPr/>
                    <a:lstStyle/>
                    <a:p>
                      <a:pPr algn="just">
                        <a:lnSpc>
                          <a:spcPct val="115000"/>
                        </a:lnSpc>
                        <a:spcAft>
                          <a:spcPts val="1000"/>
                        </a:spcAft>
                      </a:pPr>
                      <a:r>
                        <a:rPr lang="es-CO" sz="1400" b="0" dirty="0" smtClean="0">
                          <a:solidFill>
                            <a:srgbClr val="000000"/>
                          </a:solidFill>
                          <a:latin typeface="+mj-lt"/>
                          <a:ea typeface="Calibri"/>
                          <a:cs typeface="Calibri"/>
                        </a:rPr>
                        <a:t>Asamblea</a:t>
                      </a:r>
                      <a:r>
                        <a:rPr lang="es-CO" sz="1400" b="0" baseline="0" dirty="0" smtClean="0">
                          <a:solidFill>
                            <a:srgbClr val="000000"/>
                          </a:solidFill>
                          <a:latin typeface="+mj-lt"/>
                          <a:ea typeface="Calibri"/>
                          <a:cs typeface="Calibri"/>
                        </a:rPr>
                        <a:t> de accionista</a:t>
                      </a:r>
                      <a:r>
                        <a:rPr lang="es-CO" sz="1400" b="0" dirty="0" smtClean="0">
                          <a:solidFill>
                            <a:srgbClr val="000000"/>
                          </a:solidFill>
                          <a:latin typeface="+mj-lt"/>
                          <a:ea typeface="Calibri"/>
                          <a:cs typeface="Calibri"/>
                        </a:rPr>
                        <a:t>,  junta directiva</a:t>
                      </a:r>
                      <a:r>
                        <a:rPr lang="es-CO" sz="1400" b="0" baseline="0" dirty="0" smtClean="0">
                          <a:solidFill>
                            <a:srgbClr val="000000"/>
                          </a:solidFill>
                          <a:latin typeface="+mj-lt"/>
                          <a:ea typeface="Calibri"/>
                          <a:cs typeface="Calibri"/>
                        </a:rPr>
                        <a:t> (no menos de 3 miembros con sus respectivos suplentes) </a:t>
                      </a:r>
                      <a:r>
                        <a:rPr lang="es-CO" sz="1400" b="0" dirty="0" smtClean="0">
                          <a:solidFill>
                            <a:srgbClr val="000000"/>
                          </a:solidFill>
                          <a:latin typeface="+mj-lt"/>
                          <a:ea typeface="Calibri"/>
                          <a:cs typeface="Calibri"/>
                        </a:rPr>
                        <a:t> y representante legal.</a:t>
                      </a:r>
                      <a:r>
                        <a:rPr lang="en-US" sz="1400" b="0" baseline="0" dirty="0" smtClean="0">
                          <a:solidFill>
                            <a:schemeClr val="dk1"/>
                          </a:solidFill>
                          <a:latin typeface="+mj-lt"/>
                          <a:ea typeface="Calibri"/>
                          <a:cs typeface="Times New Roman"/>
                        </a:rPr>
                        <a:t>  </a:t>
                      </a:r>
                      <a:r>
                        <a:rPr lang="es-CO" sz="1400" b="0" dirty="0" smtClean="0">
                          <a:solidFill>
                            <a:srgbClr val="000000"/>
                          </a:solidFill>
                          <a:latin typeface="+mj-lt"/>
                          <a:ea typeface="Calibri"/>
                          <a:cs typeface="Calibri"/>
                        </a:rPr>
                        <a:t>Revisor fiscal: Obligatorio. </a:t>
                      </a:r>
                      <a:endParaRPr lang="en-US" sz="1400" b="0" dirty="0">
                        <a:latin typeface="+mj-lt"/>
                        <a:ea typeface="Calibri"/>
                        <a:cs typeface="Times New Roman"/>
                      </a:endParaRPr>
                    </a:p>
                  </a:txBody>
                  <a:tcPr marL="43249" marR="43249" marT="0" marB="0"/>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75488" y="1318022"/>
            <a:ext cx="8421624" cy="4524315"/>
          </a:xfrm>
          <a:prstGeom prst="rect">
            <a:avLst/>
          </a:prstGeom>
        </p:spPr>
        <p:txBody>
          <a:bodyPr wrap="square">
            <a:spAutoFit/>
          </a:bodyPr>
          <a:lstStyle/>
          <a:p>
            <a:r>
              <a:rPr lang="es-CO" sz="1600" b="1" dirty="0" smtClean="0">
                <a:solidFill>
                  <a:schemeClr val="tx2"/>
                </a:solidFill>
              </a:rPr>
              <a:t>Capital de la sociedad anónima:  </a:t>
            </a:r>
            <a:r>
              <a:rPr lang="es-ES" sz="1600" b="1" dirty="0" smtClean="0">
                <a:ln w="1905"/>
                <a:solidFill>
                  <a:schemeClr val="accent2">
                    <a:lumMod val="75000"/>
                  </a:schemeClr>
                </a:solidFill>
                <a:effectLst>
                  <a:innerShdw blurRad="69850" dist="43180" dir="5400000">
                    <a:srgbClr val="000000">
                      <a:alpha val="65000"/>
                    </a:srgbClr>
                  </a:innerShdw>
                </a:effectLst>
              </a:rPr>
              <a:t>APLICA TAMBIÉN PARA  LAS S.A.S </a:t>
            </a:r>
            <a:endParaRPr lang="es-CO" sz="1600" b="1" dirty="0" smtClean="0">
              <a:solidFill>
                <a:schemeClr val="tx2"/>
              </a:solidFill>
            </a:endParaRPr>
          </a:p>
          <a:p>
            <a:endParaRPr lang="es-CO" sz="1600" b="1" dirty="0" smtClean="0">
              <a:solidFill>
                <a:schemeClr val="tx2"/>
              </a:solidFill>
            </a:endParaRPr>
          </a:p>
          <a:p>
            <a:pPr>
              <a:buFont typeface="Wingdings" pitchFamily="2" charset="2"/>
              <a:buChar char="§"/>
            </a:pPr>
            <a:r>
              <a:rPr lang="es-ES" sz="1600" b="1" dirty="0" smtClean="0"/>
              <a:t>Capital autorizado.</a:t>
            </a:r>
            <a:r>
              <a:rPr lang="es-ES" sz="1600" dirty="0" smtClean="0"/>
              <a:t> Es el monto de capital que al momento de constituirse la sociedad, los socios deciden como limite máximo. por lo general corresponde a las proyecciones y aspiraciones futuras de los socios. </a:t>
            </a:r>
          </a:p>
          <a:p>
            <a:pPr>
              <a:buFont typeface="Wingdings" pitchFamily="2" charset="2"/>
              <a:buChar char="§"/>
            </a:pPr>
            <a:r>
              <a:rPr lang="es-ES" sz="1600" b="1" dirty="0" smtClean="0"/>
              <a:t> Capital suscrito.</a:t>
            </a:r>
            <a:r>
              <a:rPr lang="es-ES" sz="1600" dirty="0" smtClean="0"/>
              <a:t> Es la parte del capital autorizado que los socios se comprometen a pagar. El pago del capital suscrito se puede hacer de contado o mediante cuotas en un plazo no mayor a dos años en las Sociedades Anónimas; en un año en las Sociedades por Acciones Simplificadas. </a:t>
            </a:r>
          </a:p>
          <a:p>
            <a:pPr>
              <a:buFont typeface="Wingdings" pitchFamily="2" charset="2"/>
              <a:buChar char="§"/>
            </a:pPr>
            <a:r>
              <a:rPr lang="es-ES" sz="1600" b="1" dirty="0" smtClean="0"/>
              <a:t>Capital pagado.</a:t>
            </a:r>
            <a:r>
              <a:rPr lang="es-ES" sz="1600" dirty="0" smtClean="0"/>
              <a:t> Corresponde al capital que efectivamente se debe pagar al momento de la constitución de la sociedad. Es el capital con que puede contar la empresa al momento de su constitución</a:t>
            </a:r>
            <a:endParaRPr lang="es-ES" sz="1600" dirty="0" smtClean="0">
              <a:solidFill>
                <a:schemeClr val="accent2">
                  <a:lumMod val="75000"/>
                </a:schemeClr>
              </a:solidFill>
            </a:endParaRPr>
          </a:p>
          <a:p>
            <a:endParaRPr lang="es-ES" sz="1600" dirty="0" smtClean="0"/>
          </a:p>
          <a:p>
            <a:r>
              <a:rPr lang="es-CO" sz="1600" b="1" dirty="0" smtClean="0">
                <a:solidFill>
                  <a:schemeClr val="tx2"/>
                </a:solidFill>
              </a:rPr>
              <a:t>Acciones</a:t>
            </a:r>
          </a:p>
          <a:p>
            <a:pPr>
              <a:buFont typeface="Wingdings" pitchFamily="2" charset="2"/>
              <a:buChar char="§"/>
            </a:pPr>
            <a:r>
              <a:rPr lang="es-CO" sz="1600" dirty="0" smtClean="0"/>
              <a:t>Acciones ordinarias</a:t>
            </a:r>
          </a:p>
          <a:p>
            <a:pPr>
              <a:buFont typeface="Wingdings" pitchFamily="2" charset="2"/>
              <a:buChar char="§"/>
            </a:pPr>
            <a:r>
              <a:rPr lang="es-CO" sz="1600" dirty="0" smtClean="0"/>
              <a:t>Acciones privilegiadas</a:t>
            </a:r>
          </a:p>
          <a:p>
            <a:pPr>
              <a:buFont typeface="Wingdings" pitchFamily="2" charset="2"/>
              <a:buChar char="§"/>
            </a:pPr>
            <a:r>
              <a:rPr lang="es-CO" sz="1600" dirty="0" smtClean="0"/>
              <a:t>Acciones preferenciales y sin derecho a voto</a:t>
            </a:r>
          </a:p>
          <a:p>
            <a:pPr>
              <a:buFont typeface="Wingdings" pitchFamily="2" charset="2"/>
              <a:buChar char="§"/>
            </a:pPr>
            <a:r>
              <a:rPr lang="es-CO" sz="1600" dirty="0" smtClean="0"/>
              <a:t>Acciones con dividendo fijo anual</a:t>
            </a:r>
          </a:p>
          <a:p>
            <a:pPr>
              <a:buFont typeface="Wingdings" pitchFamily="2" charset="2"/>
              <a:buChar char="§"/>
            </a:pPr>
            <a:r>
              <a:rPr lang="es-CO" sz="1600" dirty="0" smtClean="0"/>
              <a:t>Acciones de pago.</a:t>
            </a:r>
          </a:p>
        </p:txBody>
      </p:sp>
      <p:pic>
        <p:nvPicPr>
          <p:cNvPr id="3" name="Picture 2" descr="http://actualicese.com/_ig/img/fotos/fichasmonedas.jpg"/>
          <p:cNvPicPr>
            <a:picLocks noChangeAspect="1" noChangeArrowheads="1"/>
          </p:cNvPicPr>
          <p:nvPr/>
        </p:nvPicPr>
        <p:blipFill>
          <a:blip r:embed="rId2" cstate="print"/>
          <a:srcRect/>
          <a:stretch>
            <a:fillRect/>
          </a:stretch>
        </p:blipFill>
        <p:spPr bwMode="auto">
          <a:xfrm>
            <a:off x="5868144" y="3933056"/>
            <a:ext cx="2772309" cy="151216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1508760" y="585534"/>
          <a:ext cx="6967728" cy="5415725"/>
        </p:xfrm>
        <a:graphic>
          <a:graphicData uri="http://schemas.openxmlformats.org/drawingml/2006/table">
            <a:tbl>
              <a:tblPr>
                <a:tableStyleId>{5C22544A-7EE6-4342-B048-85BDC9FD1C3A}</a:tableStyleId>
              </a:tblPr>
              <a:tblGrid>
                <a:gridCol w="1367499"/>
                <a:gridCol w="5600229"/>
              </a:tblGrid>
              <a:tr h="218043">
                <a:tc gridSpan="2">
                  <a:txBody>
                    <a:bodyPr/>
                    <a:lstStyle/>
                    <a:p>
                      <a:pPr algn="ctr">
                        <a:lnSpc>
                          <a:spcPct val="115000"/>
                        </a:lnSpc>
                        <a:spcAft>
                          <a:spcPts val="1000"/>
                        </a:spcAft>
                      </a:pPr>
                      <a:r>
                        <a:rPr lang="es-CO" sz="1400" b="0" cap="none" spc="0" dirty="0" smtClean="0">
                          <a:ln w="10541" cmpd="sng">
                            <a:solidFill>
                              <a:schemeClr val="tx2"/>
                            </a:solidFill>
                            <a:prstDash val="solid"/>
                          </a:ln>
                          <a:solidFill>
                            <a:schemeClr val="tx2"/>
                          </a:solidFill>
                          <a:effectLst/>
                        </a:rPr>
                        <a:t>SOCIEDAD COLECTIVA Art. 294 C.CO</a:t>
                      </a:r>
                    </a:p>
                  </a:txBody>
                  <a:tcPr marL="44450" marR="44450" marT="0" marB="0">
                    <a:solidFill>
                      <a:schemeClr val="accent1">
                        <a:lumMod val="20000"/>
                        <a:lumOff val="80000"/>
                      </a:schemeClr>
                    </a:solidFill>
                  </a:tcPr>
                </a:tc>
                <a:tc hMerge="1">
                  <a:txBody>
                    <a:bodyPr/>
                    <a:lstStyle/>
                    <a:p>
                      <a:endParaRPr lang="es-CO"/>
                    </a:p>
                  </a:txBody>
                  <a:tcPr/>
                </a:tc>
              </a:tr>
              <a:tr h="545025">
                <a:tc>
                  <a:txBody>
                    <a:bodyPr/>
                    <a:lstStyle/>
                    <a:p>
                      <a:pPr algn="just">
                        <a:lnSpc>
                          <a:spcPct val="115000"/>
                        </a:lnSpc>
                        <a:spcAft>
                          <a:spcPts val="1000"/>
                        </a:spcAft>
                      </a:pPr>
                      <a:r>
                        <a:rPr lang="es-CO" sz="1400" u="sng" dirty="0">
                          <a:effectLst/>
                        </a:rPr>
                        <a:t>Constitución</a:t>
                      </a:r>
                      <a:endParaRPr lang="es-CO" sz="1400" u="sng" dirty="0">
                        <a:effectLst/>
                        <a:latin typeface="Calibri"/>
                        <a:ea typeface="Calibri"/>
                        <a:cs typeface="Times New Roman"/>
                      </a:endParaRPr>
                    </a:p>
                  </a:txBody>
                  <a:tcPr marL="44450" marR="44450" marT="0" marB="0">
                    <a:solidFill>
                      <a:schemeClr val="accent1">
                        <a:lumMod val="20000"/>
                        <a:lumOff val="80000"/>
                      </a:schemeClr>
                    </a:solidFill>
                  </a:tcPr>
                </a:tc>
                <a:tc>
                  <a:txBody>
                    <a:bodyPr/>
                    <a:lstStyle/>
                    <a:p>
                      <a:pPr algn="just">
                        <a:lnSpc>
                          <a:spcPct val="115000"/>
                        </a:lnSpc>
                        <a:spcAft>
                          <a:spcPts val="0"/>
                        </a:spcAft>
                      </a:pPr>
                      <a:r>
                        <a:rPr lang="es-CO" sz="1400" dirty="0">
                          <a:effectLst/>
                        </a:rPr>
                        <a:t>Se constituye mediante escritura pública.  Mediante </a:t>
                      </a:r>
                      <a:r>
                        <a:rPr lang="es-ES" sz="1400" dirty="0">
                          <a:effectLst/>
                        </a:rPr>
                        <a:t>documento privado siempre y cuando se cumplan los requisitos de la ley 1014/2006</a:t>
                      </a:r>
                      <a:endParaRPr lang="es-CO" sz="1400" dirty="0">
                        <a:effectLst/>
                        <a:latin typeface="Calibri"/>
                        <a:ea typeface="Times New Roman"/>
                        <a:cs typeface="Times New Roman"/>
                      </a:endParaRPr>
                    </a:p>
                  </a:txBody>
                  <a:tcPr marL="44450" marR="44450" marT="0" marB="0">
                    <a:solidFill>
                      <a:schemeClr val="accent1">
                        <a:lumMod val="20000"/>
                        <a:lumOff val="80000"/>
                      </a:schemeClr>
                    </a:solidFill>
                  </a:tcPr>
                </a:tc>
              </a:tr>
              <a:tr h="359713">
                <a:tc>
                  <a:txBody>
                    <a:bodyPr/>
                    <a:lstStyle/>
                    <a:p>
                      <a:pPr algn="just">
                        <a:lnSpc>
                          <a:spcPct val="115000"/>
                        </a:lnSpc>
                        <a:spcAft>
                          <a:spcPts val="1000"/>
                        </a:spcAft>
                      </a:pPr>
                      <a:r>
                        <a:rPr lang="es-CO" sz="1400" i="0" u="sng" dirty="0">
                          <a:effectLst/>
                        </a:rPr>
                        <a:t>Socios</a:t>
                      </a:r>
                      <a:endParaRPr lang="es-CO" sz="1400" i="0" u="sng" dirty="0">
                        <a:effectLst/>
                        <a:latin typeface="Calibri"/>
                        <a:ea typeface="Calibri"/>
                        <a:cs typeface="Times New Roman"/>
                      </a:endParaRPr>
                    </a:p>
                  </a:txBody>
                  <a:tcPr marL="44450" marR="44450" marT="0" marB="0">
                    <a:solidFill>
                      <a:schemeClr val="accent1">
                        <a:lumMod val="20000"/>
                        <a:lumOff val="80000"/>
                      </a:schemeClr>
                    </a:solidFill>
                  </a:tcPr>
                </a:tc>
                <a:tc>
                  <a:txBody>
                    <a:bodyPr/>
                    <a:lstStyle/>
                    <a:p>
                      <a:pPr algn="just">
                        <a:lnSpc>
                          <a:spcPct val="115000"/>
                        </a:lnSpc>
                        <a:spcAft>
                          <a:spcPts val="0"/>
                        </a:spcAft>
                      </a:pPr>
                      <a:r>
                        <a:rPr lang="es-CO" sz="1400" dirty="0" smtClean="0">
                          <a:effectLst/>
                        </a:rPr>
                        <a:t>Mínimo de socios: 2; No tiene máximo (Artículo 98 del Código de Comercio).  No pueden</a:t>
                      </a:r>
                      <a:r>
                        <a:rPr lang="es-CO" sz="1400" baseline="0" dirty="0" smtClean="0">
                          <a:effectLst/>
                        </a:rPr>
                        <a:t> ser socios menores de edad.</a:t>
                      </a:r>
                      <a:endParaRPr lang="es-CO" sz="1400" dirty="0" smtClean="0">
                        <a:effectLst/>
                      </a:endParaRPr>
                    </a:p>
                  </a:txBody>
                  <a:tcPr marL="44450" marR="44450" marT="0" marB="0">
                    <a:solidFill>
                      <a:schemeClr val="accent1">
                        <a:lumMod val="20000"/>
                        <a:lumOff val="80000"/>
                      </a:schemeClr>
                    </a:solidFill>
                  </a:tcPr>
                </a:tc>
              </a:tr>
              <a:tr h="915648">
                <a:tc>
                  <a:txBody>
                    <a:bodyPr/>
                    <a:lstStyle/>
                    <a:p>
                      <a:pPr algn="just">
                        <a:lnSpc>
                          <a:spcPct val="115000"/>
                        </a:lnSpc>
                        <a:spcAft>
                          <a:spcPts val="1000"/>
                        </a:spcAft>
                      </a:pPr>
                      <a:r>
                        <a:rPr lang="es-CO" sz="1400" u="sng" dirty="0">
                          <a:effectLst/>
                        </a:rPr>
                        <a:t>Razón social</a:t>
                      </a:r>
                      <a:endParaRPr lang="es-CO" sz="1400" u="sng" dirty="0">
                        <a:effectLst/>
                        <a:latin typeface="Calibri"/>
                        <a:ea typeface="Calibri"/>
                        <a:cs typeface="Times New Roman"/>
                      </a:endParaRPr>
                    </a:p>
                  </a:txBody>
                  <a:tcPr marL="44450" marR="44450" marT="0" marB="0">
                    <a:solidFill>
                      <a:schemeClr val="accent1">
                        <a:lumMod val="20000"/>
                        <a:lumOff val="80000"/>
                      </a:schemeClr>
                    </a:solidFill>
                  </a:tcPr>
                </a:tc>
                <a:tc>
                  <a:txBody>
                    <a:bodyPr/>
                    <a:lstStyle/>
                    <a:p>
                      <a:pPr algn="just">
                        <a:lnSpc>
                          <a:spcPct val="115000"/>
                        </a:lnSpc>
                        <a:spcAft>
                          <a:spcPts val="750"/>
                        </a:spcAft>
                      </a:pPr>
                      <a:r>
                        <a:rPr lang="es-CO" sz="1400" dirty="0">
                          <a:effectLst/>
                        </a:rPr>
                        <a:t>La razón social se formará con el nombre completo o el solo apellido de alguno o algunos de los socios seguido de las expresiones "y compañía", "hermanos", "e hijos", u otras análogas, si no se incluyen los nombres completos o los apellidos de todos los socios. </a:t>
                      </a:r>
                      <a:endParaRPr lang="es-CO" sz="1400" dirty="0">
                        <a:effectLst/>
                        <a:latin typeface="Calibri"/>
                        <a:ea typeface="Calibri"/>
                        <a:cs typeface="Times New Roman"/>
                      </a:endParaRPr>
                    </a:p>
                  </a:txBody>
                  <a:tcPr marL="44450" marR="44450" marT="0" marB="0">
                    <a:solidFill>
                      <a:schemeClr val="accent1">
                        <a:lumMod val="20000"/>
                        <a:lumOff val="80000"/>
                      </a:schemeClr>
                    </a:solidFill>
                  </a:tcPr>
                </a:tc>
              </a:tr>
              <a:tr h="174401">
                <a:tc>
                  <a:txBody>
                    <a:bodyPr/>
                    <a:lstStyle/>
                    <a:p>
                      <a:pPr algn="just">
                        <a:lnSpc>
                          <a:spcPct val="115000"/>
                        </a:lnSpc>
                        <a:spcAft>
                          <a:spcPts val="1000"/>
                        </a:spcAft>
                      </a:pPr>
                      <a:r>
                        <a:rPr lang="es-CO" sz="1400" u="sng" dirty="0" smtClean="0">
                          <a:effectLst/>
                          <a:latin typeface="Calibri"/>
                          <a:ea typeface="Calibri"/>
                          <a:cs typeface="Times New Roman"/>
                        </a:rPr>
                        <a:t>Duración</a:t>
                      </a:r>
                      <a:r>
                        <a:rPr lang="es-CO" sz="1400" u="sng" baseline="0" dirty="0" smtClean="0">
                          <a:effectLst/>
                          <a:latin typeface="Calibri"/>
                          <a:ea typeface="Calibri"/>
                          <a:cs typeface="Times New Roman"/>
                        </a:rPr>
                        <a:t> </a:t>
                      </a:r>
                      <a:endParaRPr lang="es-CO" sz="1400" u="sng" dirty="0">
                        <a:effectLst/>
                        <a:latin typeface="Calibri"/>
                        <a:ea typeface="Calibri"/>
                        <a:cs typeface="Times New Roman"/>
                      </a:endParaRPr>
                    </a:p>
                  </a:txBody>
                  <a:tcPr marL="44450" marR="44450" marT="0" marB="0">
                    <a:solidFill>
                      <a:schemeClr val="accent1">
                        <a:lumMod val="20000"/>
                        <a:lumOff val="80000"/>
                      </a:schemeClr>
                    </a:solidFill>
                  </a:tcPr>
                </a:tc>
                <a:tc>
                  <a:txBody>
                    <a:bodyPr/>
                    <a:lstStyle/>
                    <a:p>
                      <a:pPr algn="just">
                        <a:lnSpc>
                          <a:spcPct val="115000"/>
                        </a:lnSpc>
                        <a:spcAft>
                          <a:spcPts val="750"/>
                        </a:spcAft>
                      </a:pPr>
                      <a:r>
                        <a:rPr lang="es-CO" sz="1400" dirty="0" smtClean="0">
                          <a:effectLst/>
                          <a:latin typeface="Calibri"/>
                          <a:ea typeface="Calibri"/>
                          <a:cs typeface="Times New Roman"/>
                        </a:rPr>
                        <a:t>Se</a:t>
                      </a:r>
                      <a:r>
                        <a:rPr lang="es-CO" sz="1400" baseline="0" dirty="0" smtClean="0">
                          <a:effectLst/>
                          <a:latin typeface="Calibri"/>
                          <a:ea typeface="Calibri"/>
                          <a:cs typeface="Times New Roman"/>
                        </a:rPr>
                        <a:t> debe definir el tiempo de duración de la empresa.</a:t>
                      </a:r>
                      <a:endParaRPr lang="es-CO" sz="1400" dirty="0">
                        <a:effectLst/>
                        <a:latin typeface="Calibri"/>
                        <a:ea typeface="Calibri"/>
                        <a:cs typeface="Times New Roman"/>
                      </a:endParaRPr>
                    </a:p>
                  </a:txBody>
                  <a:tcPr marL="44450" marR="44450" marT="0" marB="0">
                    <a:solidFill>
                      <a:schemeClr val="accent1">
                        <a:lumMod val="20000"/>
                        <a:lumOff val="80000"/>
                      </a:schemeClr>
                    </a:solidFill>
                  </a:tcPr>
                </a:tc>
              </a:tr>
              <a:tr h="730336">
                <a:tc>
                  <a:txBody>
                    <a:bodyPr/>
                    <a:lstStyle/>
                    <a:p>
                      <a:pPr algn="just">
                        <a:lnSpc>
                          <a:spcPct val="115000"/>
                        </a:lnSpc>
                        <a:spcAft>
                          <a:spcPts val="1000"/>
                        </a:spcAft>
                      </a:pPr>
                      <a:r>
                        <a:rPr lang="es-CO" sz="1400" u="sng" dirty="0">
                          <a:effectLst/>
                        </a:rPr>
                        <a:t>Capital</a:t>
                      </a:r>
                      <a:endParaRPr lang="es-CO" sz="1400" u="sng" dirty="0">
                        <a:effectLst/>
                        <a:latin typeface="Calibri"/>
                        <a:ea typeface="Calibri"/>
                        <a:cs typeface="Times New Roman"/>
                      </a:endParaRPr>
                    </a:p>
                  </a:txBody>
                  <a:tcPr marL="44450" marR="44450" marT="0" marB="0">
                    <a:solidFill>
                      <a:schemeClr val="accent1">
                        <a:lumMod val="20000"/>
                        <a:lumOff val="80000"/>
                      </a:schemeClr>
                    </a:solidFill>
                  </a:tcPr>
                </a:tc>
                <a:tc>
                  <a:txBody>
                    <a:bodyPr/>
                    <a:lstStyle/>
                    <a:p>
                      <a:pPr algn="just">
                        <a:lnSpc>
                          <a:spcPct val="115000"/>
                        </a:lnSpc>
                        <a:spcAft>
                          <a:spcPts val="0"/>
                        </a:spcAft>
                      </a:pPr>
                      <a:r>
                        <a:rPr lang="es-CO" sz="1400" dirty="0">
                          <a:effectLst/>
                        </a:rPr>
                        <a:t>El capital debe pagarse en su totalidad al momento de constituirse la compañía el cual no tiene ni un mínimo ni un máximo según la ley </a:t>
                      </a:r>
                      <a:r>
                        <a:rPr lang="es-CO" sz="1400" dirty="0" smtClean="0">
                          <a:effectLst/>
                        </a:rPr>
                        <a:t>comercial.</a:t>
                      </a:r>
                      <a:r>
                        <a:rPr lang="es-CO" sz="1400" baseline="0" dirty="0" smtClean="0">
                          <a:effectLst/>
                        </a:rPr>
                        <a:t> </a:t>
                      </a:r>
                      <a:r>
                        <a:rPr lang="es-CO" sz="1400" dirty="0" smtClean="0">
                          <a:effectLst/>
                        </a:rPr>
                        <a:t>El </a:t>
                      </a:r>
                      <a:r>
                        <a:rPr lang="es-CO" sz="1400" dirty="0">
                          <a:effectLst/>
                        </a:rPr>
                        <a:t>capital social se divide en partes de interés social de igual valor. </a:t>
                      </a:r>
                      <a:endParaRPr lang="es-CO" sz="1400" dirty="0">
                        <a:effectLst/>
                        <a:latin typeface="Calibri"/>
                        <a:ea typeface="Times New Roman"/>
                        <a:cs typeface="Times New Roman"/>
                      </a:endParaRPr>
                    </a:p>
                  </a:txBody>
                  <a:tcPr marL="44450" marR="44450" marT="0" marB="0">
                    <a:solidFill>
                      <a:schemeClr val="accent1">
                        <a:lumMod val="20000"/>
                        <a:lumOff val="80000"/>
                      </a:schemeClr>
                    </a:solidFill>
                  </a:tcPr>
                </a:tc>
              </a:tr>
              <a:tr h="545025">
                <a:tc>
                  <a:txBody>
                    <a:bodyPr/>
                    <a:lstStyle/>
                    <a:p>
                      <a:pPr algn="just">
                        <a:lnSpc>
                          <a:spcPct val="115000"/>
                        </a:lnSpc>
                        <a:spcAft>
                          <a:spcPts val="1000"/>
                        </a:spcAft>
                      </a:pPr>
                      <a:r>
                        <a:rPr lang="es-CO" sz="1400" u="sng" dirty="0">
                          <a:effectLst/>
                        </a:rPr>
                        <a:t>Responsabilidad</a:t>
                      </a:r>
                      <a:endParaRPr lang="es-CO" sz="1400" u="sng" dirty="0">
                        <a:effectLst/>
                        <a:latin typeface="Calibri"/>
                        <a:ea typeface="Calibri"/>
                        <a:cs typeface="Times New Roman"/>
                      </a:endParaRPr>
                    </a:p>
                  </a:txBody>
                  <a:tcPr marL="44450" marR="44450" marT="0" marB="0">
                    <a:solidFill>
                      <a:schemeClr val="accent1">
                        <a:lumMod val="20000"/>
                        <a:lumOff val="80000"/>
                      </a:schemeClr>
                    </a:solidFill>
                  </a:tcPr>
                </a:tc>
                <a:tc>
                  <a:txBody>
                    <a:bodyPr/>
                    <a:lstStyle/>
                    <a:p>
                      <a:pPr algn="just">
                        <a:lnSpc>
                          <a:spcPct val="115000"/>
                        </a:lnSpc>
                        <a:spcAft>
                          <a:spcPts val="750"/>
                        </a:spcAft>
                      </a:pPr>
                      <a:r>
                        <a:rPr lang="es-CO" sz="1400" dirty="0">
                          <a:effectLst/>
                        </a:rPr>
                        <a:t>Todos los socios de la sociedad en nombre colectivo responderán solidaria e ilimitadamente por las operaciones sociales. Cualquier estipulación en contrario se tendrá por no escrita.  Artículo </a:t>
                      </a:r>
                      <a:r>
                        <a:rPr lang="es-CO" sz="1400" dirty="0" smtClean="0">
                          <a:effectLst/>
                        </a:rPr>
                        <a:t>294.</a:t>
                      </a:r>
                      <a:r>
                        <a:rPr lang="es-CO" sz="1400" baseline="0" dirty="0" smtClean="0">
                          <a:effectLst/>
                        </a:rPr>
                        <a:t> </a:t>
                      </a:r>
                      <a:endParaRPr lang="es-CO" sz="1400" dirty="0" smtClean="0">
                        <a:effectLst/>
                      </a:endParaRPr>
                    </a:p>
                  </a:txBody>
                  <a:tcPr marL="44450" marR="44450" marT="0" marB="0">
                    <a:solidFill>
                      <a:schemeClr val="accent1">
                        <a:lumMod val="20000"/>
                        <a:lumOff val="80000"/>
                      </a:schemeClr>
                    </a:solidFill>
                  </a:tcPr>
                </a:tc>
              </a:tr>
              <a:tr h="1190240">
                <a:tc>
                  <a:txBody>
                    <a:bodyPr/>
                    <a:lstStyle/>
                    <a:p>
                      <a:pPr algn="l">
                        <a:lnSpc>
                          <a:spcPct val="115000"/>
                        </a:lnSpc>
                        <a:spcAft>
                          <a:spcPts val="1000"/>
                        </a:spcAft>
                      </a:pPr>
                      <a:r>
                        <a:rPr lang="es-CO" sz="1400" u="sng" dirty="0" smtClean="0">
                          <a:effectLst/>
                        </a:rPr>
                        <a:t>Órganos</a:t>
                      </a:r>
                      <a:r>
                        <a:rPr lang="es-CO" sz="1400" u="sng" baseline="0" dirty="0" smtClean="0">
                          <a:effectLst/>
                        </a:rPr>
                        <a:t> de </a:t>
                      </a:r>
                      <a:r>
                        <a:rPr lang="es-CO" sz="1400" u="sng" dirty="0" smtClean="0">
                          <a:effectLst/>
                        </a:rPr>
                        <a:t>dirección </a:t>
                      </a:r>
                      <a:r>
                        <a:rPr lang="es-CO" sz="1400" u="sng" dirty="0">
                          <a:effectLst/>
                        </a:rPr>
                        <a:t>o control</a:t>
                      </a:r>
                      <a:endParaRPr lang="es-CO" sz="1400" u="sng" dirty="0">
                        <a:effectLst/>
                        <a:latin typeface="Calibri"/>
                        <a:ea typeface="Calibri"/>
                        <a:cs typeface="Times New Roman"/>
                      </a:endParaRPr>
                    </a:p>
                  </a:txBody>
                  <a:tcPr marL="44450" marR="44450" marT="0" marB="0">
                    <a:solidFill>
                      <a:schemeClr val="accent1">
                        <a:lumMod val="20000"/>
                        <a:lumOff val="80000"/>
                      </a:schemeClr>
                    </a:solidFill>
                  </a:tcPr>
                </a:tc>
                <a:tc>
                  <a:txBody>
                    <a:bodyPr/>
                    <a:lstStyle/>
                    <a:p>
                      <a:pPr algn="just">
                        <a:lnSpc>
                          <a:spcPct val="115000"/>
                        </a:lnSpc>
                        <a:spcAft>
                          <a:spcPts val="1000"/>
                        </a:spcAft>
                      </a:pPr>
                      <a:r>
                        <a:rPr lang="es-CO" sz="1400" dirty="0">
                          <a:effectLst/>
                        </a:rPr>
                        <a:t> </a:t>
                      </a:r>
                      <a:r>
                        <a:rPr lang="es-CO" sz="1400" dirty="0" smtClean="0">
                          <a:effectLst/>
                        </a:rPr>
                        <a:t>Los socios podrán ejercer la administración, quienes a su vez podrán delegar la administración de la sociedad en otras personas extrañas.</a:t>
                      </a:r>
                      <a:r>
                        <a:rPr lang="es-CO" sz="1400" baseline="0" dirty="0" smtClean="0">
                          <a:effectLst/>
                        </a:rPr>
                        <a:t> </a:t>
                      </a:r>
                      <a:endParaRPr lang="es-CO" sz="1400" dirty="0">
                        <a:effectLst/>
                        <a:latin typeface="Calibri"/>
                        <a:ea typeface="Calibri"/>
                        <a:cs typeface="Times New Roman"/>
                      </a:endParaRPr>
                    </a:p>
                  </a:txBody>
                  <a:tcPr marL="44450" marR="44450" marT="0" marB="0">
                    <a:solidFill>
                      <a:schemeClr val="accent1">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371600" y="320040"/>
          <a:ext cx="6795672" cy="5522976"/>
        </p:xfrm>
        <a:graphic>
          <a:graphicData uri="http://schemas.openxmlformats.org/drawingml/2006/table">
            <a:tbl>
              <a:tblPr>
                <a:tableStyleId>{5C22544A-7EE6-4342-B048-85BDC9FD1C3A}</a:tableStyleId>
              </a:tblPr>
              <a:tblGrid>
                <a:gridCol w="1333729"/>
                <a:gridCol w="5461943"/>
              </a:tblGrid>
              <a:tr h="256088">
                <a:tc gridSpan="2">
                  <a:txBody>
                    <a:bodyPr/>
                    <a:lstStyle/>
                    <a:p>
                      <a:pPr algn="ctr">
                        <a:lnSpc>
                          <a:spcPct val="115000"/>
                        </a:lnSpc>
                        <a:spcAft>
                          <a:spcPts val="1000"/>
                        </a:spcAft>
                      </a:pPr>
                      <a:r>
                        <a:rPr lang="es-CO" sz="1400" b="0" dirty="0">
                          <a:ln>
                            <a:solidFill>
                              <a:schemeClr val="tx2"/>
                            </a:solidFill>
                          </a:ln>
                          <a:solidFill>
                            <a:schemeClr val="tx2"/>
                          </a:solidFill>
                          <a:effectLst/>
                        </a:rPr>
                        <a:t>SOCIEDAD ENCOMANDITA SIMPLE Art 337. C.CO</a:t>
                      </a:r>
                      <a:endParaRPr lang="es-CO" sz="1400" b="0" dirty="0">
                        <a:ln>
                          <a:solidFill>
                            <a:schemeClr val="tx2"/>
                          </a:solidFill>
                        </a:ln>
                        <a:solidFill>
                          <a:schemeClr val="tx2"/>
                        </a:solidFill>
                        <a:effectLst/>
                        <a:latin typeface="Calibri"/>
                        <a:ea typeface="Calibri"/>
                        <a:cs typeface="Times New Roman"/>
                      </a:endParaRPr>
                    </a:p>
                  </a:txBody>
                  <a:tcPr marL="44450" marR="44450" marT="0" marB="0">
                    <a:solidFill>
                      <a:schemeClr val="accent1">
                        <a:lumMod val="20000"/>
                        <a:lumOff val="80000"/>
                      </a:schemeClr>
                    </a:solidFill>
                  </a:tcPr>
                </a:tc>
                <a:tc hMerge="1">
                  <a:txBody>
                    <a:bodyPr/>
                    <a:lstStyle/>
                    <a:p>
                      <a:endParaRPr lang="es-CO"/>
                    </a:p>
                  </a:txBody>
                  <a:tcPr/>
                </a:tc>
              </a:tr>
              <a:tr h="584742">
                <a:tc>
                  <a:txBody>
                    <a:bodyPr/>
                    <a:lstStyle/>
                    <a:p>
                      <a:pPr algn="just">
                        <a:lnSpc>
                          <a:spcPct val="115000"/>
                        </a:lnSpc>
                        <a:spcAft>
                          <a:spcPts val="1000"/>
                        </a:spcAft>
                      </a:pPr>
                      <a:r>
                        <a:rPr lang="es-CO" sz="1400" u="sng" dirty="0">
                          <a:effectLst/>
                        </a:rPr>
                        <a:t>Constitución</a:t>
                      </a:r>
                      <a:endParaRPr lang="es-CO" sz="1400" u="sng" dirty="0">
                        <a:effectLst/>
                        <a:latin typeface="Calibri"/>
                        <a:ea typeface="Calibri"/>
                        <a:cs typeface="Times New Roman"/>
                      </a:endParaRPr>
                    </a:p>
                  </a:txBody>
                  <a:tcPr marL="44450" marR="44450" marT="0" marB="0">
                    <a:solidFill>
                      <a:schemeClr val="accent1">
                        <a:lumMod val="20000"/>
                        <a:lumOff val="80000"/>
                      </a:schemeClr>
                    </a:solidFill>
                  </a:tcPr>
                </a:tc>
                <a:tc>
                  <a:txBody>
                    <a:bodyPr/>
                    <a:lstStyle/>
                    <a:p>
                      <a:pPr algn="just">
                        <a:lnSpc>
                          <a:spcPct val="115000"/>
                        </a:lnSpc>
                        <a:spcAft>
                          <a:spcPts val="0"/>
                        </a:spcAft>
                      </a:pPr>
                      <a:r>
                        <a:rPr lang="es-CO" sz="1400" dirty="0">
                          <a:effectLst/>
                        </a:rPr>
                        <a:t>Se constituye mediante escritura pública. </a:t>
                      </a:r>
                      <a:r>
                        <a:rPr lang="es-CO" sz="1400" dirty="0" smtClean="0">
                          <a:effectLst/>
                        </a:rPr>
                        <a:t>Mediante </a:t>
                      </a:r>
                      <a:r>
                        <a:rPr lang="es-ES" sz="1400" dirty="0" smtClean="0">
                          <a:effectLst/>
                        </a:rPr>
                        <a:t>documento privado siempre y cuando se cumplan los requisitos de la ley 1014/2006</a:t>
                      </a:r>
                      <a:endParaRPr lang="es-CO" sz="1400" dirty="0">
                        <a:effectLst/>
                        <a:latin typeface="Calibri"/>
                        <a:ea typeface="Times New Roman"/>
                        <a:cs typeface="Times New Roman"/>
                      </a:endParaRPr>
                    </a:p>
                  </a:txBody>
                  <a:tcPr marL="44450" marR="44450" marT="0" marB="0">
                    <a:solidFill>
                      <a:schemeClr val="accent1">
                        <a:lumMod val="20000"/>
                        <a:lumOff val="80000"/>
                      </a:schemeClr>
                    </a:solidFill>
                  </a:tcPr>
                </a:tc>
              </a:tr>
              <a:tr h="584742">
                <a:tc>
                  <a:txBody>
                    <a:bodyPr/>
                    <a:lstStyle/>
                    <a:p>
                      <a:pPr algn="just">
                        <a:lnSpc>
                          <a:spcPct val="115000"/>
                        </a:lnSpc>
                        <a:spcAft>
                          <a:spcPts val="1000"/>
                        </a:spcAft>
                      </a:pPr>
                      <a:r>
                        <a:rPr lang="es-CO" sz="1400" u="sng" dirty="0">
                          <a:effectLst/>
                        </a:rPr>
                        <a:t>Socios</a:t>
                      </a:r>
                      <a:endParaRPr lang="es-CO" sz="1400" u="sng" dirty="0">
                        <a:effectLst/>
                        <a:latin typeface="Calibri"/>
                        <a:ea typeface="Calibri"/>
                        <a:cs typeface="Times New Roman"/>
                      </a:endParaRPr>
                    </a:p>
                  </a:txBody>
                  <a:tcPr marL="44450" marR="44450" marT="0" marB="0">
                    <a:solidFill>
                      <a:schemeClr val="accent1">
                        <a:lumMod val="20000"/>
                        <a:lumOff val="80000"/>
                      </a:schemeClr>
                    </a:solidFill>
                  </a:tcPr>
                </a:tc>
                <a:tc>
                  <a:txBody>
                    <a:bodyPr/>
                    <a:lstStyle/>
                    <a:p>
                      <a:pPr algn="just">
                        <a:lnSpc>
                          <a:spcPct val="115000"/>
                        </a:lnSpc>
                        <a:spcAft>
                          <a:spcPts val="0"/>
                        </a:spcAft>
                      </a:pPr>
                      <a:r>
                        <a:rPr lang="es-CO" sz="1400" dirty="0">
                          <a:effectLst/>
                        </a:rPr>
                        <a:t>Se constituye entre uno o más socios gestores y uno o más socios comanditarios o capitalistas</a:t>
                      </a:r>
                      <a:r>
                        <a:rPr lang="es-CO" sz="1400" dirty="0" smtClean="0">
                          <a:effectLst/>
                        </a:rPr>
                        <a:t>. Los menore</a:t>
                      </a:r>
                      <a:r>
                        <a:rPr lang="es-CO" sz="1400" baseline="0" dirty="0" smtClean="0">
                          <a:effectLst/>
                        </a:rPr>
                        <a:t>s no podrán ser gestores. </a:t>
                      </a:r>
                      <a:endParaRPr lang="es-CO" sz="1400" dirty="0">
                        <a:effectLst/>
                        <a:latin typeface="Calibri"/>
                        <a:ea typeface="Times New Roman"/>
                        <a:cs typeface="Times New Roman"/>
                      </a:endParaRPr>
                    </a:p>
                  </a:txBody>
                  <a:tcPr marL="44450" marR="44450" marT="0" marB="0">
                    <a:solidFill>
                      <a:schemeClr val="accent1">
                        <a:lumMod val="20000"/>
                        <a:lumOff val="80000"/>
                      </a:schemeClr>
                    </a:solidFill>
                  </a:tcPr>
                </a:tc>
              </a:tr>
              <a:tr h="1024351">
                <a:tc>
                  <a:txBody>
                    <a:bodyPr/>
                    <a:lstStyle/>
                    <a:p>
                      <a:pPr algn="just">
                        <a:lnSpc>
                          <a:spcPct val="115000"/>
                        </a:lnSpc>
                        <a:spcAft>
                          <a:spcPts val="1000"/>
                        </a:spcAft>
                      </a:pPr>
                      <a:r>
                        <a:rPr lang="es-CO" sz="1400" u="sng" dirty="0">
                          <a:effectLst/>
                        </a:rPr>
                        <a:t>Razón social</a:t>
                      </a:r>
                      <a:endParaRPr lang="es-CO" sz="1400" u="sng" dirty="0">
                        <a:effectLst/>
                        <a:latin typeface="Calibri"/>
                        <a:ea typeface="Calibri"/>
                        <a:cs typeface="Times New Roman"/>
                      </a:endParaRPr>
                    </a:p>
                  </a:txBody>
                  <a:tcPr marL="44450" marR="44450" marT="0" marB="0">
                    <a:solidFill>
                      <a:schemeClr val="accent1">
                        <a:lumMod val="20000"/>
                        <a:lumOff val="80000"/>
                      </a:schemeClr>
                    </a:solidFill>
                  </a:tcPr>
                </a:tc>
                <a:tc>
                  <a:txBody>
                    <a:bodyPr/>
                    <a:lstStyle/>
                    <a:p>
                      <a:pPr algn="just">
                        <a:lnSpc>
                          <a:spcPct val="115000"/>
                        </a:lnSpc>
                        <a:spcAft>
                          <a:spcPts val="750"/>
                        </a:spcAft>
                      </a:pPr>
                      <a:r>
                        <a:rPr lang="es-CO" sz="1400" dirty="0">
                          <a:effectLst/>
                        </a:rPr>
                        <a:t>La razón social de las comanditarias se formará con el nombre completo o el solo apellido de uno o más socios colectivos y se agregará la expresión "y compañía" o la abreviatura "&amp; Cía.", seguida en todo caso de la indicación abreviada "S. en C." </a:t>
                      </a:r>
                      <a:endParaRPr lang="es-CO" sz="1400" dirty="0">
                        <a:effectLst/>
                        <a:latin typeface="Calibri"/>
                        <a:ea typeface="Calibri"/>
                        <a:cs typeface="Times New Roman"/>
                      </a:endParaRPr>
                    </a:p>
                  </a:txBody>
                  <a:tcPr marL="44450" marR="44450" marT="0" marB="0">
                    <a:solidFill>
                      <a:schemeClr val="accent1">
                        <a:lumMod val="20000"/>
                        <a:lumOff val="80000"/>
                      </a:schemeClr>
                    </a:solidFill>
                  </a:tcPr>
                </a:tc>
              </a:tr>
              <a:tr h="256088">
                <a:tc>
                  <a:txBody>
                    <a:bodyPr/>
                    <a:lstStyle/>
                    <a:p>
                      <a:pPr algn="just">
                        <a:lnSpc>
                          <a:spcPct val="115000"/>
                        </a:lnSpc>
                        <a:spcAft>
                          <a:spcPts val="1000"/>
                        </a:spcAft>
                      </a:pPr>
                      <a:r>
                        <a:rPr lang="es-CO" sz="1400" u="sng" dirty="0" smtClean="0">
                          <a:effectLst/>
                          <a:latin typeface="Calibri"/>
                          <a:ea typeface="Calibri"/>
                          <a:cs typeface="Times New Roman"/>
                        </a:rPr>
                        <a:t>Duración</a:t>
                      </a:r>
                      <a:endParaRPr lang="es-CO" sz="1400" u="sng" dirty="0">
                        <a:effectLst/>
                        <a:latin typeface="Calibri"/>
                        <a:ea typeface="Calibri"/>
                        <a:cs typeface="Times New Roman"/>
                      </a:endParaRPr>
                    </a:p>
                  </a:txBody>
                  <a:tcPr marL="44450" marR="44450" marT="0" marB="0">
                    <a:solidFill>
                      <a:schemeClr val="accent1">
                        <a:lumMod val="20000"/>
                        <a:lumOff val="80000"/>
                      </a:schemeClr>
                    </a:solidFill>
                  </a:tcPr>
                </a:tc>
                <a:tc>
                  <a:txBody>
                    <a:bodyPr/>
                    <a:lstStyle/>
                    <a:p>
                      <a:pPr algn="just">
                        <a:lnSpc>
                          <a:spcPct val="115000"/>
                        </a:lnSpc>
                        <a:spcAft>
                          <a:spcPts val="750"/>
                        </a:spcAft>
                      </a:pPr>
                      <a:r>
                        <a:rPr lang="es-CO" sz="1400" dirty="0" smtClean="0">
                          <a:effectLst/>
                          <a:latin typeface="Calibri"/>
                          <a:ea typeface="Calibri"/>
                          <a:cs typeface="Times New Roman"/>
                        </a:rPr>
                        <a:t>Se debe</a:t>
                      </a:r>
                      <a:r>
                        <a:rPr lang="es-CO" sz="1400" baseline="0" dirty="0" smtClean="0">
                          <a:effectLst/>
                          <a:latin typeface="Calibri"/>
                          <a:ea typeface="Calibri"/>
                          <a:cs typeface="Times New Roman"/>
                        </a:rPr>
                        <a:t> establecer el término de duración.</a:t>
                      </a:r>
                    </a:p>
                  </a:txBody>
                  <a:tcPr marL="44450" marR="44450" marT="0" marB="0">
                    <a:solidFill>
                      <a:schemeClr val="accent1">
                        <a:lumMod val="20000"/>
                        <a:lumOff val="80000"/>
                      </a:schemeClr>
                    </a:solidFill>
                  </a:tcPr>
                </a:tc>
              </a:tr>
              <a:tr h="1024351">
                <a:tc>
                  <a:txBody>
                    <a:bodyPr/>
                    <a:lstStyle/>
                    <a:p>
                      <a:pPr algn="just">
                        <a:lnSpc>
                          <a:spcPct val="115000"/>
                        </a:lnSpc>
                        <a:spcAft>
                          <a:spcPts val="1000"/>
                        </a:spcAft>
                      </a:pPr>
                      <a:r>
                        <a:rPr lang="es-CO" sz="1400" u="sng" dirty="0">
                          <a:effectLst/>
                        </a:rPr>
                        <a:t>Capital</a:t>
                      </a:r>
                      <a:endParaRPr lang="es-CO" sz="1400" u="sng" dirty="0">
                        <a:effectLst/>
                        <a:latin typeface="Calibri"/>
                        <a:ea typeface="Calibri"/>
                        <a:cs typeface="Times New Roman"/>
                      </a:endParaRPr>
                    </a:p>
                  </a:txBody>
                  <a:tcPr marL="44450" marR="44450" marT="0" marB="0">
                    <a:solidFill>
                      <a:schemeClr val="accent1">
                        <a:lumMod val="20000"/>
                        <a:lumOff val="80000"/>
                      </a:schemeClr>
                    </a:solidFill>
                  </a:tcPr>
                </a:tc>
                <a:tc>
                  <a:txBody>
                    <a:bodyPr/>
                    <a:lstStyle/>
                    <a:p>
                      <a:pPr>
                        <a:lnSpc>
                          <a:spcPct val="115000"/>
                        </a:lnSpc>
                        <a:spcAft>
                          <a:spcPts val="0"/>
                        </a:spcAft>
                      </a:pPr>
                      <a:r>
                        <a:rPr lang="es-CO" sz="1400" dirty="0">
                          <a:effectLst/>
                        </a:rPr>
                        <a:t>El capital social está integrado con los aportes de los socios comanditarios o con los de estos y los de los socios colectivos cuando estos realicen aportes de capital (Artículo 325 C.CO) y deberán cancelarse íntegramente. </a:t>
                      </a:r>
                    </a:p>
                    <a:p>
                      <a:pPr algn="just">
                        <a:lnSpc>
                          <a:spcPct val="115000"/>
                        </a:lnSpc>
                        <a:spcAft>
                          <a:spcPts val="0"/>
                        </a:spcAft>
                      </a:pPr>
                      <a:r>
                        <a:rPr lang="es-CO" sz="1400" dirty="0">
                          <a:effectLst/>
                        </a:rPr>
                        <a:t> </a:t>
                      </a:r>
                      <a:endParaRPr lang="es-CO" sz="1400" dirty="0">
                        <a:effectLst/>
                        <a:latin typeface="Calibri"/>
                        <a:ea typeface="Times New Roman"/>
                        <a:cs typeface="Times New Roman"/>
                      </a:endParaRPr>
                    </a:p>
                  </a:txBody>
                  <a:tcPr marL="44450" marR="44450" marT="0" marB="0">
                    <a:solidFill>
                      <a:schemeClr val="accent1">
                        <a:lumMod val="20000"/>
                        <a:lumOff val="80000"/>
                      </a:schemeClr>
                    </a:solidFill>
                  </a:tcPr>
                </a:tc>
              </a:tr>
              <a:tr h="1024351">
                <a:tc>
                  <a:txBody>
                    <a:bodyPr/>
                    <a:lstStyle/>
                    <a:p>
                      <a:pPr algn="just">
                        <a:lnSpc>
                          <a:spcPct val="115000"/>
                        </a:lnSpc>
                        <a:spcAft>
                          <a:spcPts val="1000"/>
                        </a:spcAft>
                      </a:pPr>
                      <a:r>
                        <a:rPr lang="es-CO" sz="1400" u="sng" dirty="0">
                          <a:effectLst/>
                        </a:rPr>
                        <a:t>Responsabilidad</a:t>
                      </a:r>
                      <a:endParaRPr lang="es-CO" sz="1400" u="sng" dirty="0">
                        <a:effectLst/>
                        <a:latin typeface="Calibri"/>
                        <a:ea typeface="Calibri"/>
                        <a:cs typeface="Times New Roman"/>
                      </a:endParaRPr>
                    </a:p>
                  </a:txBody>
                  <a:tcPr marL="44450" marR="44450" marT="0" marB="0">
                    <a:solidFill>
                      <a:schemeClr val="accent1">
                        <a:lumMod val="20000"/>
                        <a:lumOff val="80000"/>
                      </a:schemeClr>
                    </a:solidFill>
                  </a:tcPr>
                </a:tc>
                <a:tc>
                  <a:txBody>
                    <a:bodyPr/>
                    <a:lstStyle/>
                    <a:p>
                      <a:pPr>
                        <a:lnSpc>
                          <a:spcPct val="115000"/>
                        </a:lnSpc>
                        <a:spcAft>
                          <a:spcPts val="0"/>
                        </a:spcAft>
                      </a:pPr>
                      <a:r>
                        <a:rPr lang="es-CO" sz="1400" dirty="0">
                          <a:effectLst/>
                        </a:rPr>
                        <a:t>Los socios Gestores comprometen solidaria e ilimitadamente su responsabilidad por las operaciones sociales, a su vez los socios Comanditarios limitan su responsabilidad hasta el monto de sus aportes (Artículo 323 del Estatuto Mercantil). </a:t>
                      </a:r>
                      <a:endParaRPr lang="es-CO" sz="1400" dirty="0">
                        <a:effectLst/>
                        <a:latin typeface="Calibri"/>
                        <a:ea typeface="Times New Roman"/>
                        <a:cs typeface="Times New Roman"/>
                      </a:endParaRPr>
                    </a:p>
                  </a:txBody>
                  <a:tcPr marL="44450" marR="44450" marT="0" marB="0">
                    <a:solidFill>
                      <a:schemeClr val="accent1">
                        <a:lumMod val="20000"/>
                        <a:lumOff val="80000"/>
                      </a:schemeClr>
                    </a:solidFill>
                  </a:tcPr>
                </a:tc>
              </a:tr>
              <a:tr h="768263">
                <a:tc>
                  <a:txBody>
                    <a:bodyPr/>
                    <a:lstStyle/>
                    <a:p>
                      <a:pPr>
                        <a:lnSpc>
                          <a:spcPct val="115000"/>
                        </a:lnSpc>
                        <a:spcAft>
                          <a:spcPts val="1000"/>
                        </a:spcAft>
                      </a:pPr>
                      <a:r>
                        <a:rPr lang="es-CO" sz="1400" u="sng" dirty="0">
                          <a:effectLst/>
                        </a:rPr>
                        <a:t>Organismos dirección o control</a:t>
                      </a:r>
                      <a:endParaRPr lang="es-CO" sz="1400" u="sng" dirty="0">
                        <a:effectLst/>
                        <a:latin typeface="Calibri"/>
                        <a:ea typeface="Calibri"/>
                        <a:cs typeface="Times New Roman"/>
                      </a:endParaRPr>
                    </a:p>
                  </a:txBody>
                  <a:tcPr marL="44450" marR="44450" marT="0" marB="0">
                    <a:solidFill>
                      <a:schemeClr val="accent1">
                        <a:lumMod val="20000"/>
                        <a:lumOff val="80000"/>
                      </a:schemeClr>
                    </a:solidFill>
                  </a:tcPr>
                </a:tc>
                <a:tc>
                  <a:txBody>
                    <a:bodyPr/>
                    <a:lstStyle/>
                    <a:p>
                      <a:pPr algn="just">
                        <a:lnSpc>
                          <a:spcPct val="115000"/>
                        </a:lnSpc>
                        <a:spcAft>
                          <a:spcPts val="1000"/>
                        </a:spcAft>
                      </a:pPr>
                      <a:r>
                        <a:rPr lang="es-CO" sz="1400" dirty="0">
                          <a:effectLst/>
                        </a:rPr>
                        <a:t> La administración de la sociedad estará a cargo de los socios colectivos, quienes podrán ejercerla directamente o por sus delegados.</a:t>
                      </a:r>
                      <a:endParaRPr lang="es-CO" sz="1400" dirty="0">
                        <a:effectLst/>
                        <a:latin typeface="Calibri"/>
                        <a:ea typeface="Calibri"/>
                        <a:cs typeface="Times New Roman"/>
                      </a:endParaRPr>
                    </a:p>
                  </a:txBody>
                  <a:tcPr marL="44450" marR="44450" marT="0" marB="0">
                    <a:solidFill>
                      <a:schemeClr val="accent1">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426464" y="245360"/>
          <a:ext cx="7086600" cy="5776158"/>
        </p:xfrm>
        <a:graphic>
          <a:graphicData uri="http://schemas.openxmlformats.org/drawingml/2006/table">
            <a:tbl>
              <a:tblPr>
                <a:tableStyleId>{5C22544A-7EE6-4342-B048-85BDC9FD1C3A}</a:tableStyleId>
              </a:tblPr>
              <a:tblGrid>
                <a:gridCol w="1390827"/>
                <a:gridCol w="5695773"/>
              </a:tblGrid>
              <a:tr h="224265">
                <a:tc gridSpan="2">
                  <a:txBody>
                    <a:bodyPr/>
                    <a:lstStyle/>
                    <a:p>
                      <a:pPr algn="ctr">
                        <a:lnSpc>
                          <a:spcPct val="115000"/>
                        </a:lnSpc>
                        <a:spcAft>
                          <a:spcPts val="1000"/>
                        </a:spcAft>
                      </a:pPr>
                      <a:r>
                        <a:rPr lang="es-CO" sz="1400" b="0" cap="none" spc="0" dirty="0" smtClean="0">
                          <a:ln w="10541" cmpd="sng">
                            <a:solidFill>
                              <a:schemeClr val="tx2"/>
                            </a:solidFill>
                            <a:prstDash val="solid"/>
                          </a:ln>
                          <a:solidFill>
                            <a:schemeClr val="tx2"/>
                          </a:solidFill>
                          <a:effectLst/>
                        </a:rPr>
                        <a:t>       SOCIEDAD </a:t>
                      </a:r>
                      <a:r>
                        <a:rPr lang="es-CO" sz="1400" b="0" cap="none" spc="0" dirty="0">
                          <a:ln w="10541" cmpd="sng">
                            <a:solidFill>
                              <a:schemeClr val="tx2"/>
                            </a:solidFill>
                            <a:prstDash val="solid"/>
                          </a:ln>
                          <a:solidFill>
                            <a:schemeClr val="tx2"/>
                          </a:solidFill>
                          <a:effectLst/>
                        </a:rPr>
                        <a:t>ENCOMANDITA POR ACCIONES  Art. 343</a:t>
                      </a:r>
                      <a:endParaRPr lang="es-CO" sz="1400" b="0" cap="none" spc="0" dirty="0">
                        <a:ln w="10541" cmpd="sng">
                          <a:solidFill>
                            <a:schemeClr val="tx2"/>
                          </a:solidFill>
                          <a:prstDash val="solid"/>
                        </a:ln>
                        <a:solidFill>
                          <a:schemeClr val="tx2"/>
                        </a:solidFill>
                        <a:effectLst/>
                        <a:latin typeface="Calibri"/>
                        <a:ea typeface="Calibri"/>
                        <a:cs typeface="Times New Roman"/>
                      </a:endParaRPr>
                    </a:p>
                  </a:txBody>
                  <a:tcPr marL="43249" marR="43249" marT="0" marB="0">
                    <a:solidFill>
                      <a:schemeClr val="accent1">
                        <a:lumMod val="20000"/>
                        <a:lumOff val="80000"/>
                      </a:schemeClr>
                    </a:solidFill>
                  </a:tcPr>
                </a:tc>
                <a:tc hMerge="1">
                  <a:txBody>
                    <a:bodyPr/>
                    <a:lstStyle/>
                    <a:p>
                      <a:endParaRPr lang="es-CO"/>
                    </a:p>
                  </a:txBody>
                  <a:tcPr/>
                </a:tc>
              </a:tr>
              <a:tr h="665654">
                <a:tc>
                  <a:txBody>
                    <a:bodyPr/>
                    <a:lstStyle/>
                    <a:p>
                      <a:pPr algn="just">
                        <a:lnSpc>
                          <a:spcPct val="115000"/>
                        </a:lnSpc>
                        <a:spcAft>
                          <a:spcPts val="1000"/>
                        </a:spcAft>
                      </a:pPr>
                      <a:r>
                        <a:rPr lang="es-CO" sz="1400" u="sng" dirty="0">
                          <a:effectLst/>
                          <a:latin typeface="+mn-lt"/>
                        </a:rPr>
                        <a:t>Constitución</a:t>
                      </a:r>
                      <a:endParaRPr lang="es-CO" sz="1400" u="sng" dirty="0">
                        <a:effectLst/>
                        <a:latin typeface="+mn-lt"/>
                        <a:ea typeface="Calibri"/>
                        <a:cs typeface="Times New Roman"/>
                      </a:endParaRPr>
                    </a:p>
                  </a:txBody>
                  <a:tcPr marL="43249" marR="43249" marT="0" marB="0">
                    <a:solidFill>
                      <a:schemeClr val="accent1">
                        <a:lumMod val="20000"/>
                        <a:lumOff val="80000"/>
                      </a:schemeClr>
                    </a:solidFill>
                  </a:tcPr>
                </a:tc>
                <a:tc>
                  <a:txBody>
                    <a:bodyPr/>
                    <a:lstStyle/>
                    <a:p>
                      <a:pPr algn="just">
                        <a:lnSpc>
                          <a:spcPct val="115000"/>
                        </a:lnSpc>
                        <a:spcAft>
                          <a:spcPts val="0"/>
                        </a:spcAft>
                      </a:pPr>
                      <a:r>
                        <a:rPr lang="es-CO" sz="1400" dirty="0">
                          <a:effectLst/>
                          <a:latin typeface="+mn-lt"/>
                        </a:rPr>
                        <a:t>Se constituye mediante escritura pública</a:t>
                      </a:r>
                      <a:r>
                        <a:rPr lang="es-CO" sz="1400" dirty="0" smtClean="0">
                          <a:effectLst/>
                          <a:latin typeface="+mn-lt"/>
                        </a:rPr>
                        <a:t>.</a:t>
                      </a:r>
                      <a:r>
                        <a:rPr lang="es-CO" sz="1400" dirty="0" smtClean="0">
                          <a:effectLst/>
                        </a:rPr>
                        <a:t> Mediante </a:t>
                      </a:r>
                      <a:r>
                        <a:rPr lang="es-ES" sz="1400" dirty="0" smtClean="0">
                          <a:effectLst/>
                        </a:rPr>
                        <a:t>documento privado siempre y cuando se cumplan los requisitos de la ley 1014/2006</a:t>
                      </a:r>
                      <a:endParaRPr lang="es-CO" sz="1400" dirty="0">
                        <a:effectLst/>
                        <a:latin typeface="+mn-lt"/>
                        <a:ea typeface="Times New Roman"/>
                        <a:cs typeface="Times New Roman"/>
                      </a:endParaRPr>
                    </a:p>
                  </a:txBody>
                  <a:tcPr marL="43249" marR="43249" marT="0" marB="0">
                    <a:solidFill>
                      <a:schemeClr val="accent1">
                        <a:lumMod val="20000"/>
                        <a:lumOff val="80000"/>
                      </a:schemeClr>
                    </a:solidFill>
                  </a:tcPr>
                </a:tc>
              </a:tr>
              <a:tr h="665654">
                <a:tc>
                  <a:txBody>
                    <a:bodyPr/>
                    <a:lstStyle/>
                    <a:p>
                      <a:pPr algn="just">
                        <a:lnSpc>
                          <a:spcPct val="115000"/>
                        </a:lnSpc>
                        <a:spcAft>
                          <a:spcPts val="1000"/>
                        </a:spcAft>
                      </a:pPr>
                      <a:r>
                        <a:rPr lang="es-CO" sz="1400" u="sng" dirty="0">
                          <a:effectLst/>
                          <a:latin typeface="+mn-lt"/>
                        </a:rPr>
                        <a:t>Socios</a:t>
                      </a:r>
                      <a:endParaRPr lang="es-CO" sz="1400" u="sng" dirty="0">
                        <a:effectLst/>
                        <a:latin typeface="+mn-lt"/>
                        <a:ea typeface="Calibri"/>
                        <a:cs typeface="Times New Roman"/>
                      </a:endParaRPr>
                    </a:p>
                  </a:txBody>
                  <a:tcPr marL="43249" marR="43249" marT="0" marB="0">
                    <a:solidFill>
                      <a:schemeClr val="accent1">
                        <a:lumMod val="20000"/>
                        <a:lumOff val="80000"/>
                      </a:schemeClr>
                    </a:solidFill>
                  </a:tcPr>
                </a:tc>
                <a:tc>
                  <a:txBody>
                    <a:bodyPr/>
                    <a:lstStyle/>
                    <a:p>
                      <a:pPr algn="just">
                        <a:lnSpc>
                          <a:spcPct val="115000"/>
                        </a:lnSpc>
                        <a:spcAft>
                          <a:spcPts val="0"/>
                        </a:spcAft>
                      </a:pPr>
                      <a:r>
                        <a:rPr lang="es-CO" sz="1400" dirty="0">
                          <a:effectLst/>
                          <a:latin typeface="+mn-lt"/>
                        </a:rPr>
                        <a:t>No podrá constituirse ni funcionar con menos de cinco socios </a:t>
                      </a:r>
                      <a:r>
                        <a:rPr lang="es-CO" sz="1400" dirty="0" smtClean="0">
                          <a:effectLst/>
                          <a:latin typeface="+mn-lt"/>
                        </a:rPr>
                        <a:t>comanditarios</a:t>
                      </a:r>
                      <a:r>
                        <a:rPr lang="es-CO" sz="1400" baseline="0" dirty="0" smtClean="0">
                          <a:effectLst/>
                          <a:latin typeface="+mn-lt"/>
                        </a:rPr>
                        <a:t> y uno o más gestores. </a:t>
                      </a:r>
                      <a:r>
                        <a:rPr lang="es-CO" sz="1400" dirty="0" smtClean="0">
                          <a:effectLst/>
                          <a:latin typeface="+mn-lt"/>
                        </a:rPr>
                        <a:t> </a:t>
                      </a:r>
                      <a:r>
                        <a:rPr lang="es-CO" sz="1400" dirty="0" smtClean="0">
                          <a:effectLst/>
                        </a:rPr>
                        <a:t>Los menore</a:t>
                      </a:r>
                      <a:r>
                        <a:rPr lang="es-CO" sz="1400" baseline="0" dirty="0" smtClean="0">
                          <a:effectLst/>
                        </a:rPr>
                        <a:t>s no podrán ser gestores. </a:t>
                      </a:r>
                      <a:endParaRPr lang="es-CO" sz="1400" dirty="0">
                        <a:effectLst/>
                        <a:latin typeface="+mn-lt"/>
                        <a:ea typeface="Times New Roman"/>
                        <a:cs typeface="Times New Roman"/>
                      </a:endParaRPr>
                    </a:p>
                  </a:txBody>
                  <a:tcPr marL="43249" marR="43249" marT="0" marB="0">
                    <a:solidFill>
                      <a:schemeClr val="accent1">
                        <a:lumMod val="20000"/>
                        <a:lumOff val="80000"/>
                      </a:schemeClr>
                    </a:solidFill>
                  </a:tcPr>
                </a:tc>
              </a:tr>
              <a:tr h="1118287">
                <a:tc>
                  <a:txBody>
                    <a:bodyPr/>
                    <a:lstStyle/>
                    <a:p>
                      <a:pPr algn="just">
                        <a:lnSpc>
                          <a:spcPct val="115000"/>
                        </a:lnSpc>
                        <a:spcAft>
                          <a:spcPts val="1000"/>
                        </a:spcAft>
                      </a:pPr>
                      <a:r>
                        <a:rPr lang="es-CO" sz="1400" u="sng" dirty="0">
                          <a:effectLst/>
                          <a:latin typeface="+mn-lt"/>
                        </a:rPr>
                        <a:t>Razón social</a:t>
                      </a:r>
                      <a:endParaRPr lang="es-CO" sz="1400" u="sng" dirty="0">
                        <a:effectLst/>
                        <a:latin typeface="+mn-lt"/>
                        <a:ea typeface="Calibri"/>
                        <a:cs typeface="Times New Roman"/>
                      </a:endParaRPr>
                    </a:p>
                  </a:txBody>
                  <a:tcPr marL="43249" marR="43249" marT="0" marB="0">
                    <a:solidFill>
                      <a:schemeClr val="accent1">
                        <a:lumMod val="20000"/>
                        <a:lumOff val="80000"/>
                      </a:schemeClr>
                    </a:solidFill>
                  </a:tcPr>
                </a:tc>
                <a:tc>
                  <a:txBody>
                    <a:bodyPr/>
                    <a:lstStyle/>
                    <a:p>
                      <a:pPr algn="just">
                        <a:lnSpc>
                          <a:spcPct val="115000"/>
                        </a:lnSpc>
                        <a:spcAft>
                          <a:spcPts val="750"/>
                        </a:spcAft>
                      </a:pPr>
                      <a:r>
                        <a:rPr lang="es-CO" sz="1400" dirty="0">
                          <a:effectLst/>
                          <a:latin typeface="+mn-lt"/>
                        </a:rPr>
                        <a:t>La razón social de las comanditarias se formará con el nombre completo o el solo apellido de uno o más socios colectivos y se agregará la expresión "y compañía" o la abreviatura "&amp; Cía.", seguida en todo caso de las palabras "Sociedad Comanditaria por Acciones" o su abreviatura "S. C. A."</a:t>
                      </a:r>
                      <a:endParaRPr lang="es-CO" sz="1400" dirty="0">
                        <a:effectLst/>
                        <a:latin typeface="+mn-lt"/>
                        <a:ea typeface="Calibri"/>
                        <a:cs typeface="Times New Roman"/>
                      </a:endParaRPr>
                    </a:p>
                  </a:txBody>
                  <a:tcPr marL="43249" marR="43249" marT="0" marB="0">
                    <a:solidFill>
                      <a:schemeClr val="accent1">
                        <a:lumMod val="20000"/>
                        <a:lumOff val="80000"/>
                      </a:schemeClr>
                    </a:solidFill>
                  </a:tcPr>
                </a:tc>
              </a:tr>
              <a:tr h="1118287">
                <a:tc>
                  <a:txBody>
                    <a:bodyPr/>
                    <a:lstStyle/>
                    <a:p>
                      <a:pPr algn="just">
                        <a:lnSpc>
                          <a:spcPct val="115000"/>
                        </a:lnSpc>
                        <a:spcAft>
                          <a:spcPts val="1000"/>
                        </a:spcAft>
                      </a:pPr>
                      <a:r>
                        <a:rPr lang="es-CO" sz="1400" u="sng" dirty="0">
                          <a:effectLst/>
                          <a:latin typeface="+mn-lt"/>
                        </a:rPr>
                        <a:t>Capital</a:t>
                      </a:r>
                      <a:endParaRPr lang="es-CO" sz="1400" u="sng" dirty="0">
                        <a:effectLst/>
                        <a:latin typeface="+mn-lt"/>
                        <a:ea typeface="Calibri"/>
                        <a:cs typeface="Times New Roman"/>
                      </a:endParaRPr>
                    </a:p>
                  </a:txBody>
                  <a:tcPr marL="43249" marR="43249" marT="0" marB="0">
                    <a:solidFill>
                      <a:schemeClr val="accent1">
                        <a:lumMod val="20000"/>
                        <a:lumOff val="80000"/>
                      </a:schemeClr>
                    </a:solidFill>
                  </a:tcPr>
                </a:tc>
                <a:tc>
                  <a:txBody>
                    <a:bodyPr/>
                    <a:lstStyle/>
                    <a:p>
                      <a:pPr algn="just">
                        <a:lnSpc>
                          <a:spcPct val="115000"/>
                        </a:lnSpc>
                        <a:spcAft>
                          <a:spcPts val="0"/>
                        </a:spcAft>
                      </a:pPr>
                      <a:r>
                        <a:rPr lang="es-CO" sz="1400" dirty="0">
                          <a:effectLst/>
                          <a:latin typeface="+mn-lt"/>
                        </a:rPr>
                        <a:t>El capital de la sociedad en comandita por acciones estará representado </a:t>
                      </a:r>
                      <a:r>
                        <a:rPr lang="es-CO" sz="1400" dirty="0" smtClean="0">
                          <a:effectLst/>
                          <a:latin typeface="+mn-lt"/>
                        </a:rPr>
                        <a:t>en</a:t>
                      </a:r>
                      <a:r>
                        <a:rPr lang="es-CO" sz="1400" baseline="0" dirty="0" smtClean="0">
                          <a:effectLst/>
                          <a:latin typeface="+mn-lt"/>
                        </a:rPr>
                        <a:t> acciones. </a:t>
                      </a:r>
                      <a:r>
                        <a:rPr lang="es-CO" sz="1400" dirty="0" smtClean="0">
                          <a:effectLst/>
                          <a:latin typeface="+mn-lt"/>
                        </a:rPr>
                        <a:t>Al </a:t>
                      </a:r>
                      <a:r>
                        <a:rPr lang="es-CO" sz="1400" dirty="0">
                          <a:effectLst/>
                          <a:latin typeface="+mn-lt"/>
                        </a:rPr>
                        <a:t>constituirse la sociedad deberá suscribirse por lo menos el cincuenta por ciento de las acciones en que se divida el capital autorizado y pagarse siquiera la tercera parte del valor de cada acción suscrita.</a:t>
                      </a:r>
                      <a:endParaRPr lang="es-CO" sz="1400" dirty="0">
                        <a:effectLst/>
                        <a:latin typeface="+mn-lt"/>
                        <a:ea typeface="Calibri"/>
                        <a:cs typeface="Times New Roman"/>
                      </a:endParaRPr>
                    </a:p>
                  </a:txBody>
                  <a:tcPr marL="43249" marR="43249" marT="0" marB="0">
                    <a:solidFill>
                      <a:schemeClr val="accent1">
                        <a:lumMod val="20000"/>
                        <a:lumOff val="80000"/>
                      </a:schemeClr>
                    </a:solidFill>
                  </a:tcPr>
                </a:tc>
              </a:tr>
              <a:tr h="238262">
                <a:tc>
                  <a:txBody>
                    <a:bodyPr/>
                    <a:lstStyle/>
                    <a:p>
                      <a:pPr algn="just">
                        <a:lnSpc>
                          <a:spcPct val="115000"/>
                        </a:lnSpc>
                        <a:spcAft>
                          <a:spcPts val="1000"/>
                        </a:spcAft>
                      </a:pPr>
                      <a:r>
                        <a:rPr lang="es-CO" sz="1400" u="sng" dirty="0" smtClean="0">
                          <a:effectLst/>
                          <a:latin typeface="+mn-lt"/>
                          <a:ea typeface="Calibri"/>
                          <a:cs typeface="Times New Roman"/>
                        </a:rPr>
                        <a:t>Duración</a:t>
                      </a:r>
                      <a:endParaRPr lang="es-CO" sz="1400" u="sng" dirty="0">
                        <a:effectLst/>
                        <a:latin typeface="+mn-lt"/>
                        <a:ea typeface="Calibri"/>
                        <a:cs typeface="Times New Roman"/>
                      </a:endParaRPr>
                    </a:p>
                  </a:txBody>
                  <a:tcPr marL="43249" marR="43249" marT="0" marB="0">
                    <a:solidFill>
                      <a:schemeClr val="accent1">
                        <a:lumMod val="20000"/>
                        <a:lumOff val="80000"/>
                      </a:schemeClr>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s-CO" sz="1400" dirty="0" smtClean="0">
                          <a:effectLst/>
                          <a:latin typeface="+mn-lt"/>
                          <a:ea typeface="Calibri"/>
                          <a:cs typeface="Times New Roman"/>
                        </a:rPr>
                        <a:t>Se debe</a:t>
                      </a:r>
                      <a:r>
                        <a:rPr lang="es-CO" sz="1400" baseline="0" dirty="0" smtClean="0">
                          <a:effectLst/>
                          <a:latin typeface="+mn-lt"/>
                          <a:ea typeface="Calibri"/>
                          <a:cs typeface="Times New Roman"/>
                        </a:rPr>
                        <a:t> establecer el término de duración.</a:t>
                      </a:r>
                    </a:p>
                  </a:txBody>
                  <a:tcPr marL="43249" marR="43249" marT="0" marB="0">
                    <a:solidFill>
                      <a:schemeClr val="accent1">
                        <a:lumMod val="20000"/>
                        <a:lumOff val="80000"/>
                      </a:schemeClr>
                    </a:solidFill>
                  </a:tcPr>
                </a:tc>
              </a:tr>
              <a:tr h="953046">
                <a:tc>
                  <a:txBody>
                    <a:bodyPr/>
                    <a:lstStyle/>
                    <a:p>
                      <a:pPr algn="just">
                        <a:lnSpc>
                          <a:spcPct val="115000"/>
                        </a:lnSpc>
                        <a:spcAft>
                          <a:spcPts val="1000"/>
                        </a:spcAft>
                      </a:pPr>
                      <a:r>
                        <a:rPr lang="es-CO" sz="1400" u="sng" dirty="0">
                          <a:effectLst/>
                          <a:latin typeface="+mn-lt"/>
                        </a:rPr>
                        <a:t>Responsabilidad</a:t>
                      </a:r>
                      <a:endParaRPr lang="es-CO" sz="1400" u="sng" dirty="0">
                        <a:effectLst/>
                        <a:latin typeface="+mn-lt"/>
                        <a:ea typeface="Calibri"/>
                        <a:cs typeface="Times New Roman"/>
                      </a:endParaRPr>
                    </a:p>
                  </a:txBody>
                  <a:tcPr marL="43249" marR="43249" marT="0" marB="0">
                    <a:solidFill>
                      <a:schemeClr val="accent1">
                        <a:lumMod val="20000"/>
                        <a:lumOff val="80000"/>
                      </a:schemeClr>
                    </a:solidFill>
                  </a:tcPr>
                </a:tc>
                <a:tc>
                  <a:txBody>
                    <a:bodyPr/>
                    <a:lstStyle/>
                    <a:p>
                      <a:pPr algn="just">
                        <a:lnSpc>
                          <a:spcPct val="115000"/>
                        </a:lnSpc>
                        <a:spcAft>
                          <a:spcPts val="750"/>
                        </a:spcAft>
                      </a:pPr>
                      <a:r>
                        <a:rPr lang="es-CO" sz="1400" dirty="0">
                          <a:effectLst/>
                          <a:latin typeface="+mn-lt"/>
                        </a:rPr>
                        <a:t>Los socios Gestores comprometen solidaria e ilimitadamente su responsabilidad por las operaciones sociales, a su vez los socios Comanditarios limitan su responsabilidad hasta el monto de sus aportes (Artículo 323 del Estatuto Mercantil).</a:t>
                      </a:r>
                      <a:endParaRPr lang="es-CO" sz="1400" dirty="0">
                        <a:effectLst/>
                        <a:latin typeface="+mn-lt"/>
                        <a:ea typeface="Calibri"/>
                        <a:cs typeface="Times New Roman"/>
                      </a:endParaRPr>
                    </a:p>
                  </a:txBody>
                  <a:tcPr marL="43249" marR="43249" marT="0" marB="0">
                    <a:solidFill>
                      <a:schemeClr val="accent1">
                        <a:lumMod val="20000"/>
                        <a:lumOff val="80000"/>
                      </a:schemeClr>
                    </a:solidFill>
                  </a:tcPr>
                </a:tc>
              </a:tr>
              <a:tr h="714785">
                <a:tc>
                  <a:txBody>
                    <a:bodyPr/>
                    <a:lstStyle/>
                    <a:p>
                      <a:pPr>
                        <a:lnSpc>
                          <a:spcPct val="115000"/>
                        </a:lnSpc>
                        <a:spcAft>
                          <a:spcPts val="1000"/>
                        </a:spcAft>
                      </a:pPr>
                      <a:r>
                        <a:rPr lang="es-CO" sz="1400" u="sng" dirty="0" smtClean="0">
                          <a:effectLst/>
                          <a:latin typeface="+mn-lt"/>
                        </a:rPr>
                        <a:t>Órganos</a:t>
                      </a:r>
                      <a:r>
                        <a:rPr lang="es-CO" sz="1400" u="sng" baseline="0" dirty="0" smtClean="0">
                          <a:effectLst/>
                          <a:latin typeface="+mn-lt"/>
                        </a:rPr>
                        <a:t> de </a:t>
                      </a:r>
                      <a:r>
                        <a:rPr lang="es-CO" sz="1400" u="sng" dirty="0" smtClean="0">
                          <a:effectLst/>
                          <a:latin typeface="+mn-lt"/>
                        </a:rPr>
                        <a:t>dirección </a:t>
                      </a:r>
                      <a:r>
                        <a:rPr lang="es-CO" sz="1400" u="sng" dirty="0">
                          <a:effectLst/>
                          <a:latin typeface="+mn-lt"/>
                        </a:rPr>
                        <a:t>o control</a:t>
                      </a:r>
                      <a:endParaRPr lang="es-CO" sz="1400" u="sng" dirty="0">
                        <a:effectLst/>
                        <a:latin typeface="+mn-lt"/>
                        <a:ea typeface="Calibri"/>
                        <a:cs typeface="Times New Roman"/>
                      </a:endParaRPr>
                    </a:p>
                  </a:txBody>
                  <a:tcPr marL="43249" marR="43249" marT="0" marB="0">
                    <a:solidFill>
                      <a:schemeClr val="accent1">
                        <a:lumMod val="20000"/>
                        <a:lumOff val="80000"/>
                      </a:schemeClr>
                    </a:solidFill>
                  </a:tcPr>
                </a:tc>
                <a:tc>
                  <a:txBody>
                    <a:bodyPr/>
                    <a:lstStyle/>
                    <a:p>
                      <a:pPr algn="just">
                        <a:lnSpc>
                          <a:spcPct val="115000"/>
                        </a:lnSpc>
                        <a:spcAft>
                          <a:spcPts val="1000"/>
                        </a:spcAft>
                      </a:pPr>
                      <a:r>
                        <a:rPr lang="es-CO" sz="1400" dirty="0">
                          <a:effectLst/>
                          <a:latin typeface="+mn-lt"/>
                        </a:rPr>
                        <a:t>Solo los socios gestores podrán administrar la sociedad o delegar esta administración en terceros, no lo podrán hacer los socios capitalistas. </a:t>
                      </a:r>
                      <a:endParaRPr lang="es-CO" sz="1400" dirty="0">
                        <a:effectLst/>
                        <a:latin typeface="+mn-lt"/>
                        <a:ea typeface="Calibri"/>
                        <a:cs typeface="Times New Roman"/>
                      </a:endParaRPr>
                    </a:p>
                  </a:txBody>
                  <a:tcPr marL="43249" marR="43249" marT="0" marB="0">
                    <a:solidFill>
                      <a:schemeClr val="accent1">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411100" y="320040"/>
          <a:ext cx="7097485" cy="5669278"/>
        </p:xfrm>
        <a:graphic>
          <a:graphicData uri="http://schemas.openxmlformats.org/drawingml/2006/table">
            <a:tbl>
              <a:tblPr>
                <a:tableStyleId>{00A15C55-8517-42AA-B614-E9B94910E393}</a:tableStyleId>
              </a:tblPr>
              <a:tblGrid>
                <a:gridCol w="1392964"/>
                <a:gridCol w="5704521"/>
              </a:tblGrid>
              <a:tr h="522954">
                <a:tc gridSpan="2">
                  <a:txBody>
                    <a:bodyPr/>
                    <a:lstStyle/>
                    <a:p>
                      <a:pPr algn="ctr">
                        <a:lnSpc>
                          <a:spcPct val="115000"/>
                        </a:lnSpc>
                        <a:spcAft>
                          <a:spcPts val="1000"/>
                        </a:spcAft>
                      </a:pPr>
                      <a:r>
                        <a:rPr lang="es-CO" sz="1400" b="0" cap="none" spc="0" dirty="0">
                          <a:ln w="10541" cmpd="sng">
                            <a:solidFill>
                              <a:schemeClr val="tx2"/>
                            </a:solidFill>
                            <a:prstDash val="solid"/>
                          </a:ln>
                          <a:solidFill>
                            <a:schemeClr val="tx2"/>
                          </a:solidFill>
                          <a:effectLst/>
                        </a:rPr>
                        <a:t>SOCIEDAD POR ACCIONES </a:t>
                      </a:r>
                      <a:r>
                        <a:rPr lang="es-CO" sz="1400" b="0" cap="none" spc="0" dirty="0" smtClean="0">
                          <a:ln w="10541" cmpd="sng">
                            <a:solidFill>
                              <a:schemeClr val="tx2"/>
                            </a:solidFill>
                            <a:prstDash val="solid"/>
                          </a:ln>
                          <a:solidFill>
                            <a:schemeClr val="tx2"/>
                          </a:solidFill>
                          <a:effectLst/>
                        </a:rPr>
                        <a:t> SIMPLIFICADAS  </a:t>
                      </a:r>
                      <a:r>
                        <a:rPr lang="es-CO" sz="1400" b="0" cap="none" spc="0" dirty="0">
                          <a:ln w="10541" cmpd="sng">
                            <a:solidFill>
                              <a:schemeClr val="tx2"/>
                            </a:solidFill>
                            <a:prstDash val="solid"/>
                          </a:ln>
                          <a:solidFill>
                            <a:schemeClr val="tx2"/>
                          </a:solidFill>
                          <a:effectLst/>
                        </a:rPr>
                        <a:t>ley </a:t>
                      </a:r>
                      <a:r>
                        <a:rPr lang="es-CO" sz="1400" b="0" cap="none" spc="0" dirty="0" smtClean="0">
                          <a:ln w="10541" cmpd="sng">
                            <a:solidFill>
                              <a:schemeClr val="tx2"/>
                            </a:solidFill>
                            <a:prstDash val="solid"/>
                          </a:ln>
                          <a:solidFill>
                            <a:schemeClr val="tx2"/>
                          </a:solidFill>
                          <a:effectLst/>
                        </a:rPr>
                        <a:t> 1258/2008</a:t>
                      </a:r>
                      <a:endParaRPr lang="en-US" sz="1400" b="0" cap="none" spc="0" dirty="0">
                        <a:ln w="10541" cmpd="sng">
                          <a:solidFill>
                            <a:schemeClr val="tx2"/>
                          </a:solidFill>
                          <a:prstDash val="solid"/>
                        </a:ln>
                        <a:solidFill>
                          <a:schemeClr val="tx2"/>
                        </a:solidFill>
                        <a:effectLst/>
                        <a:latin typeface="Calibri"/>
                        <a:ea typeface="Calibri"/>
                        <a:cs typeface="Times New Roman"/>
                      </a:endParaRPr>
                    </a:p>
                  </a:txBody>
                  <a:tcPr marL="44312" marR="44312" marT="0" marB="0">
                    <a:solidFill>
                      <a:schemeClr val="accent1">
                        <a:lumMod val="20000"/>
                        <a:lumOff val="80000"/>
                      </a:schemeClr>
                    </a:solidFill>
                  </a:tcPr>
                </a:tc>
                <a:tc hMerge="1">
                  <a:txBody>
                    <a:bodyPr/>
                    <a:lstStyle/>
                    <a:p>
                      <a:endParaRPr lang="en-US"/>
                    </a:p>
                  </a:txBody>
                  <a:tcPr/>
                </a:tc>
              </a:tr>
              <a:tr h="858270">
                <a:tc>
                  <a:txBody>
                    <a:bodyPr/>
                    <a:lstStyle/>
                    <a:p>
                      <a:pPr algn="just">
                        <a:lnSpc>
                          <a:spcPct val="115000"/>
                        </a:lnSpc>
                        <a:spcAft>
                          <a:spcPts val="1000"/>
                        </a:spcAft>
                      </a:pPr>
                      <a:r>
                        <a:rPr lang="es-CO" sz="1400" u="sng" dirty="0"/>
                        <a:t>Constitución</a:t>
                      </a:r>
                      <a:endParaRPr lang="en-US" sz="1400" u="sng" dirty="0">
                        <a:latin typeface="Calibri"/>
                        <a:ea typeface="Calibri"/>
                        <a:cs typeface="Times New Roman"/>
                      </a:endParaRPr>
                    </a:p>
                  </a:txBody>
                  <a:tcPr marL="44312" marR="44312" marT="0" marB="0">
                    <a:solidFill>
                      <a:schemeClr val="accent1">
                        <a:lumMod val="20000"/>
                        <a:lumOff val="80000"/>
                      </a:schemeClr>
                    </a:solidFill>
                  </a:tcPr>
                </a:tc>
                <a:tc>
                  <a:txBody>
                    <a:bodyPr/>
                    <a:lstStyle/>
                    <a:p>
                      <a:pPr algn="just">
                        <a:lnSpc>
                          <a:spcPct val="115000"/>
                        </a:lnSpc>
                        <a:spcAft>
                          <a:spcPts val="0"/>
                        </a:spcAft>
                      </a:pPr>
                      <a:r>
                        <a:rPr lang="es-ES" sz="1400" dirty="0"/>
                        <a:t>Se crea mediante contrato o acto unilateral que constará en documento privado; salvo cuando lo activos aportados a la sociedad comprendan bienes cuya transferencia requiera escritura pública. </a:t>
                      </a:r>
                      <a:endParaRPr lang="en-US" sz="1400" dirty="0">
                        <a:latin typeface="Calibri"/>
                        <a:ea typeface="Times New Roman"/>
                      </a:endParaRPr>
                    </a:p>
                  </a:txBody>
                  <a:tcPr marL="44312" marR="44312" marT="0" marB="0">
                    <a:solidFill>
                      <a:schemeClr val="accent1">
                        <a:lumMod val="20000"/>
                        <a:lumOff val="80000"/>
                      </a:schemeClr>
                    </a:solidFill>
                  </a:tcPr>
                </a:tc>
              </a:tr>
              <a:tr h="591817">
                <a:tc>
                  <a:txBody>
                    <a:bodyPr/>
                    <a:lstStyle/>
                    <a:p>
                      <a:pPr algn="just">
                        <a:lnSpc>
                          <a:spcPct val="115000"/>
                        </a:lnSpc>
                        <a:spcAft>
                          <a:spcPts val="1000"/>
                        </a:spcAft>
                      </a:pPr>
                      <a:r>
                        <a:rPr lang="es-CO" sz="1400" u="sng" dirty="0"/>
                        <a:t>Socios</a:t>
                      </a:r>
                      <a:endParaRPr lang="en-US" sz="1400" u="sng" dirty="0">
                        <a:latin typeface="Calibri"/>
                        <a:ea typeface="Calibri"/>
                        <a:cs typeface="Times New Roman"/>
                      </a:endParaRPr>
                    </a:p>
                  </a:txBody>
                  <a:tcPr marL="44312" marR="44312" marT="0" marB="0">
                    <a:solidFill>
                      <a:schemeClr val="accent1">
                        <a:lumMod val="20000"/>
                        <a:lumOff val="80000"/>
                      </a:schemeClr>
                    </a:solidFill>
                  </a:tcPr>
                </a:tc>
                <a:tc>
                  <a:txBody>
                    <a:bodyPr/>
                    <a:lstStyle/>
                    <a:p>
                      <a:pPr algn="just">
                        <a:lnSpc>
                          <a:spcPct val="115000"/>
                        </a:lnSpc>
                        <a:spcAft>
                          <a:spcPts val="0"/>
                        </a:spcAft>
                      </a:pPr>
                      <a:r>
                        <a:rPr lang="es-ES" sz="1400" dirty="0"/>
                        <a:t>Se constituyen por una o varias personas naturales o jurídicas. </a:t>
                      </a:r>
                      <a:endParaRPr lang="en-US" sz="1400" dirty="0">
                        <a:latin typeface="Calibri"/>
                        <a:ea typeface="Times New Roman"/>
                      </a:endParaRPr>
                    </a:p>
                  </a:txBody>
                  <a:tcPr marL="44312" marR="44312" marT="0" marB="0">
                    <a:solidFill>
                      <a:schemeClr val="accent1">
                        <a:lumMod val="20000"/>
                        <a:lumOff val="80000"/>
                      </a:schemeClr>
                    </a:solidFill>
                  </a:tcPr>
                </a:tc>
              </a:tr>
              <a:tr h="627270">
                <a:tc>
                  <a:txBody>
                    <a:bodyPr/>
                    <a:lstStyle/>
                    <a:p>
                      <a:pPr algn="just">
                        <a:lnSpc>
                          <a:spcPct val="115000"/>
                        </a:lnSpc>
                        <a:spcAft>
                          <a:spcPts val="1000"/>
                        </a:spcAft>
                      </a:pPr>
                      <a:r>
                        <a:rPr lang="es-CO" sz="1400" u="sng" dirty="0"/>
                        <a:t>Razón social</a:t>
                      </a:r>
                      <a:endParaRPr lang="en-US" sz="1400" u="sng" dirty="0">
                        <a:latin typeface="Calibri"/>
                        <a:ea typeface="Calibri"/>
                        <a:cs typeface="Times New Roman"/>
                      </a:endParaRPr>
                    </a:p>
                  </a:txBody>
                  <a:tcPr marL="44312" marR="44312" marT="0" marB="0">
                    <a:solidFill>
                      <a:schemeClr val="accent1">
                        <a:lumMod val="20000"/>
                        <a:lumOff val="80000"/>
                      </a:schemeClr>
                    </a:solidFill>
                  </a:tcPr>
                </a:tc>
                <a:tc>
                  <a:txBody>
                    <a:bodyPr/>
                    <a:lstStyle/>
                    <a:p>
                      <a:pPr>
                        <a:lnSpc>
                          <a:spcPct val="115000"/>
                        </a:lnSpc>
                        <a:spcAft>
                          <a:spcPts val="750"/>
                        </a:spcAft>
                      </a:pPr>
                      <a:r>
                        <a:rPr lang="es-ES" sz="1400" dirty="0"/>
                        <a:t>Razón social o denominación de la sociedad, seguida de las palabras “sociedad por acciones simplificada”, o de las letras S.A.S.</a:t>
                      </a:r>
                      <a:endParaRPr lang="en-US" sz="1400" dirty="0">
                        <a:latin typeface="Calibri"/>
                        <a:ea typeface="Calibri"/>
                        <a:cs typeface="Times New Roman"/>
                      </a:endParaRPr>
                    </a:p>
                  </a:txBody>
                  <a:tcPr marL="44312" marR="44312" marT="0" marB="0">
                    <a:solidFill>
                      <a:schemeClr val="accent1">
                        <a:lumMod val="20000"/>
                        <a:lumOff val="80000"/>
                      </a:schemeClr>
                    </a:solidFill>
                  </a:tcPr>
                </a:tc>
              </a:tr>
              <a:tr h="572181">
                <a:tc>
                  <a:txBody>
                    <a:bodyPr/>
                    <a:lstStyle/>
                    <a:p>
                      <a:pPr algn="just">
                        <a:lnSpc>
                          <a:spcPct val="115000"/>
                        </a:lnSpc>
                        <a:spcAft>
                          <a:spcPts val="1000"/>
                        </a:spcAft>
                      </a:pPr>
                      <a:r>
                        <a:rPr lang="es-CO" sz="1400" u="sng" dirty="0"/>
                        <a:t>Capital</a:t>
                      </a:r>
                      <a:endParaRPr lang="en-US" sz="1400" u="sng" dirty="0">
                        <a:latin typeface="Calibri"/>
                        <a:ea typeface="Calibri"/>
                        <a:cs typeface="Times New Roman"/>
                      </a:endParaRPr>
                    </a:p>
                  </a:txBody>
                  <a:tcPr marL="44312" marR="44312" marT="0" marB="0">
                    <a:solidFill>
                      <a:schemeClr val="accent1">
                        <a:lumMod val="20000"/>
                        <a:lumOff val="80000"/>
                      </a:schemeClr>
                    </a:solidFill>
                  </a:tcPr>
                </a:tc>
                <a:tc>
                  <a:txBody>
                    <a:bodyPr/>
                    <a:lstStyle/>
                    <a:p>
                      <a:pPr algn="just">
                        <a:lnSpc>
                          <a:spcPct val="115000"/>
                        </a:lnSpc>
                        <a:spcAft>
                          <a:spcPts val="0"/>
                        </a:spcAft>
                      </a:pPr>
                      <a:r>
                        <a:rPr lang="es-CO" sz="1400" dirty="0"/>
                        <a:t>El capital se dividirá en acciones de igual valor nominal.  Es posible encontrar los tres estados del capital, esto es: autorizado, suscrito y pagado.</a:t>
                      </a:r>
                      <a:endParaRPr lang="en-US" sz="1400" dirty="0">
                        <a:latin typeface="Calibri"/>
                        <a:ea typeface="Times New Roman"/>
                      </a:endParaRPr>
                    </a:p>
                  </a:txBody>
                  <a:tcPr marL="44312" marR="44312" marT="0" marB="0">
                    <a:solidFill>
                      <a:schemeClr val="accent1">
                        <a:lumMod val="20000"/>
                        <a:lumOff val="80000"/>
                      </a:schemeClr>
                    </a:solidFill>
                  </a:tcPr>
                </a:tc>
              </a:tr>
              <a:tr h="1248393">
                <a:tc>
                  <a:txBody>
                    <a:bodyPr/>
                    <a:lstStyle/>
                    <a:p>
                      <a:pPr algn="just">
                        <a:lnSpc>
                          <a:spcPct val="115000"/>
                        </a:lnSpc>
                        <a:spcAft>
                          <a:spcPts val="1000"/>
                        </a:spcAft>
                      </a:pPr>
                      <a:r>
                        <a:rPr lang="es-CO" sz="1400" u="sng" dirty="0"/>
                        <a:t>Responsabilidad</a:t>
                      </a:r>
                      <a:endParaRPr lang="en-US" sz="1400" u="sng" dirty="0">
                        <a:latin typeface="Calibri"/>
                        <a:ea typeface="Calibri"/>
                        <a:cs typeface="Times New Roman"/>
                      </a:endParaRPr>
                    </a:p>
                  </a:txBody>
                  <a:tcPr marL="44312" marR="44312" marT="0" marB="0">
                    <a:solidFill>
                      <a:schemeClr val="accent1">
                        <a:lumMod val="20000"/>
                        <a:lumOff val="80000"/>
                      </a:schemeClr>
                    </a:solidFill>
                  </a:tcPr>
                </a:tc>
                <a:tc>
                  <a:txBody>
                    <a:bodyPr/>
                    <a:lstStyle/>
                    <a:p>
                      <a:pPr algn="just">
                        <a:lnSpc>
                          <a:spcPct val="115000"/>
                        </a:lnSpc>
                        <a:spcAft>
                          <a:spcPts val="1000"/>
                        </a:spcAft>
                      </a:pPr>
                      <a:r>
                        <a:rPr lang="es-CO" sz="1400" dirty="0"/>
                        <a:t>Como en toda sociedad por acciones, la responsabilidad de los socios está limitada al monto de sus aportes. Adicionalmente existe una exoneración expresa de responsabilidad para los accionistas por obligaciones laborales, tributarias o de cualquier otra naturaleza que adquiera la </a:t>
                      </a:r>
                      <a:r>
                        <a:rPr lang="es-CO" sz="1400" dirty="0" smtClean="0"/>
                        <a:t>sociedad. </a:t>
                      </a:r>
                      <a:endParaRPr lang="en-US" sz="1400" dirty="0">
                        <a:latin typeface="Calibri"/>
                        <a:ea typeface="Calibri"/>
                        <a:cs typeface="Times New Roman"/>
                      </a:endParaRPr>
                    </a:p>
                  </a:txBody>
                  <a:tcPr marL="44312" marR="44312" marT="0" marB="0">
                    <a:solidFill>
                      <a:schemeClr val="accent1">
                        <a:lumMod val="20000"/>
                        <a:lumOff val="80000"/>
                      </a:schemeClr>
                    </a:solidFill>
                  </a:tcPr>
                </a:tc>
              </a:tr>
              <a:tr h="1248393">
                <a:tc>
                  <a:txBody>
                    <a:bodyPr/>
                    <a:lstStyle/>
                    <a:p>
                      <a:pPr>
                        <a:lnSpc>
                          <a:spcPct val="115000"/>
                        </a:lnSpc>
                        <a:spcAft>
                          <a:spcPts val="1000"/>
                        </a:spcAft>
                      </a:pPr>
                      <a:r>
                        <a:rPr lang="es-CO" sz="1400" u="sng" dirty="0" smtClean="0"/>
                        <a:t>Órganos</a:t>
                      </a:r>
                      <a:r>
                        <a:rPr lang="es-CO" sz="1400" u="sng" baseline="0" dirty="0" smtClean="0"/>
                        <a:t> de </a:t>
                      </a:r>
                      <a:r>
                        <a:rPr lang="es-CO" sz="1400" u="sng" dirty="0" smtClean="0"/>
                        <a:t>dirección </a:t>
                      </a:r>
                      <a:r>
                        <a:rPr lang="es-CO" sz="1400" u="sng" dirty="0"/>
                        <a:t>o control</a:t>
                      </a:r>
                      <a:endParaRPr lang="en-US" sz="1400" u="sng" dirty="0">
                        <a:latin typeface="Calibri"/>
                        <a:ea typeface="Calibri"/>
                        <a:cs typeface="Times New Roman"/>
                      </a:endParaRPr>
                    </a:p>
                  </a:txBody>
                  <a:tcPr marL="44312" marR="44312" marT="0" marB="0">
                    <a:solidFill>
                      <a:schemeClr val="accent1">
                        <a:lumMod val="20000"/>
                        <a:lumOff val="80000"/>
                      </a:schemeClr>
                    </a:solidFill>
                  </a:tcPr>
                </a:tc>
                <a:tc>
                  <a:txBody>
                    <a:bodyPr/>
                    <a:lstStyle/>
                    <a:p>
                      <a:pPr algn="just">
                        <a:lnSpc>
                          <a:spcPct val="115000"/>
                        </a:lnSpc>
                        <a:spcAft>
                          <a:spcPts val="1000"/>
                        </a:spcAft>
                      </a:pPr>
                      <a:r>
                        <a:rPr lang="es-CO" sz="1400" dirty="0"/>
                        <a:t> La estructura orgánica de la sociedad, su administración y el funcionamiento de sus órganos pueden ser determinados libremente por los accionistas, quienes solamente se encuentran obligados a designar un representante legal de la compañía</a:t>
                      </a:r>
                      <a:r>
                        <a:rPr lang="es-CO" sz="1400" dirty="0" smtClean="0"/>
                        <a:t>.  Revisor</a:t>
                      </a:r>
                      <a:r>
                        <a:rPr lang="es-CO" sz="1400" baseline="0" dirty="0" smtClean="0"/>
                        <a:t> fiscal: No es obligatorio.</a:t>
                      </a:r>
                      <a:endParaRPr lang="en-US" sz="1400" dirty="0">
                        <a:latin typeface="Calibri"/>
                        <a:ea typeface="Calibri"/>
                        <a:cs typeface="Times New Roman"/>
                      </a:endParaRPr>
                    </a:p>
                  </a:txBody>
                  <a:tcPr marL="44312" marR="44312" marT="0" marB="0">
                    <a:solidFill>
                      <a:schemeClr val="accent1">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31616" y="603504"/>
            <a:ext cx="2553520" cy="369332"/>
          </a:xfrm>
          <a:prstGeom prst="rect">
            <a:avLst/>
          </a:prstGeom>
        </p:spPr>
        <p:txBody>
          <a:bodyPr wrap="none">
            <a:spAutoFit/>
          </a:bodyPr>
          <a:lstStyle/>
          <a:p>
            <a:r>
              <a:rPr lang="es-CO" dirty="0" smtClean="0">
                <a:latin typeface="Calibri" pitchFamily="34" charset="0"/>
              </a:rPr>
              <a:t>Pasos para crear la S.A.S  </a:t>
            </a:r>
            <a:endParaRPr lang="es-CO" dirty="0">
              <a:latin typeface="Calibri" pitchFamily="34" charset="0"/>
            </a:endParaRPr>
          </a:p>
        </p:txBody>
      </p:sp>
      <p:sp>
        <p:nvSpPr>
          <p:cNvPr id="3" name="2 Rectángulo"/>
          <p:cNvSpPr/>
          <p:nvPr/>
        </p:nvSpPr>
        <p:spPr>
          <a:xfrm>
            <a:off x="1872136" y="981075"/>
            <a:ext cx="482600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CO" dirty="0"/>
              <a:t>DOCUMENTO PRIVADO </a:t>
            </a:r>
          </a:p>
        </p:txBody>
      </p:sp>
      <p:sp>
        <p:nvSpPr>
          <p:cNvPr id="4" name="3 Rectángulo"/>
          <p:cNvSpPr/>
          <p:nvPr/>
        </p:nvSpPr>
        <p:spPr>
          <a:xfrm>
            <a:off x="1429930" y="1043543"/>
            <a:ext cx="301686" cy="369332"/>
          </a:xfrm>
          <a:prstGeom prst="rect">
            <a:avLst/>
          </a:prstGeom>
        </p:spPr>
        <p:txBody>
          <a:bodyPr wrap="none">
            <a:spAutoFit/>
          </a:bodyPr>
          <a:lstStyle/>
          <a:p>
            <a:pPr fontAlgn="auto">
              <a:spcBef>
                <a:spcPts val="0"/>
              </a:spcBef>
              <a:spcAft>
                <a:spcPts val="0"/>
              </a:spcAft>
              <a:defRPr/>
            </a:pPr>
            <a:r>
              <a:rPr lang="es-CO"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a:t>
            </a:r>
            <a:endParaRPr lang="es-CO"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7 CuadroTexto"/>
          <p:cNvSpPr txBox="1">
            <a:spLocks noChangeArrowheads="1"/>
          </p:cNvSpPr>
          <p:nvPr/>
        </p:nvSpPr>
        <p:spPr bwMode="auto">
          <a:xfrm>
            <a:off x="2771800" y="1556792"/>
            <a:ext cx="2952750" cy="369887"/>
          </a:xfrm>
          <a:prstGeom prst="rect">
            <a:avLst/>
          </a:prstGeom>
          <a:noFill/>
          <a:ln w="9525">
            <a:noFill/>
            <a:miter lim="800000"/>
            <a:headEnd/>
            <a:tailEnd/>
          </a:ln>
        </p:spPr>
        <p:txBody>
          <a:bodyPr>
            <a:spAutoFit/>
          </a:bodyPr>
          <a:lstStyle/>
          <a:p>
            <a:r>
              <a:rPr lang="es-CO" b="1" u="sng" dirty="0">
                <a:latin typeface="Calibri" pitchFamily="34" charset="0"/>
              </a:rPr>
              <a:t>Que debe contener?</a:t>
            </a:r>
          </a:p>
        </p:txBody>
      </p:sp>
      <p:pic>
        <p:nvPicPr>
          <p:cNvPr id="6" name="Picture 2" descr="http://fotosaleyda.files.wordpress.com/2013/02/contrato-con-la-pluma.jpg"/>
          <p:cNvPicPr>
            <a:picLocks noChangeAspect="1" noChangeArrowheads="1"/>
          </p:cNvPicPr>
          <p:nvPr/>
        </p:nvPicPr>
        <p:blipFill>
          <a:blip r:embed="rId2" cstate="print"/>
          <a:srcRect/>
          <a:stretch>
            <a:fillRect/>
          </a:stretch>
        </p:blipFill>
        <p:spPr bwMode="auto">
          <a:xfrm>
            <a:off x="6698136" y="260908"/>
            <a:ext cx="1652934" cy="1655924"/>
          </a:xfrm>
          <a:prstGeom prst="rect">
            <a:avLst/>
          </a:prstGeom>
          <a:ln>
            <a:noFill/>
          </a:ln>
          <a:effectLst>
            <a:softEdge rad="112500"/>
          </a:effectLst>
        </p:spPr>
      </p:pic>
      <p:sp>
        <p:nvSpPr>
          <p:cNvPr id="7" name="Text Box 8"/>
          <p:cNvSpPr txBox="1">
            <a:spLocks noChangeArrowheads="1"/>
          </p:cNvSpPr>
          <p:nvPr/>
        </p:nvSpPr>
        <p:spPr bwMode="auto">
          <a:xfrm>
            <a:off x="684213" y="1628775"/>
            <a:ext cx="7772400" cy="4103688"/>
          </a:xfrm>
          <a:prstGeom prst="rect">
            <a:avLst/>
          </a:prstGeom>
          <a:noFill/>
          <a:ln w="9525">
            <a:noFill/>
            <a:miter lim="800000"/>
            <a:headEnd/>
            <a:tailEnd/>
          </a:ln>
        </p:spPr>
        <p:txBody>
          <a:bodyPr/>
          <a:lstStyle/>
          <a:p>
            <a:pPr marL="342900" indent="-342900" eaLnBrk="0" hangingPunct="0">
              <a:lnSpc>
                <a:spcPct val="80000"/>
              </a:lnSpc>
              <a:spcBef>
                <a:spcPct val="20000"/>
              </a:spcBef>
              <a:buFontTx/>
              <a:buChar char="•"/>
            </a:pPr>
            <a:endParaRPr lang="es-ES_tradnl" sz="2000" b="1" dirty="0">
              <a:solidFill>
                <a:srgbClr val="003399"/>
              </a:solidFill>
              <a:latin typeface="Times New Roman" pitchFamily="18" charset="0"/>
            </a:endParaRPr>
          </a:p>
        </p:txBody>
      </p:sp>
      <p:sp>
        <p:nvSpPr>
          <p:cNvPr id="8" name="7 CuadroTexto"/>
          <p:cNvSpPr txBox="1"/>
          <p:nvPr/>
        </p:nvSpPr>
        <p:spPr>
          <a:xfrm>
            <a:off x="323528" y="2132856"/>
            <a:ext cx="2663825" cy="92333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fontAlgn="auto">
              <a:spcBef>
                <a:spcPts val="0"/>
              </a:spcBef>
              <a:spcAft>
                <a:spcPts val="0"/>
              </a:spcAft>
              <a:defRPr/>
            </a:pPr>
            <a:r>
              <a:rPr lang="es-ES" dirty="0" smtClean="0"/>
              <a:t>Nombre, documento de identidad y domicilio de los accionistas</a:t>
            </a:r>
            <a:endParaRPr lang="es-CO" dirty="0"/>
          </a:p>
        </p:txBody>
      </p:sp>
      <p:sp>
        <p:nvSpPr>
          <p:cNvPr id="9" name="8 CuadroTexto"/>
          <p:cNvSpPr txBox="1"/>
          <p:nvPr/>
        </p:nvSpPr>
        <p:spPr>
          <a:xfrm>
            <a:off x="6156176" y="1916832"/>
            <a:ext cx="2663825" cy="1754326"/>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fontAlgn="auto">
              <a:spcBef>
                <a:spcPts val="0"/>
              </a:spcBef>
              <a:spcAft>
                <a:spcPts val="0"/>
              </a:spcAft>
              <a:defRPr/>
            </a:pPr>
            <a:r>
              <a:rPr lang="es-ES" dirty="0" smtClean="0"/>
              <a:t>El domicilio principal de la sociedad y el de las distintas sucursales que se establezcan en el mismo acto de constitución.</a:t>
            </a:r>
          </a:p>
          <a:p>
            <a:pPr fontAlgn="auto">
              <a:spcBef>
                <a:spcPts val="0"/>
              </a:spcBef>
              <a:spcAft>
                <a:spcPts val="0"/>
              </a:spcAft>
              <a:defRPr/>
            </a:pPr>
            <a:endParaRPr lang="es-CO" dirty="0"/>
          </a:p>
        </p:txBody>
      </p:sp>
      <p:sp>
        <p:nvSpPr>
          <p:cNvPr id="10" name="9 CuadroTexto"/>
          <p:cNvSpPr txBox="1"/>
          <p:nvPr/>
        </p:nvSpPr>
        <p:spPr>
          <a:xfrm>
            <a:off x="323528" y="3284984"/>
            <a:ext cx="2664296" cy="175432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fontAlgn="auto">
              <a:spcBef>
                <a:spcPts val="0"/>
              </a:spcBef>
              <a:spcAft>
                <a:spcPts val="0"/>
              </a:spcAft>
              <a:defRPr/>
            </a:pPr>
            <a:r>
              <a:rPr lang="es-ES" dirty="0" smtClean="0"/>
              <a:t>Una enunciación completa de las actividades a menos que se exprese que la sociedad podrá realizar cualquier actividad comercial o civil, lícita</a:t>
            </a:r>
            <a:endParaRPr lang="es-CO" dirty="0"/>
          </a:p>
        </p:txBody>
      </p:sp>
      <p:sp>
        <p:nvSpPr>
          <p:cNvPr id="11" name="10 CuadroTexto"/>
          <p:cNvSpPr txBox="1"/>
          <p:nvPr/>
        </p:nvSpPr>
        <p:spPr>
          <a:xfrm>
            <a:off x="3131840" y="3645024"/>
            <a:ext cx="2808312" cy="230832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fontAlgn="auto">
              <a:spcBef>
                <a:spcPts val="0"/>
              </a:spcBef>
              <a:spcAft>
                <a:spcPts val="0"/>
              </a:spcAft>
              <a:defRPr/>
            </a:pPr>
            <a:r>
              <a:rPr lang="es-ES" dirty="0" smtClean="0"/>
              <a:t>El capital autorizado, suscrito y pagado, la clase, número y valor nominal de las acciones representativas del capital y la forma y términos en que estas deberán pagarse.</a:t>
            </a:r>
          </a:p>
          <a:p>
            <a:pPr algn="just" fontAlgn="auto">
              <a:spcBef>
                <a:spcPts val="0"/>
              </a:spcBef>
              <a:spcAft>
                <a:spcPts val="0"/>
              </a:spcAft>
              <a:defRPr/>
            </a:pPr>
            <a:endParaRPr lang="es-CO" dirty="0"/>
          </a:p>
        </p:txBody>
      </p:sp>
      <p:sp>
        <p:nvSpPr>
          <p:cNvPr id="12" name="11 CuadroTexto"/>
          <p:cNvSpPr txBox="1"/>
          <p:nvPr/>
        </p:nvSpPr>
        <p:spPr>
          <a:xfrm>
            <a:off x="3131840" y="2060848"/>
            <a:ext cx="2808312" cy="147732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fontAlgn="auto">
              <a:spcBef>
                <a:spcPts val="0"/>
              </a:spcBef>
              <a:spcAft>
                <a:spcPts val="0"/>
              </a:spcAft>
              <a:defRPr/>
            </a:pPr>
            <a:r>
              <a:rPr lang="es-ES" dirty="0" smtClean="0"/>
              <a:t>Razón social, seguida de las palabras </a:t>
            </a:r>
            <a:r>
              <a:rPr lang="es-ES" i="1" dirty="0" smtClean="0"/>
              <a:t>“sociedad por acciones simplificada”</a:t>
            </a:r>
            <a:r>
              <a:rPr lang="es-ES" dirty="0" smtClean="0"/>
              <a:t>; o de las letras S.A.S.;</a:t>
            </a:r>
          </a:p>
          <a:p>
            <a:pPr fontAlgn="auto">
              <a:spcBef>
                <a:spcPts val="0"/>
              </a:spcBef>
              <a:spcAft>
                <a:spcPts val="0"/>
              </a:spcAft>
              <a:defRPr/>
            </a:pPr>
            <a:endParaRPr lang="es-CO" dirty="0"/>
          </a:p>
        </p:txBody>
      </p:sp>
      <p:sp>
        <p:nvSpPr>
          <p:cNvPr id="13" name="12 CuadroTexto"/>
          <p:cNvSpPr txBox="1"/>
          <p:nvPr/>
        </p:nvSpPr>
        <p:spPr>
          <a:xfrm>
            <a:off x="6084168" y="3789040"/>
            <a:ext cx="2844800" cy="646331"/>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fontAlgn="auto">
              <a:spcBef>
                <a:spcPts val="0"/>
              </a:spcBef>
              <a:spcAft>
                <a:spcPts val="0"/>
              </a:spcAft>
              <a:defRPr/>
            </a:pPr>
            <a:r>
              <a:rPr lang="es-ES" dirty="0" smtClean="0"/>
              <a:t>El término de duración, si este no fuere indefinido.</a:t>
            </a:r>
            <a:endParaRPr lang="es-CO" dirty="0"/>
          </a:p>
        </p:txBody>
      </p:sp>
      <p:sp>
        <p:nvSpPr>
          <p:cNvPr id="14" name="13 CuadroTexto"/>
          <p:cNvSpPr txBox="1"/>
          <p:nvPr/>
        </p:nvSpPr>
        <p:spPr>
          <a:xfrm>
            <a:off x="6156176" y="4581128"/>
            <a:ext cx="2736304" cy="147732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ES" dirty="0" smtClean="0"/>
              <a:t>La forma de administración Deberá designarse cuando menos un representante legal.</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47472" y="704088"/>
            <a:ext cx="8229600" cy="1143000"/>
          </a:xfrm>
        </p:spPr>
        <p:txBody>
          <a:bodyPr>
            <a:normAutofit fontScale="90000"/>
          </a:bodyPr>
          <a:lstStyle/>
          <a:p>
            <a:r>
              <a:rPr lang="es-CO" b="1" dirty="0" smtClean="0">
                <a:solidFill>
                  <a:srgbClr val="052BCB"/>
                </a:solidFill>
              </a:rPr>
              <a:t>LOS BENEFICIOS DEL NUEVO EMPRESARIO: LEY 1429 DE 2010</a:t>
            </a:r>
            <a:r>
              <a:rPr lang="en-US" b="1" dirty="0" smtClean="0">
                <a:solidFill>
                  <a:srgbClr val="052BCB"/>
                </a:solidFill>
              </a:rPr>
              <a:t/>
            </a:r>
            <a:br>
              <a:rPr lang="en-US" b="1" dirty="0" smtClean="0">
                <a:solidFill>
                  <a:srgbClr val="052BCB"/>
                </a:solidFill>
              </a:rPr>
            </a:br>
            <a:endParaRPr lang="en-US" dirty="0"/>
          </a:p>
        </p:txBody>
      </p:sp>
      <p:sp>
        <p:nvSpPr>
          <p:cNvPr id="3" name="2 Marcador de contenido"/>
          <p:cNvSpPr>
            <a:spLocks noGrp="1"/>
          </p:cNvSpPr>
          <p:nvPr>
            <p:ph idx="1"/>
          </p:nvPr>
        </p:nvSpPr>
        <p:spPr>
          <a:xfrm>
            <a:off x="502920" y="2496312"/>
            <a:ext cx="4123944" cy="3264408"/>
          </a:xfrm>
        </p:spPr>
        <p:txBody>
          <a:bodyPr>
            <a:normAutofit fontScale="62500" lnSpcReduction="20000"/>
          </a:bodyPr>
          <a:lstStyle/>
          <a:p>
            <a:pPr algn="just"/>
            <a:r>
              <a:rPr lang="es-ES" b="1" dirty="0" smtClean="0">
                <a:cs typeface="Arial" pitchFamily="34" charset="0"/>
              </a:rPr>
              <a:t>Las </a:t>
            </a:r>
            <a:r>
              <a:rPr lang="es-ES" b="1" dirty="0" smtClean="0">
                <a:cs typeface="Arial" pitchFamily="34" charset="0"/>
              </a:rPr>
              <a:t>personas naturales y jurídicas </a:t>
            </a:r>
            <a:r>
              <a:rPr lang="es-ES" dirty="0" smtClean="0">
                <a:cs typeface="Arial" pitchFamily="34" charset="0"/>
              </a:rPr>
              <a:t>que desarrollan pequeñas empresas, es decir, aquellas cuyo personal no sea superior a 50 trabajadores  y cuyos activos totales no superan cinco mil salarios mínimos legales mensuales vigentes (5.000 SMLMV), que con posterioridad a la entrada en vigencia de la ley podrán acogerse a la ley. </a:t>
            </a:r>
          </a:p>
          <a:p>
            <a:endParaRPr lang="en-US" dirty="0"/>
          </a:p>
        </p:txBody>
      </p:sp>
      <p:sp>
        <p:nvSpPr>
          <p:cNvPr id="4" name="3 Llamada ovalada"/>
          <p:cNvSpPr/>
          <p:nvPr/>
        </p:nvSpPr>
        <p:spPr>
          <a:xfrm>
            <a:off x="5072640" y="1600201"/>
            <a:ext cx="3888432" cy="2962655"/>
          </a:xfrm>
          <a:prstGeom prst="wedgeEllipseCallout">
            <a:avLst>
              <a:gd name="adj1" fmla="val -17727"/>
              <a:gd name="adj2" fmla="val 74405"/>
            </a:avLst>
          </a:prstGeom>
          <a:solidFill>
            <a:schemeClr val="accent2">
              <a:lumMod val="20000"/>
              <a:lumOff val="80000"/>
            </a:schemeClr>
          </a:solidFill>
          <a:ln>
            <a:solidFill>
              <a:schemeClr val="accent2"/>
            </a:solidFill>
          </a:ln>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b="1" dirty="0" smtClean="0">
                <a:solidFill>
                  <a:schemeClr val="tx1"/>
                </a:solidFill>
                <a:cs typeface="Arial" pitchFamily="34" charset="0"/>
              </a:rPr>
              <a:t>Los beneficios están diseñados para las empresas que obtengan su matrícula mercantil, es decir, que se registren ante cualquier cámara de comercio del país cumpliendo con las condiciones que a continuación se exponen. </a:t>
            </a:r>
            <a:endParaRPr lang="en-US" sz="1600" b="1" dirty="0" smtClean="0">
              <a:solidFill>
                <a:schemeClr val="tx1"/>
              </a:solidFill>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53312" y="521208"/>
            <a:ext cx="7168896" cy="5970865"/>
          </a:xfrm>
          <a:prstGeom prst="rect">
            <a:avLst/>
          </a:prstGeom>
        </p:spPr>
        <p:txBody>
          <a:bodyPr wrap="square">
            <a:spAutoFit/>
          </a:bodyPr>
          <a:lstStyle/>
          <a:p>
            <a:r>
              <a:rPr lang="es-CO" sz="2400" b="1" dirty="0" smtClean="0">
                <a:ln w="10541" cmpd="sng">
                  <a:solidFill>
                    <a:schemeClr val="tx2"/>
                  </a:solidFill>
                  <a:prstDash val="solid"/>
                </a:ln>
                <a:solidFill>
                  <a:schemeClr val="tx2"/>
                </a:solidFill>
              </a:rPr>
              <a:t>Algunas de las Facilidades que ofrece la S.A.S</a:t>
            </a:r>
            <a:endParaRPr lang="en-US" sz="2400" b="1" dirty="0" smtClean="0">
              <a:ln w="10541" cmpd="sng">
                <a:solidFill>
                  <a:schemeClr val="tx2"/>
                </a:solidFill>
                <a:prstDash val="solid"/>
              </a:ln>
              <a:solidFill>
                <a:schemeClr val="tx2"/>
              </a:solidFill>
            </a:endParaRPr>
          </a:p>
          <a:p>
            <a:pPr algn="just"/>
            <a:endParaRPr lang="es-CO" b="1" dirty="0" smtClean="0">
              <a:ln w="10541" cmpd="sng">
                <a:solidFill>
                  <a:schemeClr val="tx2"/>
                </a:solidFill>
                <a:prstDash val="solid"/>
              </a:ln>
              <a:solidFill>
                <a:schemeClr val="tx2"/>
              </a:solidFill>
            </a:endParaRPr>
          </a:p>
          <a:p>
            <a:pPr algn="just">
              <a:buFont typeface="Wingdings" pitchFamily="2" charset="2"/>
              <a:buChar char="§"/>
            </a:pPr>
            <a:r>
              <a:rPr lang="es-ES" dirty="0" smtClean="0"/>
              <a:t> </a:t>
            </a:r>
            <a:r>
              <a:rPr lang="es-CO" dirty="0" smtClean="0"/>
              <a:t>El proceso de constitución y reforma es más fácil y eficiente, ya que se </a:t>
            </a:r>
            <a:r>
              <a:rPr lang="es-ES" dirty="0" smtClean="0"/>
              <a:t>podrá constituir con un documento privado en lugar de hacerse con una Escritura pública, sin importar el capital y el numero de empleados. </a:t>
            </a:r>
          </a:p>
          <a:p>
            <a:pPr algn="just">
              <a:buFont typeface="Wingdings" pitchFamily="2" charset="2"/>
              <a:buChar char="§"/>
            </a:pPr>
            <a:endParaRPr lang="es-ES" dirty="0" smtClean="0"/>
          </a:p>
          <a:p>
            <a:pPr algn="just">
              <a:buFont typeface="Wingdings" pitchFamily="2" charset="2"/>
              <a:buChar char="§"/>
            </a:pPr>
            <a:r>
              <a:rPr lang="es-ES" dirty="0" smtClean="0"/>
              <a:t> Las sociedades por acciones simplificadas se pueden constituirse con cualquier monto de capital social, y no están sujetas a los cubrimientos mínimos de capital suscrito y capital pagado. </a:t>
            </a:r>
          </a:p>
          <a:p>
            <a:pPr algn="just"/>
            <a:endParaRPr lang="es-ES" dirty="0" smtClean="0"/>
          </a:p>
          <a:p>
            <a:pPr algn="just">
              <a:buFont typeface="Wingdings" pitchFamily="2" charset="2"/>
              <a:buChar char="§"/>
            </a:pPr>
            <a:r>
              <a:rPr lang="es-ES" dirty="0" smtClean="0"/>
              <a:t> No están obligadas como las demás sociedades reguladas en el código de comercio a tener que especificar el objeto social al que se dedicarán, pues si no lo detallan, se entenderá que la sociedad podrá realizar cualquier actividad lícita. </a:t>
            </a:r>
          </a:p>
          <a:p>
            <a:pPr algn="just"/>
            <a:endParaRPr lang="es-ES" dirty="0" smtClean="0"/>
          </a:p>
          <a:p>
            <a:pPr algn="just">
              <a:buFont typeface="Wingdings" pitchFamily="2" charset="2"/>
              <a:buChar char="§"/>
            </a:pPr>
            <a:r>
              <a:rPr lang="es-ES" dirty="0" smtClean="0"/>
              <a:t> A las S.A.S. no se les exige tener todos los órganos de administración pues es suficiente con que tengan solamente a su representante legal. </a:t>
            </a:r>
          </a:p>
          <a:p>
            <a:pPr algn="just"/>
            <a:endParaRPr lang="es-ES" dirty="0" smtClean="0"/>
          </a:p>
          <a:p>
            <a:pPr algn="just">
              <a:buFont typeface="Wingdings" pitchFamily="2" charset="2"/>
              <a:buChar char="§"/>
            </a:pPr>
            <a:r>
              <a:rPr lang="es-CO" dirty="0" smtClean="0"/>
              <a:t>Es posible crear diversas clases y series de acciones y es posible fijar las reglas que van a regir el funcionamiento de la sociedad.</a:t>
            </a:r>
          </a:p>
          <a:p>
            <a:pPr algn="just"/>
            <a:endParaRPr lang="es-CO" sz="16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Llamada ovalada"/>
          <p:cNvSpPr/>
          <p:nvPr/>
        </p:nvSpPr>
        <p:spPr>
          <a:xfrm>
            <a:off x="2945544" y="228600"/>
            <a:ext cx="2376264" cy="1872208"/>
          </a:xfrm>
          <a:prstGeom prst="wedgeEllipseCallout">
            <a:avLst/>
          </a:prstGeom>
          <a:solidFill>
            <a:schemeClr val="accent2">
              <a:lumMod val="20000"/>
              <a:lumOff val="80000"/>
            </a:schemeClr>
          </a:solidFill>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lang="es-CO" b="1" dirty="0" smtClean="0"/>
              <a:t>Importante tener en cuenta …..</a:t>
            </a:r>
            <a:endParaRPr lang="en-US" b="1" dirty="0"/>
          </a:p>
        </p:txBody>
      </p:sp>
      <p:sp>
        <p:nvSpPr>
          <p:cNvPr id="3" name="2 Rectángulo"/>
          <p:cNvSpPr/>
          <p:nvPr/>
        </p:nvSpPr>
        <p:spPr>
          <a:xfrm>
            <a:off x="969264" y="2514601"/>
            <a:ext cx="5888736" cy="4247317"/>
          </a:xfrm>
          <a:prstGeom prst="rect">
            <a:avLst/>
          </a:prstGeom>
        </p:spPr>
        <p:txBody>
          <a:bodyPr wrap="square">
            <a:spAutoFit/>
          </a:bodyPr>
          <a:lstStyle/>
          <a:p>
            <a:pPr algn="just">
              <a:buFont typeface="Wingdings" pitchFamily="2" charset="2"/>
              <a:buChar char="§"/>
            </a:pPr>
            <a:r>
              <a:rPr lang="es-ES" dirty="0" smtClean="0"/>
              <a:t>Cuando lo activos aportados a la sociedad comprendan bienes cuya transferencia requiera escritura pública, la constitución de la sociedad deberá hacerse de igual manera e inscribirse también en los registros correspondientes.</a:t>
            </a:r>
          </a:p>
          <a:p>
            <a:pPr algn="just"/>
            <a:endParaRPr lang="en-US" dirty="0" smtClean="0"/>
          </a:p>
          <a:p>
            <a:pPr algn="just">
              <a:buFont typeface="Wingdings" pitchFamily="2" charset="2"/>
              <a:buChar char="§"/>
            </a:pPr>
            <a:r>
              <a:rPr lang="es-ES" dirty="0" smtClean="0"/>
              <a:t>El documento de constitución será objeto de reconocimiento personal manera previa a la inscripción en el registro mercantil de la Cámara de Comercio, por quienes participen en su suscripción.</a:t>
            </a:r>
          </a:p>
          <a:p>
            <a:pPr algn="just"/>
            <a:endParaRPr lang="es-ES" dirty="0" smtClean="0"/>
          </a:p>
          <a:p>
            <a:pPr algn="just">
              <a:buFont typeface="Wingdings" pitchFamily="2" charset="2"/>
              <a:buChar char="§"/>
            </a:pPr>
            <a:r>
              <a:rPr lang="es-ES" dirty="0" smtClean="0"/>
              <a:t>El revisor fiscal solo es obligatorio cuando posee activos superiores a 5.000 SMMLV o ingresos superiores a 3.000 SMMLV.</a:t>
            </a:r>
          </a:p>
          <a:p>
            <a:pPr algn="just">
              <a:buFont typeface="Wingdings" pitchFamily="2" charset="2"/>
              <a:buChar char="§"/>
            </a:pPr>
            <a:endParaRPr lang="en-US" dirty="0" smtClean="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Llamada ovalada"/>
          <p:cNvSpPr/>
          <p:nvPr/>
        </p:nvSpPr>
        <p:spPr>
          <a:xfrm>
            <a:off x="1535104" y="478960"/>
            <a:ext cx="5688632" cy="3816424"/>
          </a:xfrm>
          <a:prstGeom prst="wedgeEllipse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s-CO" b="1" dirty="0" smtClean="0"/>
              <a:t>A través del portal </a:t>
            </a:r>
            <a:r>
              <a:rPr lang="es-CO" b="1" u="sng" dirty="0" smtClean="0">
                <a:hlinkClick r:id="rId2"/>
              </a:rPr>
              <a:t>www.crearempresa.com.co</a:t>
            </a:r>
            <a:r>
              <a:rPr lang="es-CO" b="1" dirty="0" smtClean="0"/>
              <a:t>, usted podrá diligenciar los formularios del Registro Único Empresarial (RUES) para la inscripción como persona natural y jurídica, igualmente podrá suscribir las minutas de constitución de sociedades. </a:t>
            </a:r>
            <a:endParaRPr lang="en-US" dirty="0" smtClean="0"/>
          </a:p>
        </p:txBody>
      </p:sp>
      <p:sp>
        <p:nvSpPr>
          <p:cNvPr id="3" name="2 Rectángulo"/>
          <p:cNvSpPr/>
          <p:nvPr/>
        </p:nvSpPr>
        <p:spPr>
          <a:xfrm>
            <a:off x="4123920" y="5010912"/>
            <a:ext cx="3099816" cy="707886"/>
          </a:xfrm>
          <a:prstGeom prst="rect">
            <a:avLst/>
          </a:prstGeom>
        </p:spPr>
        <p:txBody>
          <a:bodyPr wrap="square">
            <a:spAutoFit/>
          </a:bodyPr>
          <a:lstStyle/>
          <a:p>
            <a:r>
              <a:rPr lang="es-CO" sz="4000" dirty="0" smtClean="0">
                <a:solidFill>
                  <a:srgbClr val="052BCB"/>
                </a:solidFill>
              </a:rPr>
              <a:t>GRACIAS!</a:t>
            </a:r>
            <a:endParaRPr lang="en-US" sz="4000" dirty="0">
              <a:solidFill>
                <a:srgbClr val="052BCB"/>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1143000"/>
          </a:xfrm>
        </p:spPr>
        <p:txBody>
          <a:bodyPr>
            <a:normAutofit fontScale="90000"/>
          </a:bodyPr>
          <a:lstStyle/>
          <a:p>
            <a:r>
              <a:rPr lang="es-CO" sz="3100" b="1" dirty="0" smtClean="0">
                <a:solidFill>
                  <a:schemeClr val="accent2"/>
                </a:solidFill>
              </a:rPr>
              <a:t>PEQUEÑAS EMPRESAS CON DESCUENTO EN PARAFISCALES </a:t>
            </a:r>
            <a:r>
              <a:rPr lang="en-US" b="1" dirty="0" smtClean="0">
                <a:solidFill>
                  <a:schemeClr val="accent2"/>
                </a:solidFill>
              </a:rPr>
              <a:t/>
            </a:r>
            <a:br>
              <a:rPr lang="en-US" b="1" dirty="0" smtClean="0">
                <a:solidFill>
                  <a:schemeClr val="accent2"/>
                </a:solidFill>
              </a:rPr>
            </a:br>
            <a:endParaRPr lang="en-US" dirty="0"/>
          </a:p>
        </p:txBody>
      </p:sp>
      <p:sp>
        <p:nvSpPr>
          <p:cNvPr id="3" name="2 Marcador de contenido"/>
          <p:cNvSpPr>
            <a:spLocks noGrp="1"/>
          </p:cNvSpPr>
          <p:nvPr>
            <p:ph idx="1"/>
          </p:nvPr>
        </p:nvSpPr>
        <p:spPr>
          <a:xfrm>
            <a:off x="457200" y="1243584"/>
            <a:ext cx="8430768" cy="2395727"/>
          </a:xfrm>
        </p:spPr>
        <p:txBody>
          <a:bodyPr>
            <a:normAutofit fontScale="55000" lnSpcReduction="20000"/>
          </a:bodyPr>
          <a:lstStyle/>
          <a:p>
            <a:r>
              <a:rPr lang="es-ES" b="1" dirty="0" smtClean="0"/>
              <a:t>¿</a:t>
            </a:r>
            <a:r>
              <a:rPr lang="es-ES" sz="3800" b="1" dirty="0" smtClean="0"/>
              <a:t>Cuáles son los parafiscales? </a:t>
            </a:r>
            <a:endParaRPr lang="es-ES" sz="3800" dirty="0" smtClean="0"/>
          </a:p>
          <a:p>
            <a:r>
              <a:rPr lang="es-ES" sz="3800" dirty="0" smtClean="0"/>
              <a:t>Los aportes parafiscales se refieren a los aportes hechos por las empresas (o los empleadores) al Sena (2% del salario) al ICBF (3%) a las cajas de compensación familiar (4%) y el Aporte en salud a la subcuenta de solidaridad del FOSYGA, cuya tarifa plena es de 1.5%.  </a:t>
            </a:r>
          </a:p>
          <a:p>
            <a:r>
              <a:rPr lang="es-ES" sz="3800" b="1" dirty="0" smtClean="0"/>
              <a:t>¿De cuánto es el descuento en parafiscales y en el aporte a la subcuenta de solidaridad en salud? </a:t>
            </a:r>
          </a:p>
          <a:p>
            <a:pPr>
              <a:buNone/>
            </a:pPr>
            <a:r>
              <a:rPr lang="es-ES" sz="3800" dirty="0" smtClean="0"/>
              <a:t>  </a:t>
            </a:r>
            <a:endParaRPr lang="en-US" sz="3800" dirty="0"/>
          </a:p>
        </p:txBody>
      </p:sp>
      <p:graphicFrame>
        <p:nvGraphicFramePr>
          <p:cNvPr id="4" name="3 Tabla"/>
          <p:cNvGraphicFramePr>
            <a:graphicFrameLocks noGrp="1"/>
          </p:cNvGraphicFramePr>
          <p:nvPr/>
        </p:nvGraphicFramePr>
        <p:xfrm>
          <a:off x="457200" y="3227832"/>
          <a:ext cx="7816856" cy="2407920"/>
        </p:xfrm>
        <a:graphic>
          <a:graphicData uri="http://schemas.openxmlformats.org/drawingml/2006/table">
            <a:tbl>
              <a:tblPr firstRow="1" bandRow="1">
                <a:tableStyleId>{5C22544A-7EE6-4342-B048-85BDC9FD1C3A}</a:tableStyleId>
              </a:tblPr>
              <a:tblGrid>
                <a:gridCol w="3908428"/>
                <a:gridCol w="3908428"/>
              </a:tblGrid>
              <a:tr h="444873">
                <a:tc>
                  <a:txBody>
                    <a:bodyPr/>
                    <a:lstStyle/>
                    <a:p>
                      <a:pPr algn="ctr"/>
                      <a:r>
                        <a:rPr lang="es-CO" sz="1600" dirty="0" smtClean="0"/>
                        <a:t>PERIODOS</a:t>
                      </a:r>
                      <a:r>
                        <a:rPr lang="es-CO" sz="1600" baseline="0" dirty="0" smtClean="0"/>
                        <a:t> CONTADOS DESDE EL INICIO  DE LA ACTIVIDAD ECONÓMICA</a:t>
                      </a:r>
                      <a:endParaRPr lang="en-US" sz="1600" dirty="0"/>
                    </a:p>
                  </a:txBody>
                  <a:tcPr/>
                </a:tc>
                <a:tc>
                  <a:txBody>
                    <a:bodyPr/>
                    <a:lstStyle/>
                    <a:p>
                      <a:pPr algn="ctr"/>
                      <a:r>
                        <a:rPr lang="es-CO" sz="1600" dirty="0" smtClean="0"/>
                        <a:t>PORCENTAJE DEL PAGO DE APORTES PARAFISCALES </a:t>
                      </a:r>
                      <a:endParaRPr lang="en-US" sz="1600" dirty="0"/>
                    </a:p>
                  </a:txBody>
                  <a:tcPr/>
                </a:tc>
              </a:tr>
              <a:tr h="280973">
                <a:tc>
                  <a:txBody>
                    <a:bodyPr/>
                    <a:lstStyle/>
                    <a:p>
                      <a:r>
                        <a:rPr lang="es-CO" dirty="0" smtClean="0"/>
                        <a:t>PRIMER Y SEGUNDO AÑO</a:t>
                      </a:r>
                      <a:endParaRPr lang="en-US" dirty="0"/>
                    </a:p>
                  </a:txBody>
                  <a:tcPr/>
                </a:tc>
                <a:tc>
                  <a:txBody>
                    <a:bodyPr/>
                    <a:lstStyle/>
                    <a:p>
                      <a:r>
                        <a:rPr lang="es-CO" dirty="0" smtClean="0"/>
                        <a:t>0%</a:t>
                      </a:r>
                      <a:endParaRPr lang="en-US" dirty="0"/>
                    </a:p>
                  </a:txBody>
                  <a:tcPr/>
                </a:tc>
              </a:tr>
              <a:tr h="280973">
                <a:tc>
                  <a:txBody>
                    <a:bodyPr/>
                    <a:lstStyle/>
                    <a:p>
                      <a:r>
                        <a:rPr lang="es-CO" dirty="0" smtClean="0"/>
                        <a:t>TERCER AÑO</a:t>
                      </a:r>
                      <a:endParaRPr lang="en-US" dirty="0"/>
                    </a:p>
                  </a:txBody>
                  <a:tcPr/>
                </a:tc>
                <a:tc>
                  <a:txBody>
                    <a:bodyPr/>
                    <a:lstStyle/>
                    <a:p>
                      <a:r>
                        <a:rPr lang="es-CO" dirty="0" smtClean="0"/>
                        <a:t>25%</a:t>
                      </a:r>
                      <a:endParaRPr lang="en-US" dirty="0"/>
                    </a:p>
                  </a:txBody>
                  <a:tcPr/>
                </a:tc>
              </a:tr>
              <a:tr h="280973">
                <a:tc>
                  <a:txBody>
                    <a:bodyPr/>
                    <a:lstStyle/>
                    <a:p>
                      <a:r>
                        <a:rPr lang="es-CO" dirty="0" smtClean="0"/>
                        <a:t>CUARTO AÑO</a:t>
                      </a:r>
                      <a:endParaRPr lang="en-US" dirty="0"/>
                    </a:p>
                  </a:txBody>
                  <a:tcPr/>
                </a:tc>
                <a:tc>
                  <a:txBody>
                    <a:bodyPr/>
                    <a:lstStyle/>
                    <a:p>
                      <a:r>
                        <a:rPr lang="es-CO" dirty="0" smtClean="0"/>
                        <a:t>50%</a:t>
                      </a:r>
                      <a:endParaRPr lang="en-US" dirty="0"/>
                    </a:p>
                  </a:txBody>
                  <a:tcPr/>
                </a:tc>
              </a:tr>
              <a:tr h="280973">
                <a:tc>
                  <a:txBody>
                    <a:bodyPr/>
                    <a:lstStyle/>
                    <a:p>
                      <a:r>
                        <a:rPr lang="es-CO" dirty="0" smtClean="0"/>
                        <a:t>QUINTO</a:t>
                      </a:r>
                      <a:r>
                        <a:rPr lang="es-CO" baseline="0" dirty="0" smtClean="0"/>
                        <a:t> AÑO</a:t>
                      </a:r>
                      <a:endParaRPr lang="en-US" dirty="0"/>
                    </a:p>
                  </a:txBody>
                  <a:tcPr/>
                </a:tc>
                <a:tc>
                  <a:txBody>
                    <a:bodyPr/>
                    <a:lstStyle/>
                    <a:p>
                      <a:r>
                        <a:rPr lang="es-CO" dirty="0" smtClean="0"/>
                        <a:t>75%</a:t>
                      </a:r>
                      <a:endParaRPr lang="en-US" dirty="0"/>
                    </a:p>
                  </a:txBody>
                  <a:tcPr/>
                </a:tc>
              </a:tr>
              <a:tr h="280973">
                <a:tc>
                  <a:txBody>
                    <a:bodyPr/>
                    <a:lstStyle/>
                    <a:p>
                      <a:r>
                        <a:rPr lang="es-CO" dirty="0" smtClean="0"/>
                        <a:t>SEXTO</a:t>
                      </a:r>
                      <a:r>
                        <a:rPr lang="es-CO" baseline="0" dirty="0" smtClean="0"/>
                        <a:t> AÑO Y EN ADELANTE</a:t>
                      </a:r>
                      <a:endParaRPr lang="en-US" dirty="0"/>
                    </a:p>
                  </a:txBody>
                  <a:tcPr/>
                </a:tc>
                <a:tc>
                  <a:txBody>
                    <a:bodyPr/>
                    <a:lstStyle/>
                    <a:p>
                      <a:r>
                        <a:rPr lang="es-CO" dirty="0" smtClean="0"/>
                        <a:t>100%</a:t>
                      </a:r>
                      <a:endParaRPr lang="en-US" dirty="0"/>
                    </a:p>
                  </a:txBody>
                  <a:tcPr/>
                </a:tc>
              </a:tr>
            </a:tbl>
          </a:graphicData>
        </a:graphic>
      </p:graphicFrame>
      <p:sp>
        <p:nvSpPr>
          <p:cNvPr id="5" name="4 Rectángulo"/>
          <p:cNvSpPr/>
          <p:nvPr/>
        </p:nvSpPr>
        <p:spPr>
          <a:xfrm>
            <a:off x="868680" y="5955792"/>
            <a:ext cx="4572000" cy="646331"/>
          </a:xfrm>
          <a:prstGeom prst="rect">
            <a:avLst/>
          </a:prstGeom>
        </p:spPr>
        <p:txBody>
          <a:bodyPr>
            <a:spAutoFit/>
          </a:bodyPr>
          <a:lstStyle/>
          <a:p>
            <a:pPr algn="ctr"/>
            <a:r>
              <a:rPr lang="es-ES" b="1" dirty="0" smtClean="0"/>
              <a:t>Se podrá acceder a este beneficio hasta el 31 de diciembre del año 2014.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65176" y="1293596"/>
            <a:ext cx="8229600" cy="1664208"/>
          </a:xfrm>
        </p:spPr>
        <p:txBody>
          <a:bodyPr>
            <a:normAutofit fontScale="55000" lnSpcReduction="20000"/>
          </a:bodyPr>
          <a:lstStyle/>
          <a:p>
            <a:pPr algn="just"/>
            <a:r>
              <a:rPr lang="es-ES" dirty="0" smtClean="0"/>
              <a:t>Al momento de constituir la pequeña empresa, la persona debe acercarse a la cámara de comercio del área donde va a funcionar su futura empresa. Allí registra su nueva empresa, obtiene la matrícula mercantil y la tarifa para ese primer año será de cero por ciento.  Luego pagará la renovación anual de manera progresiva. </a:t>
            </a:r>
          </a:p>
          <a:p>
            <a:pPr algn="ctr"/>
            <a:endParaRPr lang="es-ES" b="1" dirty="0" smtClean="0"/>
          </a:p>
          <a:p>
            <a:pPr algn="ctr"/>
            <a:r>
              <a:rPr lang="es-ES" b="1" dirty="0" smtClean="0"/>
              <a:t>Progresividad en el pago de la matricula mercantil y su renovación anual </a:t>
            </a:r>
          </a:p>
          <a:p>
            <a:endParaRPr lang="es-ES" dirty="0" smtClean="0"/>
          </a:p>
          <a:p>
            <a:endParaRPr lang="en-US" dirty="0"/>
          </a:p>
        </p:txBody>
      </p:sp>
      <p:sp>
        <p:nvSpPr>
          <p:cNvPr id="4" name="3 Título"/>
          <p:cNvSpPr txBox="1">
            <a:spLocks noGrp="1"/>
          </p:cNvSpPr>
          <p:nvPr>
            <p:ph type="title"/>
          </p:nvPr>
        </p:nvSpPr>
        <p:spPr>
          <a:xfrm>
            <a:off x="688032" y="274638"/>
            <a:ext cx="8229600" cy="1143000"/>
          </a:xfrm>
          <a:prstGeom prst="rect">
            <a:avLst/>
          </a:prstGeom>
          <a:noFill/>
        </p:spPr>
        <p:txBody>
          <a:bodyPr wrap="square" rtlCol="0">
            <a:spAutoFit/>
          </a:bodyPr>
          <a:lstStyle/>
          <a:p>
            <a:pPr algn="ctr"/>
            <a:r>
              <a:rPr lang="es-CO" sz="2000" b="1" dirty="0" smtClean="0">
                <a:solidFill>
                  <a:schemeClr val="accent2"/>
                </a:solidFill>
              </a:rPr>
              <a:t>PEQUEÑAS EMPRESAS CON DESCUENTO REGISTRO MERCANTIL</a:t>
            </a:r>
            <a:endParaRPr lang="en-US" sz="2000" b="1" dirty="0">
              <a:solidFill>
                <a:schemeClr val="accent2"/>
              </a:solidFill>
            </a:endParaRPr>
          </a:p>
        </p:txBody>
      </p:sp>
      <p:graphicFrame>
        <p:nvGraphicFramePr>
          <p:cNvPr id="5" name="4 Tabla"/>
          <p:cNvGraphicFramePr>
            <a:graphicFrameLocks noGrp="1"/>
          </p:cNvGraphicFramePr>
          <p:nvPr/>
        </p:nvGraphicFramePr>
        <p:xfrm>
          <a:off x="457200" y="2957804"/>
          <a:ext cx="8460432" cy="2042160"/>
        </p:xfrm>
        <a:graphic>
          <a:graphicData uri="http://schemas.openxmlformats.org/drawingml/2006/table">
            <a:tbl>
              <a:tblPr firstRow="1" bandRow="1">
                <a:tableStyleId>{5C22544A-7EE6-4342-B048-85BDC9FD1C3A}</a:tableStyleId>
              </a:tblPr>
              <a:tblGrid>
                <a:gridCol w="4176464"/>
                <a:gridCol w="4283968"/>
              </a:tblGrid>
              <a:tr h="504056">
                <a:tc>
                  <a:txBody>
                    <a:bodyPr/>
                    <a:lstStyle/>
                    <a:p>
                      <a:pPr algn="ctr"/>
                      <a:r>
                        <a:rPr lang="es-CO" sz="1600" dirty="0" smtClean="0"/>
                        <a:t>PERIODOS</a:t>
                      </a:r>
                      <a:r>
                        <a:rPr lang="es-CO" sz="1600" baseline="0" dirty="0" smtClean="0"/>
                        <a:t> CONTADOS DESDE EL INICIO ACTIVIDAD ECONÓMICA</a:t>
                      </a:r>
                      <a:endParaRPr lang="en-US" sz="1600" dirty="0"/>
                    </a:p>
                  </a:txBody>
                  <a:tcPr/>
                </a:tc>
                <a:tc>
                  <a:txBody>
                    <a:bodyPr/>
                    <a:lstStyle/>
                    <a:p>
                      <a:pPr algn="ctr"/>
                      <a:r>
                        <a:rPr lang="es-CO" sz="1600" dirty="0" smtClean="0"/>
                        <a:t>TARIFA</a:t>
                      </a:r>
                      <a:r>
                        <a:rPr lang="es-CO" sz="1600" baseline="0" dirty="0" smtClean="0"/>
                        <a:t> PROGRESIVA MATRICULA MERCANTIL </a:t>
                      </a:r>
                      <a:endParaRPr lang="en-US" sz="1600" dirty="0"/>
                    </a:p>
                  </a:txBody>
                  <a:tcPr/>
                </a:tc>
              </a:tr>
              <a:tr h="354822">
                <a:tc>
                  <a:txBody>
                    <a:bodyPr/>
                    <a:lstStyle/>
                    <a:p>
                      <a:r>
                        <a:rPr lang="es-CO" dirty="0" smtClean="0"/>
                        <a:t>PRIMER</a:t>
                      </a:r>
                      <a:r>
                        <a:rPr lang="es-CO" baseline="0" dirty="0" smtClean="0"/>
                        <a:t> AÑO</a:t>
                      </a:r>
                      <a:endParaRPr lang="en-US" dirty="0"/>
                    </a:p>
                  </a:txBody>
                  <a:tcPr/>
                </a:tc>
                <a:tc>
                  <a:txBody>
                    <a:bodyPr/>
                    <a:lstStyle/>
                    <a:p>
                      <a:r>
                        <a:rPr lang="es-CO" dirty="0" smtClean="0"/>
                        <a:t>0%</a:t>
                      </a:r>
                      <a:endParaRPr lang="en-US" dirty="0"/>
                    </a:p>
                  </a:txBody>
                  <a:tcPr/>
                </a:tc>
              </a:tr>
              <a:tr h="354822">
                <a:tc>
                  <a:txBody>
                    <a:bodyPr/>
                    <a:lstStyle/>
                    <a:p>
                      <a:r>
                        <a:rPr lang="es-CO" dirty="0" smtClean="0"/>
                        <a:t>SEGUNDO</a:t>
                      </a:r>
                      <a:r>
                        <a:rPr lang="es-CO" baseline="0" dirty="0" smtClean="0"/>
                        <a:t> </a:t>
                      </a:r>
                      <a:r>
                        <a:rPr lang="es-CO" dirty="0" smtClean="0"/>
                        <a:t>AÑO</a:t>
                      </a:r>
                      <a:endParaRPr lang="en-US" dirty="0"/>
                    </a:p>
                  </a:txBody>
                  <a:tcPr/>
                </a:tc>
                <a:tc>
                  <a:txBody>
                    <a:bodyPr/>
                    <a:lstStyle/>
                    <a:p>
                      <a:r>
                        <a:rPr lang="es-CO" dirty="0" smtClean="0"/>
                        <a:t>50%</a:t>
                      </a:r>
                      <a:endParaRPr lang="en-US" dirty="0"/>
                    </a:p>
                  </a:txBody>
                  <a:tcPr/>
                </a:tc>
              </a:tr>
              <a:tr h="354822">
                <a:tc>
                  <a:txBody>
                    <a:bodyPr/>
                    <a:lstStyle/>
                    <a:p>
                      <a:r>
                        <a:rPr lang="es-CO" dirty="0" smtClean="0"/>
                        <a:t>TERCER</a:t>
                      </a:r>
                      <a:r>
                        <a:rPr lang="es-CO" baseline="0" dirty="0" smtClean="0"/>
                        <a:t> </a:t>
                      </a:r>
                      <a:r>
                        <a:rPr lang="es-CO" dirty="0" smtClean="0"/>
                        <a:t>AÑO</a:t>
                      </a:r>
                      <a:endParaRPr lang="en-US" dirty="0"/>
                    </a:p>
                  </a:txBody>
                  <a:tcPr/>
                </a:tc>
                <a:tc>
                  <a:txBody>
                    <a:bodyPr/>
                    <a:lstStyle/>
                    <a:p>
                      <a:r>
                        <a:rPr lang="es-CO" dirty="0" smtClean="0"/>
                        <a:t>75%</a:t>
                      </a:r>
                      <a:endParaRPr lang="en-US" dirty="0"/>
                    </a:p>
                  </a:txBody>
                  <a:tcPr/>
                </a:tc>
              </a:tr>
              <a:tr h="354822">
                <a:tc>
                  <a:txBody>
                    <a:bodyPr/>
                    <a:lstStyle/>
                    <a:p>
                      <a:r>
                        <a:rPr lang="es-CO" baseline="0" dirty="0" smtClean="0"/>
                        <a:t>CUARTO AÑO Y EN ADELANTE</a:t>
                      </a:r>
                      <a:endParaRPr lang="en-US" dirty="0"/>
                    </a:p>
                  </a:txBody>
                  <a:tcPr/>
                </a:tc>
                <a:tc>
                  <a:txBody>
                    <a:bodyPr/>
                    <a:lstStyle/>
                    <a:p>
                      <a:r>
                        <a:rPr lang="es-CO" dirty="0" smtClean="0"/>
                        <a:t>100%</a:t>
                      </a:r>
                      <a:endParaRPr lang="en-US" dirty="0"/>
                    </a:p>
                  </a:txBody>
                  <a:tcPr/>
                </a:tc>
              </a:tr>
            </a:tbl>
          </a:graphicData>
        </a:graphic>
      </p:graphicFrame>
      <p:sp>
        <p:nvSpPr>
          <p:cNvPr id="6" name="5 Rectángulo"/>
          <p:cNvSpPr/>
          <p:nvPr/>
        </p:nvSpPr>
        <p:spPr>
          <a:xfrm>
            <a:off x="1316736" y="5144946"/>
            <a:ext cx="6592824" cy="646331"/>
          </a:xfrm>
          <a:prstGeom prst="rect">
            <a:avLst/>
          </a:prstGeom>
        </p:spPr>
        <p:txBody>
          <a:bodyPr wrap="square">
            <a:spAutoFit/>
          </a:bodyPr>
          <a:lstStyle/>
          <a:p>
            <a:pPr algn="ctr"/>
            <a:r>
              <a:rPr lang="es-ES" b="1" dirty="0" smtClean="0"/>
              <a:t>Se podrá acceder a este beneficio hasta el 31 de diciembre del año 2014. </a:t>
            </a:r>
            <a:endParaRPr lang="es-E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40664" y="397764"/>
            <a:ext cx="8229600" cy="1655063"/>
          </a:xfrm>
        </p:spPr>
        <p:txBody>
          <a:bodyPr>
            <a:normAutofit/>
          </a:bodyPr>
          <a:lstStyle/>
          <a:p>
            <a:r>
              <a:rPr lang="es-CO" sz="2200" b="1" dirty="0" smtClean="0">
                <a:solidFill>
                  <a:schemeClr val="accent2"/>
                </a:solidFill>
              </a:rPr>
              <a:t>PEQUEÑAS EMPRESAS CON DESCUENTO EN EL IMPUESTO A LA RENTA</a:t>
            </a:r>
            <a:r>
              <a:rPr lang="es-CO" b="1" dirty="0" smtClean="0">
                <a:solidFill>
                  <a:schemeClr val="accent2"/>
                </a:solidFill>
              </a:rPr>
              <a:t/>
            </a:r>
            <a:br>
              <a:rPr lang="es-CO" b="1" dirty="0" smtClean="0">
                <a:solidFill>
                  <a:schemeClr val="accent2"/>
                </a:solidFill>
              </a:rPr>
            </a:br>
            <a:endParaRPr lang="en-US" dirty="0"/>
          </a:p>
        </p:txBody>
      </p:sp>
      <p:sp>
        <p:nvSpPr>
          <p:cNvPr id="3" name="2 Marcador de contenido"/>
          <p:cNvSpPr>
            <a:spLocks noGrp="1"/>
          </p:cNvSpPr>
          <p:nvPr>
            <p:ph idx="1"/>
          </p:nvPr>
        </p:nvSpPr>
        <p:spPr>
          <a:xfrm>
            <a:off x="483368" y="1225296"/>
            <a:ext cx="8229600" cy="1700784"/>
          </a:xfrm>
        </p:spPr>
        <p:txBody>
          <a:bodyPr>
            <a:normAutofit fontScale="70000" lnSpcReduction="20000"/>
          </a:bodyPr>
          <a:lstStyle/>
          <a:p>
            <a:pPr algn="just"/>
            <a:r>
              <a:rPr lang="es-ES" dirty="0" smtClean="0"/>
              <a:t>Las pequeñas empresas que inicien su actividad económica principal a partir de la promulgación de la presente ley cumplirán las obligaciones tributarias sustantivas correspondientes al Impuesto sobre la Renta y Complementarios de forma progresiva,.</a:t>
            </a:r>
          </a:p>
          <a:p>
            <a:pPr algn="ctr">
              <a:buNone/>
            </a:pPr>
            <a:r>
              <a:rPr lang="es-ES" b="1" dirty="0" smtClean="0"/>
              <a:t> Progresividad en el pago del Impuesto a la Renta </a:t>
            </a:r>
          </a:p>
          <a:p>
            <a:endParaRPr lang="en-US" dirty="0"/>
          </a:p>
        </p:txBody>
      </p:sp>
      <p:graphicFrame>
        <p:nvGraphicFramePr>
          <p:cNvPr id="4" name="3 Tabla"/>
          <p:cNvGraphicFramePr>
            <a:graphicFrameLocks noGrp="1"/>
          </p:cNvGraphicFramePr>
          <p:nvPr/>
        </p:nvGraphicFramePr>
        <p:xfrm>
          <a:off x="440176" y="2926080"/>
          <a:ext cx="8530088" cy="2407921"/>
        </p:xfrm>
        <a:graphic>
          <a:graphicData uri="http://schemas.openxmlformats.org/drawingml/2006/table">
            <a:tbl>
              <a:tblPr firstRow="1" bandRow="1">
                <a:tableStyleId>{5C22544A-7EE6-4342-B048-85BDC9FD1C3A}</a:tableStyleId>
              </a:tblPr>
              <a:tblGrid>
                <a:gridCol w="4173604"/>
                <a:gridCol w="4356484"/>
              </a:tblGrid>
              <a:tr h="579121">
                <a:tc>
                  <a:txBody>
                    <a:bodyPr/>
                    <a:lstStyle/>
                    <a:p>
                      <a:pPr algn="ctr"/>
                      <a:r>
                        <a:rPr lang="es-CO" sz="1600" dirty="0" smtClean="0"/>
                        <a:t>PERIODOS</a:t>
                      </a:r>
                      <a:r>
                        <a:rPr lang="es-CO" sz="1600" baseline="0" dirty="0" smtClean="0"/>
                        <a:t> CONTADOS  DESDE EL INICIO ACTIVIDAD ECONÓMICA</a:t>
                      </a:r>
                      <a:endParaRPr lang="en-US" sz="1600" dirty="0"/>
                    </a:p>
                  </a:txBody>
                  <a:tcPr/>
                </a:tc>
                <a:tc>
                  <a:txBody>
                    <a:bodyPr/>
                    <a:lstStyle/>
                    <a:p>
                      <a:pPr algn="ctr"/>
                      <a:r>
                        <a:rPr lang="es-CO" sz="1600" dirty="0" smtClean="0"/>
                        <a:t>PORCENTAJE DEL PAGO DE APORTES PARAFISCALES </a:t>
                      </a:r>
                      <a:endParaRPr lang="en-US" sz="1600" dirty="0"/>
                    </a:p>
                  </a:txBody>
                  <a:tcPr/>
                </a:tc>
              </a:tr>
              <a:tr h="354822">
                <a:tc>
                  <a:txBody>
                    <a:bodyPr/>
                    <a:lstStyle/>
                    <a:p>
                      <a:r>
                        <a:rPr lang="es-CO" dirty="0" smtClean="0"/>
                        <a:t>PRIMER Y SEGUNDO AÑO</a:t>
                      </a:r>
                      <a:endParaRPr lang="en-US" dirty="0"/>
                    </a:p>
                  </a:txBody>
                  <a:tcPr/>
                </a:tc>
                <a:tc>
                  <a:txBody>
                    <a:bodyPr/>
                    <a:lstStyle/>
                    <a:p>
                      <a:r>
                        <a:rPr lang="es-CO" dirty="0" smtClean="0"/>
                        <a:t>0%</a:t>
                      </a:r>
                      <a:endParaRPr lang="en-US" dirty="0"/>
                    </a:p>
                  </a:txBody>
                  <a:tcPr/>
                </a:tc>
              </a:tr>
              <a:tr h="354822">
                <a:tc>
                  <a:txBody>
                    <a:bodyPr/>
                    <a:lstStyle/>
                    <a:p>
                      <a:r>
                        <a:rPr lang="es-CO" dirty="0" smtClean="0"/>
                        <a:t>TERCER AÑO</a:t>
                      </a:r>
                      <a:endParaRPr lang="en-US" dirty="0"/>
                    </a:p>
                  </a:txBody>
                  <a:tcPr/>
                </a:tc>
                <a:tc>
                  <a:txBody>
                    <a:bodyPr/>
                    <a:lstStyle/>
                    <a:p>
                      <a:r>
                        <a:rPr lang="es-CO" dirty="0" smtClean="0"/>
                        <a:t>25%</a:t>
                      </a:r>
                      <a:endParaRPr lang="en-US" dirty="0"/>
                    </a:p>
                  </a:txBody>
                  <a:tcPr/>
                </a:tc>
              </a:tr>
              <a:tr h="354822">
                <a:tc>
                  <a:txBody>
                    <a:bodyPr/>
                    <a:lstStyle/>
                    <a:p>
                      <a:r>
                        <a:rPr lang="es-CO" dirty="0" smtClean="0"/>
                        <a:t>CUARTO AÑO</a:t>
                      </a:r>
                      <a:endParaRPr lang="en-US" dirty="0"/>
                    </a:p>
                  </a:txBody>
                  <a:tcPr/>
                </a:tc>
                <a:tc>
                  <a:txBody>
                    <a:bodyPr/>
                    <a:lstStyle/>
                    <a:p>
                      <a:r>
                        <a:rPr lang="es-CO" dirty="0" smtClean="0"/>
                        <a:t>50%</a:t>
                      </a:r>
                      <a:endParaRPr lang="en-US" dirty="0"/>
                    </a:p>
                  </a:txBody>
                  <a:tcPr/>
                </a:tc>
              </a:tr>
              <a:tr h="354822">
                <a:tc>
                  <a:txBody>
                    <a:bodyPr/>
                    <a:lstStyle/>
                    <a:p>
                      <a:r>
                        <a:rPr lang="es-CO" dirty="0" smtClean="0"/>
                        <a:t>QUINTO</a:t>
                      </a:r>
                      <a:r>
                        <a:rPr lang="es-CO" baseline="0" dirty="0" smtClean="0"/>
                        <a:t> AÑO</a:t>
                      </a:r>
                      <a:endParaRPr lang="en-US" dirty="0"/>
                    </a:p>
                  </a:txBody>
                  <a:tcPr/>
                </a:tc>
                <a:tc>
                  <a:txBody>
                    <a:bodyPr/>
                    <a:lstStyle/>
                    <a:p>
                      <a:r>
                        <a:rPr lang="es-CO" dirty="0" smtClean="0"/>
                        <a:t>75%</a:t>
                      </a:r>
                      <a:endParaRPr lang="en-US" dirty="0"/>
                    </a:p>
                  </a:txBody>
                  <a:tcPr/>
                </a:tc>
              </a:tr>
              <a:tr h="354822">
                <a:tc>
                  <a:txBody>
                    <a:bodyPr/>
                    <a:lstStyle/>
                    <a:p>
                      <a:r>
                        <a:rPr lang="es-CO" dirty="0" smtClean="0"/>
                        <a:t>SEXTO</a:t>
                      </a:r>
                      <a:r>
                        <a:rPr lang="es-CO" baseline="0" dirty="0" smtClean="0"/>
                        <a:t> AÑO Y EN ADELANTE</a:t>
                      </a:r>
                      <a:endParaRPr lang="en-US" dirty="0"/>
                    </a:p>
                  </a:txBody>
                  <a:tcPr/>
                </a:tc>
                <a:tc>
                  <a:txBody>
                    <a:bodyPr/>
                    <a:lstStyle/>
                    <a:p>
                      <a:r>
                        <a:rPr lang="es-CO" dirty="0" smtClean="0"/>
                        <a:t>100%  Sistema</a:t>
                      </a:r>
                      <a:r>
                        <a:rPr lang="es-CO" baseline="0" dirty="0" smtClean="0"/>
                        <a:t> de Renta Presuntiva</a:t>
                      </a:r>
                      <a:endParaRPr lang="en-US" dirty="0"/>
                    </a:p>
                  </a:txBody>
                  <a:tcPr/>
                </a:tc>
              </a:tr>
            </a:tbl>
          </a:graphicData>
        </a:graphic>
      </p:graphicFrame>
      <p:sp>
        <p:nvSpPr>
          <p:cNvPr id="5" name="4 Rectángulo"/>
          <p:cNvSpPr/>
          <p:nvPr/>
        </p:nvSpPr>
        <p:spPr>
          <a:xfrm>
            <a:off x="483368" y="5334001"/>
            <a:ext cx="7662672" cy="646331"/>
          </a:xfrm>
          <a:prstGeom prst="rect">
            <a:avLst/>
          </a:prstGeom>
        </p:spPr>
        <p:txBody>
          <a:bodyPr wrap="square">
            <a:spAutoFit/>
          </a:bodyPr>
          <a:lstStyle/>
          <a:p>
            <a:pPr algn="ctr"/>
            <a:r>
              <a:rPr lang="es-ES" b="1" dirty="0" smtClean="0"/>
              <a:t> El acceso al beneficio en impuesto de renta es indefinido. En cualquier año, inclusive después del 2014.</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649224" y="1271016"/>
          <a:ext cx="7790688" cy="4681727"/>
        </p:xfrm>
        <a:graphic>
          <a:graphicData uri="http://schemas.openxmlformats.org/drawingml/2006/table">
            <a:tbl>
              <a:tblPr firstRow="1" bandRow="1">
                <a:tableStyleId>{5C22544A-7EE6-4342-B048-85BDC9FD1C3A}</a:tableStyleId>
              </a:tblPr>
              <a:tblGrid>
                <a:gridCol w="3895344"/>
                <a:gridCol w="3895344"/>
              </a:tblGrid>
              <a:tr h="279488">
                <a:tc>
                  <a:txBody>
                    <a:bodyPr/>
                    <a:lstStyle/>
                    <a:p>
                      <a:pPr algn="ctr"/>
                      <a:r>
                        <a:rPr lang="es-CO" sz="1200" dirty="0" smtClean="0"/>
                        <a:t>TIPO</a:t>
                      </a:r>
                      <a:r>
                        <a:rPr lang="es-CO" sz="1200" baseline="0" dirty="0" smtClean="0"/>
                        <a:t> DE COMERCIANTE</a:t>
                      </a:r>
                      <a:endParaRPr lang="en-US" sz="1200" dirty="0"/>
                    </a:p>
                  </a:txBody>
                  <a:tcPr/>
                </a:tc>
                <a:tc>
                  <a:txBody>
                    <a:bodyPr/>
                    <a:lstStyle/>
                    <a:p>
                      <a:pPr algn="ctr"/>
                      <a:r>
                        <a:rPr lang="es-CO" sz="1200" dirty="0" smtClean="0"/>
                        <a:t> SUPUESTO</a:t>
                      </a:r>
                      <a:endParaRPr lang="en-US" sz="1200" dirty="0"/>
                    </a:p>
                  </a:txBody>
                  <a:tcPr/>
                </a:tc>
              </a:tr>
              <a:tr h="680532">
                <a:tc>
                  <a:txBody>
                    <a:bodyPr/>
                    <a:lstStyle/>
                    <a:p>
                      <a:pPr algn="ctr"/>
                      <a:r>
                        <a:rPr lang="es-CO" sz="1200" dirty="0" smtClean="0"/>
                        <a:t>PERSONAS NATURALES</a:t>
                      </a:r>
                      <a:endParaRPr lang="en-US" sz="1200" dirty="0"/>
                    </a:p>
                  </a:txBody>
                  <a:tcPr/>
                </a:tc>
                <a:tc>
                  <a:txBody>
                    <a:bodyPr/>
                    <a:lstStyle/>
                    <a:p>
                      <a:pPr algn="just"/>
                      <a:r>
                        <a:rPr lang="es-CO" sz="1200" dirty="0" smtClean="0"/>
                        <a:t>Que</a:t>
                      </a:r>
                      <a:r>
                        <a:rPr lang="es-CO" sz="1200" baseline="0" dirty="0" smtClean="0"/>
                        <a:t> cancelen su matricula y con posterioridad presenten solicitud de nueva matricula con la misma actividad económica. </a:t>
                      </a:r>
                      <a:endParaRPr lang="en-US" sz="1200" dirty="0"/>
                    </a:p>
                  </a:txBody>
                  <a:tcPr/>
                </a:tc>
              </a:tr>
              <a:tr h="1344202">
                <a:tc>
                  <a:txBody>
                    <a:bodyPr/>
                    <a:lstStyle/>
                    <a:p>
                      <a:pPr algn="ctr"/>
                      <a:r>
                        <a:rPr lang="es-CO" sz="1200" dirty="0" smtClean="0"/>
                        <a:t>PERSONAS</a:t>
                      </a:r>
                      <a:r>
                        <a:rPr lang="es-CO" sz="1200" baseline="0" dirty="0" smtClean="0"/>
                        <a:t> NATURALES Y  </a:t>
                      </a:r>
                    </a:p>
                    <a:p>
                      <a:pPr algn="ctr"/>
                      <a:r>
                        <a:rPr lang="es-CO" sz="1200" baseline="0" dirty="0" smtClean="0"/>
                        <a:t>PERSONAS JURÍDICAS</a:t>
                      </a:r>
                    </a:p>
                  </a:txBody>
                  <a:tcPr/>
                </a:tc>
                <a:tc>
                  <a:txBody>
                    <a:bodyPr/>
                    <a:lstStyle/>
                    <a:p>
                      <a:pPr algn="just"/>
                      <a:r>
                        <a:rPr lang="es-CO" sz="1200" dirty="0" smtClean="0"/>
                        <a:t>Que</a:t>
                      </a:r>
                      <a:r>
                        <a:rPr lang="es-CO" sz="1200" baseline="0" dirty="0" smtClean="0"/>
                        <a:t> se encuentren inactivas, es decir que por más de un año hayan dejado de renovar la matricula mercantil. </a:t>
                      </a:r>
                    </a:p>
                    <a:p>
                      <a:pPr algn="just"/>
                      <a:r>
                        <a:rPr lang="es-ES" sz="1200" baseline="0" dirty="0" smtClean="0"/>
                        <a:t>No hubieren realizado aportes a la seguridad social por no tener personal contratado durante al menos un (1) año consecutivo con anterioridad a la entrada en vigencia de la Ley 1429 de 2010. </a:t>
                      </a:r>
                    </a:p>
                  </a:txBody>
                  <a:tcPr/>
                </a:tc>
              </a:tr>
              <a:tr h="680532">
                <a:tc>
                  <a:txBody>
                    <a:bodyPr/>
                    <a:lstStyle/>
                    <a:p>
                      <a:pPr algn="ctr"/>
                      <a:r>
                        <a:rPr lang="es-CO" sz="1200" dirty="0" smtClean="0"/>
                        <a:t>PERSONAS JURÍDICAS CREADAS</a:t>
                      </a:r>
                      <a:r>
                        <a:rPr lang="es-CO" sz="1200" baseline="0" dirty="0" smtClean="0"/>
                        <a:t> COMO CONSECUENCIA DE </a:t>
                      </a:r>
                      <a:endParaRPr lang="en-US" sz="1200" dirty="0"/>
                    </a:p>
                  </a:txBody>
                  <a:tcPr/>
                </a:tc>
                <a:tc>
                  <a:txBody>
                    <a:bodyPr/>
                    <a:lstStyle/>
                    <a:p>
                      <a:pPr algn="just"/>
                      <a:r>
                        <a:rPr lang="es-CO" sz="1200" dirty="0" smtClean="0"/>
                        <a:t>Escisión, fusión,</a:t>
                      </a:r>
                      <a:r>
                        <a:rPr lang="es-CO" sz="1200" baseline="0" dirty="0" smtClean="0"/>
                        <a:t>  Reconstitución en los términos de artículo 250 del Código de Comercio. </a:t>
                      </a:r>
                      <a:endParaRPr lang="es-CO" sz="1200" dirty="0" smtClean="0"/>
                    </a:p>
                    <a:p>
                      <a:pPr algn="just"/>
                      <a:endParaRPr lang="en-US" sz="1200" dirty="0"/>
                    </a:p>
                  </a:txBody>
                  <a:tcPr/>
                </a:tc>
              </a:tr>
              <a:tr h="526863">
                <a:tc>
                  <a:txBody>
                    <a:bodyPr/>
                    <a:lstStyle/>
                    <a:p>
                      <a:pPr algn="ctr"/>
                      <a:r>
                        <a:rPr lang="es-CO" sz="1200" dirty="0" smtClean="0"/>
                        <a:t>PERSONAS JURÍDICAS CONSTITUIDAS</a:t>
                      </a:r>
                      <a:r>
                        <a:rPr lang="es-CO" sz="1200" baseline="0" dirty="0" smtClean="0"/>
                        <a:t> CON APORTES DE </a:t>
                      </a:r>
                      <a:endParaRPr lang="en-US" sz="1200" dirty="0"/>
                    </a:p>
                  </a:txBody>
                  <a:tcPr/>
                </a:tc>
                <a:tc>
                  <a:txBody>
                    <a:bodyPr/>
                    <a:lstStyle/>
                    <a:p>
                      <a:pPr algn="just"/>
                      <a:r>
                        <a:rPr lang="es-ES" sz="1200" dirty="0" smtClean="0"/>
                        <a:t>Establecimientos de comercio, sucursales o agencias</a:t>
                      </a:r>
                      <a:r>
                        <a:rPr lang="es-ES" sz="1200" baseline="0" dirty="0" smtClean="0"/>
                        <a:t> </a:t>
                      </a:r>
                      <a:r>
                        <a:rPr lang="es-ES" sz="1200" dirty="0" smtClean="0"/>
                        <a:t>destinados a desarrollar una empresa existente.</a:t>
                      </a:r>
                      <a:r>
                        <a:rPr lang="es-ES" sz="1200" baseline="0" dirty="0" smtClean="0"/>
                        <a:t> </a:t>
                      </a:r>
                      <a:endParaRPr lang="es-ES" sz="1200" dirty="0" smtClean="0"/>
                    </a:p>
                  </a:txBody>
                  <a:tcPr/>
                </a:tc>
              </a:tr>
              <a:tr h="643247">
                <a:tc>
                  <a:txBody>
                    <a:bodyPr/>
                    <a:lstStyle/>
                    <a:p>
                      <a:pPr algn="ctr"/>
                      <a:r>
                        <a:rPr lang="es-CO" sz="1200" dirty="0" smtClean="0"/>
                        <a:t>PERSONAS JURÍDICAS QUE ADQUIERAN</a:t>
                      </a:r>
                      <a:endParaRPr lang="en-US" sz="1200" dirty="0"/>
                    </a:p>
                  </a:txBody>
                  <a:tcPr/>
                </a:tc>
                <a:tc>
                  <a:txBody>
                    <a:bodyPr/>
                    <a:lstStyle/>
                    <a:p>
                      <a:pPr algn="just"/>
                      <a:r>
                        <a:rPr lang="es-ES" sz="1200" dirty="0" smtClean="0"/>
                        <a:t>Con posterioridad a su constitución, establecimientos de comercio, sucursales o agencias</a:t>
                      </a:r>
                      <a:r>
                        <a:rPr lang="es-ES" sz="1200" baseline="0" dirty="0" smtClean="0"/>
                        <a:t> de una empresa ya existente. </a:t>
                      </a:r>
                      <a:endParaRPr lang="en-US" sz="1200" dirty="0"/>
                    </a:p>
                  </a:txBody>
                  <a:tcPr/>
                </a:tc>
              </a:tr>
              <a:tr h="526863">
                <a:tc>
                  <a:txBody>
                    <a:bodyPr/>
                    <a:lstStyle/>
                    <a:p>
                      <a:pPr algn="ctr"/>
                      <a:r>
                        <a:rPr lang="es-CO" sz="1200" dirty="0" smtClean="0"/>
                        <a:t>PERSONAS NATURALES</a:t>
                      </a:r>
                      <a:r>
                        <a:rPr lang="es-CO" sz="1200" baseline="0" dirty="0" smtClean="0"/>
                        <a:t> EN CUYO ACTIVO SE ENCUENTRE </a:t>
                      </a:r>
                      <a:endParaRPr lang="en-US" sz="1200" dirty="0"/>
                    </a:p>
                  </a:txBody>
                  <a:tcPr/>
                </a:tc>
                <a:tc>
                  <a:txBody>
                    <a:bodyPr/>
                    <a:lstStyle/>
                    <a:p>
                      <a:pPr algn="just"/>
                      <a:r>
                        <a:rPr lang="es-ES" sz="1200" dirty="0" smtClean="0"/>
                        <a:t>Establecimientos de comercio, sucursales o agencias</a:t>
                      </a:r>
                      <a:r>
                        <a:rPr lang="es-ES" sz="1200" baseline="0" dirty="0" smtClean="0"/>
                        <a:t> </a:t>
                      </a:r>
                      <a:r>
                        <a:rPr lang="es-ES" sz="1200" baseline="0" dirty="0" err="1" smtClean="0"/>
                        <a:t>tranferidos</a:t>
                      </a:r>
                      <a:r>
                        <a:rPr lang="es-ES" sz="1200" baseline="0" dirty="0" smtClean="0"/>
                        <a:t> por una empresa </a:t>
                      </a:r>
                      <a:r>
                        <a:rPr lang="es-ES" sz="1200" baseline="0" dirty="0" err="1" smtClean="0"/>
                        <a:t>existestes</a:t>
                      </a:r>
                      <a:r>
                        <a:rPr lang="es-ES" sz="1200" baseline="0" dirty="0" smtClean="0"/>
                        <a:t>. </a:t>
                      </a:r>
                      <a:endParaRPr lang="es-ES" sz="1200" dirty="0" smtClean="0"/>
                    </a:p>
                  </a:txBody>
                  <a:tcPr/>
                </a:tc>
              </a:tr>
            </a:tbl>
          </a:graphicData>
        </a:graphic>
      </p:graphicFrame>
      <p:sp>
        <p:nvSpPr>
          <p:cNvPr id="3" name="2 Rectángulo"/>
          <p:cNvSpPr/>
          <p:nvPr/>
        </p:nvSpPr>
        <p:spPr>
          <a:xfrm>
            <a:off x="1490472" y="753380"/>
            <a:ext cx="6949440" cy="369332"/>
          </a:xfrm>
          <a:prstGeom prst="rect">
            <a:avLst/>
          </a:prstGeom>
        </p:spPr>
        <p:txBody>
          <a:bodyPr wrap="square">
            <a:spAutoFit/>
          </a:bodyPr>
          <a:lstStyle/>
          <a:p>
            <a:r>
              <a:rPr lang="es-CO" b="1" dirty="0" smtClean="0">
                <a:solidFill>
                  <a:schemeClr val="accent2"/>
                </a:solidFill>
              </a:rPr>
              <a:t>¿ QUIENES NO PODRAN ACCEDER A LOS BENEFICIOS DE LA LEY 1429? </a:t>
            </a: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457201"/>
            <a:ext cx="8229600" cy="1143000"/>
          </a:xfrm>
        </p:spPr>
        <p:txBody>
          <a:bodyPr>
            <a:normAutofit fontScale="90000"/>
          </a:bodyPr>
          <a:lstStyle/>
          <a:p>
            <a:r>
              <a:rPr lang="es-CO" sz="3100" b="1" dirty="0" smtClean="0">
                <a:solidFill>
                  <a:srgbClr val="0000FF"/>
                </a:solidFill>
              </a:rPr>
              <a:t>¿ QUIENES DEBEN INSCRIBIRSE EN EL REGISTRO MERCANTIL ?</a:t>
            </a:r>
            <a:r>
              <a:rPr lang="en-US" b="1" dirty="0" smtClean="0">
                <a:solidFill>
                  <a:srgbClr val="0000FF"/>
                </a:solidFill>
              </a:rPr>
              <a:t/>
            </a:r>
            <a:br>
              <a:rPr lang="en-US" b="1" dirty="0" smtClean="0">
                <a:solidFill>
                  <a:srgbClr val="0000FF"/>
                </a:solidFill>
              </a:rPr>
            </a:br>
            <a:endParaRPr lang="en-US" dirty="0"/>
          </a:p>
        </p:txBody>
      </p:sp>
      <p:sp>
        <p:nvSpPr>
          <p:cNvPr id="3" name="2 Marcador de contenido"/>
          <p:cNvSpPr>
            <a:spLocks noGrp="1"/>
          </p:cNvSpPr>
          <p:nvPr>
            <p:ph idx="1"/>
          </p:nvPr>
        </p:nvSpPr>
        <p:spPr>
          <a:xfrm>
            <a:off x="457200" y="1600201"/>
            <a:ext cx="8229600" cy="2075688"/>
          </a:xfrm>
        </p:spPr>
        <p:txBody>
          <a:bodyPr>
            <a:normAutofit fontScale="40000" lnSpcReduction="20000"/>
          </a:bodyPr>
          <a:lstStyle/>
          <a:p>
            <a:pPr algn="just"/>
            <a:r>
              <a:rPr lang="es-ES" sz="3800" dirty="0" smtClean="0"/>
              <a:t>Deben inscribirse en el registro mercantil LAS PERSONAS NATURALES O JURIDICAS que ejerzan el comercio profesionalmente. Las personas naturales deberán inscribirse dentro del mes siguiente a la fecha en que inicien actividades y las personas jurídicas, dentro del mes siguiente a su fecha de constitución.</a:t>
            </a:r>
          </a:p>
          <a:p>
            <a:pPr algn="just"/>
            <a:r>
              <a:rPr lang="es-CO" sz="3800" b="1" dirty="0" smtClean="0"/>
              <a:t>En la Cámara de Comercio de Barranquilla, se encuentran registrados los comerciantes que estén situados dentro del departamento del atlántico, esto incluye todos los municipios del departamento y los situados en los municipios del Magdalena: Sitio Nuevo, Pedraza, Cerro de San Antonio, Remolino, </a:t>
            </a:r>
            <a:r>
              <a:rPr lang="es-CO" sz="3800" b="1" dirty="0" err="1" smtClean="0"/>
              <a:t>Zapayan</a:t>
            </a:r>
            <a:r>
              <a:rPr lang="es-CO" sz="3800" b="1" dirty="0" smtClean="0"/>
              <a:t> y Concordia.</a:t>
            </a:r>
            <a:endParaRPr lang="en-US" sz="3800" dirty="0" smtClean="0"/>
          </a:p>
          <a:p>
            <a:endParaRPr lang="en-US" dirty="0"/>
          </a:p>
        </p:txBody>
      </p:sp>
      <p:pic>
        <p:nvPicPr>
          <p:cNvPr id="4" name="Picture 9"/>
          <p:cNvPicPr>
            <a:picLocks noChangeAspect="1" noChangeArrowheads="1"/>
          </p:cNvPicPr>
          <p:nvPr/>
        </p:nvPicPr>
        <p:blipFill>
          <a:blip r:embed="rId2" cstate="print"/>
          <a:srcRect/>
          <a:stretch>
            <a:fillRect/>
          </a:stretch>
        </p:blipFill>
        <p:spPr bwMode="auto">
          <a:xfrm>
            <a:off x="585216" y="3675889"/>
            <a:ext cx="3325987" cy="2759885"/>
          </a:xfrm>
          <a:prstGeom prst="rect">
            <a:avLst/>
          </a:prstGeom>
          <a:noFill/>
          <a:ln w="9525">
            <a:noFill/>
            <a:miter lim="800000"/>
            <a:headEnd/>
            <a:tailEnd/>
          </a:ln>
        </p:spPr>
      </p:pic>
      <p:sp>
        <p:nvSpPr>
          <p:cNvPr id="5" name="4 Rectángulo"/>
          <p:cNvSpPr/>
          <p:nvPr/>
        </p:nvSpPr>
        <p:spPr>
          <a:xfrm>
            <a:off x="4279392" y="4005072"/>
            <a:ext cx="4572000" cy="1754326"/>
          </a:xfrm>
          <a:prstGeom prst="rect">
            <a:avLst/>
          </a:prstGeom>
        </p:spPr>
        <p:txBody>
          <a:bodyPr>
            <a:spAutoFit/>
          </a:bodyPr>
          <a:lstStyle/>
          <a:p>
            <a:pPr algn="just"/>
            <a:r>
              <a:rPr lang="es-ES_tradnl" dirty="0" smtClean="0"/>
              <a:t>La matrícula de los comerciantes y de sus establecimientos de comercio, deberá efectuarse ante la cámara de comercio correspondiente a la ciudad donde tenga su domicilio principal y donde establezca sucursales o agencias</a:t>
            </a:r>
            <a:r>
              <a:rPr lang="es-ES_tradnl" dirty="0" smtClean="0">
                <a:solidFill>
                  <a:srgbClr val="003399"/>
                </a:solidFill>
              </a:rPr>
              <a:t>.</a:t>
            </a:r>
            <a:endParaRPr lang="es-ES_tradnl" dirty="0">
              <a:solidFill>
                <a:srgbClr val="003399"/>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457200"/>
            <a:ext cx="8229600" cy="1143000"/>
          </a:xfrm>
        </p:spPr>
        <p:txBody>
          <a:bodyPr>
            <a:noAutofit/>
          </a:bodyPr>
          <a:lstStyle/>
          <a:p>
            <a:r>
              <a:rPr lang="es-CO" sz="2800" b="1" dirty="0" smtClean="0">
                <a:solidFill>
                  <a:srgbClr val="052BCB"/>
                </a:solidFill>
              </a:rPr>
              <a:t>VENTAJAS DE REGISTRARSE EN LA CÁMARA DE COMERCIO</a:t>
            </a:r>
            <a:r>
              <a:rPr lang="en-US" sz="2800" b="1" dirty="0" smtClean="0">
                <a:solidFill>
                  <a:srgbClr val="052BCB"/>
                </a:solidFill>
              </a:rPr>
              <a:t/>
            </a:r>
            <a:br>
              <a:rPr lang="en-US" sz="2800" b="1" dirty="0" smtClean="0">
                <a:solidFill>
                  <a:srgbClr val="052BCB"/>
                </a:solidFill>
              </a:rPr>
            </a:br>
            <a:endParaRPr lang="en-US" sz="2800" dirty="0"/>
          </a:p>
        </p:txBody>
      </p:sp>
      <p:sp>
        <p:nvSpPr>
          <p:cNvPr id="3" name="2 Marcador de contenido"/>
          <p:cNvSpPr>
            <a:spLocks noGrp="1"/>
          </p:cNvSpPr>
          <p:nvPr>
            <p:ph idx="1"/>
          </p:nvPr>
        </p:nvSpPr>
        <p:spPr/>
        <p:txBody>
          <a:bodyPr>
            <a:normAutofit fontScale="55000" lnSpcReduction="20000"/>
          </a:bodyPr>
          <a:lstStyle/>
          <a:p>
            <a:pPr algn="just">
              <a:buFont typeface="Wingdings" pitchFamily="2" charset="2"/>
              <a:buChar char="v"/>
            </a:pPr>
            <a:r>
              <a:rPr lang="es-CO" dirty="0" smtClean="0"/>
              <a:t>Hace pública la calidad de comerciante. </a:t>
            </a:r>
          </a:p>
          <a:p>
            <a:pPr algn="just"/>
            <a:endParaRPr lang="es-CO" dirty="0" smtClean="0"/>
          </a:p>
          <a:p>
            <a:pPr algn="just">
              <a:buFont typeface="Wingdings" pitchFamily="2" charset="2"/>
              <a:buChar char="v"/>
            </a:pPr>
            <a:r>
              <a:rPr lang="es-CO" dirty="0" smtClean="0"/>
              <a:t>Hace visible al comerciante frente a potenciales clientes que consultan los registros. </a:t>
            </a:r>
          </a:p>
          <a:p>
            <a:pPr algn="just"/>
            <a:endParaRPr lang="es-CO" dirty="0" smtClean="0"/>
          </a:p>
          <a:p>
            <a:pPr algn="just">
              <a:buFont typeface="Wingdings" pitchFamily="2" charset="2"/>
              <a:buChar char="v"/>
            </a:pPr>
            <a:r>
              <a:rPr lang="es-CO" dirty="0" smtClean="0"/>
              <a:t>Otorga seguridad jurídica. </a:t>
            </a:r>
          </a:p>
          <a:p>
            <a:pPr algn="just"/>
            <a:endParaRPr lang="es-CO" dirty="0" smtClean="0"/>
          </a:p>
          <a:p>
            <a:pPr algn="just">
              <a:buFont typeface="Wingdings" pitchFamily="2" charset="2"/>
              <a:buChar char="v"/>
            </a:pPr>
            <a:r>
              <a:rPr lang="es-CO" dirty="0" smtClean="0"/>
              <a:t>Para mayor confiabilidad a la hora de  solicitar préstamos.</a:t>
            </a:r>
          </a:p>
          <a:p>
            <a:pPr algn="just">
              <a:buFont typeface="Wingdings" pitchFamily="2" charset="2"/>
              <a:buChar char="v"/>
            </a:pPr>
            <a:endParaRPr lang="es-CO" dirty="0" smtClean="0"/>
          </a:p>
          <a:p>
            <a:pPr algn="just">
              <a:buFont typeface="Wingdings" pitchFamily="2" charset="2"/>
              <a:buChar char="v"/>
            </a:pPr>
            <a:r>
              <a:rPr lang="es-CO" dirty="0" smtClean="0"/>
              <a:t>Para formar parte de una gran base de datos que tienen las cámaras de comercio  y podrá participar de foros, cursos de interés empresarial. </a:t>
            </a:r>
          </a:p>
          <a:p>
            <a:pPr algn="just"/>
            <a:endParaRPr lang="es-CO" dirty="0" smtClean="0"/>
          </a:p>
          <a:p>
            <a:pPr algn="just">
              <a:buFont typeface="Wingdings" pitchFamily="2" charset="2"/>
              <a:buChar char="v"/>
            </a:pPr>
            <a:r>
              <a:rPr lang="es-CO" dirty="0" smtClean="0"/>
              <a:t>Porque cada comerciante según las normas mercantiles están obligados a  cumplir el deber de matricularse y  renovar oportunamente su matrícula.</a:t>
            </a:r>
          </a:p>
          <a:p>
            <a:pPr algn="just"/>
            <a:endParaRPr lang="es-CO" dirty="0" smtClean="0"/>
          </a:p>
          <a:p>
            <a:pPr algn="just">
              <a:buFont typeface="Wingdings" pitchFamily="2" charset="2"/>
              <a:buChar char="v"/>
            </a:pPr>
            <a:r>
              <a:rPr lang="es-CO" dirty="0" smtClean="0"/>
              <a:t>El nombre de la sociedad goza de protección.</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272</TotalTime>
  <Words>3852</Words>
  <Application>Microsoft Office PowerPoint</Application>
  <PresentationFormat>Presentación en pantalla (4:3)</PresentationFormat>
  <Paragraphs>344</Paragraphs>
  <Slides>32</Slides>
  <Notes>0</Notes>
  <HiddenSlides>0</HiddenSlides>
  <MMClips>0</MMClips>
  <ScaleCrop>false</ScaleCrop>
  <HeadingPairs>
    <vt:vector size="4" baseType="variant">
      <vt:variant>
        <vt:lpstr>Tema</vt:lpstr>
      </vt:variant>
      <vt:variant>
        <vt:i4>1</vt:i4>
      </vt:variant>
      <vt:variant>
        <vt:lpstr>Títulos de diapositiva</vt:lpstr>
      </vt:variant>
      <vt:variant>
        <vt:i4>32</vt:i4>
      </vt:variant>
    </vt:vector>
  </HeadingPairs>
  <TitlesOfParts>
    <vt:vector size="33" baseType="lpstr">
      <vt:lpstr>Tema de Office</vt:lpstr>
      <vt:lpstr>Presentación de PowerPoint</vt:lpstr>
      <vt:lpstr>FORMALIZARSE ES MEJOR NEGOCIO  </vt:lpstr>
      <vt:lpstr>LOS BENEFICIOS DEL NUEVO EMPRESARIO: LEY 1429 DE 2010 </vt:lpstr>
      <vt:lpstr>PEQUEÑAS EMPRESAS CON DESCUENTO EN PARAFISCALES  </vt:lpstr>
      <vt:lpstr>PEQUEÑAS EMPRESAS CON DESCUENTO REGISTRO MERCANTIL</vt:lpstr>
      <vt:lpstr>PEQUEÑAS EMPRESAS CON DESCUENTO EN EL IMPUESTO A LA RENTA </vt:lpstr>
      <vt:lpstr>Presentación de PowerPoint</vt:lpstr>
      <vt:lpstr>¿ QUIENES DEBEN INSCRIBIRSE EN EL REGISTRO MERCANTIL ? </vt:lpstr>
      <vt:lpstr>VENTAJAS DE REGISTRARSE EN LA CÁMARA DE COMERCIO </vt:lpstr>
      <vt:lpstr>GESTIONES PARA CONSTITUIR SU EMPRESA </vt:lpstr>
      <vt:lpstr>PERSONA NATURAL COMERCIANTE  </vt:lpstr>
      <vt:lpstr>¿CUÁLES SON LOS DEBERES  DEL COMERCIANTE? </vt:lpstr>
      <vt:lpstr>Presentación de PowerPoint</vt:lpstr>
      <vt:lpstr>Presentación de PowerPoint</vt:lpstr>
      <vt:lpstr>PERSONA JURÍDICA-SOCIEDAD COMERCIAL </vt:lpstr>
      <vt:lpstr>TIPOS DE PERSONA JURÍDICA  </vt:lpstr>
      <vt:lpstr>Presentación de PowerPoint</vt:lpstr>
      <vt:lpstr>Presentación de PowerPoint</vt:lpstr>
      <vt:lpstr>Estas son algunas ventajas de las empresas unipersonales…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camara de comercio de barranquilla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camara de comercio de barranquilla camara de comercio de barranquilla</dc:creator>
  <cp:lastModifiedBy>Marcela Blanco</cp:lastModifiedBy>
  <cp:revision>12</cp:revision>
  <dcterms:created xsi:type="dcterms:W3CDTF">2014-09-08T15:42:03Z</dcterms:created>
  <dcterms:modified xsi:type="dcterms:W3CDTF">2014-10-07T00:02:22Z</dcterms:modified>
</cp:coreProperties>
</file>