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58" r:id="rId4"/>
    <p:sldId id="266" r:id="rId5"/>
    <p:sldId id="271" r:id="rId6"/>
    <p:sldId id="267" r:id="rId7"/>
    <p:sldId id="268" r:id="rId8"/>
    <p:sldId id="269" r:id="rId9"/>
    <p:sldId id="257" r:id="rId10"/>
    <p:sldId id="270" r:id="rId11"/>
    <p:sldId id="265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F9441D2-3465-4A78-9BEC-6050E0032D5A}">
          <p14:sldIdLst>
            <p14:sldId id="256"/>
            <p14:sldId id="262"/>
            <p14:sldId id="258"/>
            <p14:sldId id="266"/>
            <p14:sldId id="271"/>
            <p14:sldId id="267"/>
            <p14:sldId id="268"/>
            <p14:sldId id="269"/>
            <p14:sldId id="257"/>
            <p14:sldId id="270"/>
            <p14:sldId id="265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40A5C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3" autoAdjust="0"/>
    <p:restoredTop sz="94660"/>
  </p:normalViewPr>
  <p:slideViewPr>
    <p:cSldViewPr snapToGrid="0">
      <p:cViewPr varScale="1">
        <p:scale>
          <a:sx n="55" d="100"/>
          <a:sy n="55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201B1-B56F-46CD-9541-17387AB714BA}" type="datetimeFigureOut">
              <a:rPr lang="es-CO" smtClean="0"/>
              <a:t>08/10/2014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FAB83-54A8-4DE7-9C80-2660612F27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265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¿Qué tienen en común estas empresas?</a:t>
            </a:r>
          </a:p>
          <a:p>
            <a:r>
              <a:rPr lang="es-CO" dirty="0" smtClean="0"/>
              <a:t>- Ingresos por más de 10 millones de USD al año</a:t>
            </a:r>
          </a:p>
          <a:p>
            <a:r>
              <a:rPr lang="es-CO" dirty="0" smtClean="0"/>
              <a:t>-</a:t>
            </a:r>
            <a:r>
              <a:rPr lang="es-CO" baseline="0" dirty="0" smtClean="0"/>
              <a:t> Ninguna existe</a:t>
            </a:r>
          </a:p>
          <a:p>
            <a:r>
              <a:rPr lang="es-CO" dirty="0" smtClean="0"/>
              <a:t>- Todas desaparecieron por problemas de gobernabilidad interna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894BA-6FA3-45C7-A809-B1C17ABBE332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010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0357" y="284017"/>
            <a:ext cx="8947171" cy="2971801"/>
          </a:xfrm>
        </p:spPr>
        <p:txBody>
          <a:bodyPr/>
          <a:lstStyle/>
          <a:p>
            <a:r>
              <a:rPr lang="es-CO" b="1" dirty="0" smtClean="0">
                <a:solidFill>
                  <a:schemeClr val="bg1"/>
                </a:solidFill>
              </a:rPr>
              <a:t>GOBIERNO CORPORATIVO DE</a:t>
            </a:r>
            <a:br>
              <a:rPr lang="es-CO" b="1" dirty="0" smtClean="0">
                <a:solidFill>
                  <a:schemeClr val="bg1"/>
                </a:solidFill>
              </a:rPr>
            </a:br>
            <a:r>
              <a:rPr lang="es-CO" b="1" dirty="0" smtClean="0">
                <a:solidFill>
                  <a:schemeClr val="bg1"/>
                </a:solidFill>
              </a:rPr>
              <a:t>Equinorte S.A.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0358" y="3810001"/>
            <a:ext cx="6400800" cy="4849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2000" b="1" dirty="0" smtClean="0">
                <a:solidFill>
                  <a:schemeClr val="bg1"/>
                </a:solidFill>
              </a:rPr>
              <a:t>Realizado Por: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2000" b="1" dirty="0" smtClean="0">
                <a:solidFill>
                  <a:schemeClr val="bg1"/>
                </a:solidFill>
              </a:rPr>
              <a:t>Ing. Guillermo Cepeda Osorio.</a:t>
            </a:r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588" y="5549609"/>
            <a:ext cx="12192000" cy="2078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5746172"/>
            <a:ext cx="12192000" cy="1111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1" y="5746172"/>
            <a:ext cx="2964873" cy="1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673853"/>
            <a:ext cx="12192000" cy="2456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8349"/>
            <a:ext cx="12192000" cy="1080655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200" b="1" dirty="0" smtClean="0"/>
              <a:t>Fortalecimiento de sistemas de control </a:t>
            </a:r>
            <a:endParaRPr lang="es-ES" sz="3200" b="1" dirty="0"/>
          </a:p>
        </p:txBody>
      </p:sp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4" y="6052704"/>
            <a:ext cx="2147456" cy="805296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7661564" y="3114377"/>
            <a:ext cx="4382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O" sz="2000" dirty="0" smtClean="0">
                <a:solidFill>
                  <a:schemeClr val="bg1"/>
                </a:solidFill>
              </a:rPr>
              <a:t>Contratación de la multinacional BAKER TILLY para la revisoría fiscal de la compañía EQUINORTE S.A.</a:t>
            </a:r>
            <a:endParaRPr lang="es-CO" sz="2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1784046"/>
            <a:ext cx="5285232" cy="2086914"/>
          </a:xfrm>
          <a:prstGeom prst="rect">
            <a:avLst/>
          </a:prstGeom>
        </p:spPr>
      </p:pic>
      <p:sp>
        <p:nvSpPr>
          <p:cNvPr id="8" name="2 CuadroTexto"/>
          <p:cNvSpPr txBox="1"/>
          <p:nvPr/>
        </p:nvSpPr>
        <p:spPr>
          <a:xfrm>
            <a:off x="353568" y="4551511"/>
            <a:ext cx="1104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solidFill>
                  <a:schemeClr val="bg1"/>
                </a:solidFill>
              </a:rPr>
              <a:t>“Cuando una </a:t>
            </a:r>
            <a:r>
              <a:rPr lang="es-CO" sz="2000" b="1" dirty="0" smtClean="0">
                <a:solidFill>
                  <a:schemeClr val="bg1"/>
                </a:solidFill>
              </a:rPr>
              <a:t>empresa denota </a:t>
            </a:r>
            <a:r>
              <a:rPr lang="es-CO" sz="2000" b="1" dirty="0">
                <a:solidFill>
                  <a:schemeClr val="bg1"/>
                </a:solidFill>
              </a:rPr>
              <a:t>un </a:t>
            </a:r>
            <a:r>
              <a:rPr lang="es-CO" sz="2000" b="1" dirty="0" smtClean="0">
                <a:solidFill>
                  <a:schemeClr val="bg1"/>
                </a:solidFill>
              </a:rPr>
              <a:t>alto  estándar de </a:t>
            </a:r>
            <a:r>
              <a:rPr lang="es-CO" sz="2000" b="1" dirty="0">
                <a:solidFill>
                  <a:schemeClr val="bg1"/>
                </a:solidFill>
              </a:rPr>
              <a:t>Gobierno </a:t>
            </a:r>
            <a:r>
              <a:rPr lang="es-CO" sz="2000" b="1" dirty="0" smtClean="0">
                <a:solidFill>
                  <a:schemeClr val="bg1"/>
                </a:solidFill>
              </a:rPr>
              <a:t>Corporativo, es </a:t>
            </a:r>
            <a:r>
              <a:rPr lang="es-CO" sz="2000" b="1" dirty="0">
                <a:solidFill>
                  <a:schemeClr val="bg1"/>
                </a:solidFill>
              </a:rPr>
              <a:t>percibida como </a:t>
            </a:r>
            <a:r>
              <a:rPr lang="es-CO" sz="2000" b="1" dirty="0" smtClean="0">
                <a:solidFill>
                  <a:schemeClr val="bg1"/>
                </a:solidFill>
              </a:rPr>
              <a:t>una empresa </a:t>
            </a:r>
            <a:r>
              <a:rPr lang="es-CO" sz="2000" b="1" dirty="0">
                <a:solidFill>
                  <a:schemeClr val="bg1"/>
                </a:solidFill>
              </a:rPr>
              <a:t>más confiable”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-334098" y="5763998"/>
            <a:ext cx="10378642" cy="498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1200" b="1" dirty="0">
                <a:solidFill>
                  <a:schemeClr val="bg1"/>
                </a:solidFill>
              </a:rPr>
              <a:t>Fuente: http://www.caf.com/media/3270/Mfolleto_solo_caf.pdf</a:t>
            </a:r>
          </a:p>
        </p:txBody>
      </p:sp>
    </p:spTree>
    <p:extLst>
      <p:ext uri="{BB962C8B-B14F-4D97-AF65-F5344CB8AC3E}">
        <p14:creationId xmlns:p14="http://schemas.microsoft.com/office/powerpoint/2010/main" val="2010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4739" flipH="1">
            <a:off x="2520951" y="4227513"/>
            <a:ext cx="18907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4943476"/>
            <a:ext cx="2992438" cy="733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1524000" y="5292725"/>
            <a:ext cx="522288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14" name="Rectángulo 13"/>
          <p:cNvSpPr/>
          <p:nvPr/>
        </p:nvSpPr>
        <p:spPr>
          <a:xfrm>
            <a:off x="2157413" y="5284789"/>
            <a:ext cx="273050" cy="7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9" name="Forma libre 8"/>
          <p:cNvSpPr/>
          <p:nvPr/>
        </p:nvSpPr>
        <p:spPr>
          <a:xfrm>
            <a:off x="3030539" y="2570163"/>
            <a:ext cx="8201341" cy="2787650"/>
          </a:xfrm>
          <a:custGeom>
            <a:avLst/>
            <a:gdLst>
              <a:gd name="connsiteX0" fmla="*/ 0 w 9337183"/>
              <a:gd name="connsiteY0" fmla="*/ 3257956 h 3257956"/>
              <a:gd name="connsiteX1" fmla="*/ 3438659 w 9337183"/>
              <a:gd name="connsiteY1" fmla="*/ 424604 h 3257956"/>
              <a:gd name="connsiteX2" fmla="*/ 9337183 w 9337183"/>
              <a:gd name="connsiteY2" fmla="*/ 63995 h 325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37183" h="3257956">
                <a:moveTo>
                  <a:pt x="0" y="3257956"/>
                </a:moveTo>
                <a:cubicBezTo>
                  <a:pt x="941231" y="2107443"/>
                  <a:pt x="1882462" y="956931"/>
                  <a:pt x="3438659" y="424604"/>
                </a:cubicBezTo>
                <a:cubicBezTo>
                  <a:pt x="4994856" y="-107723"/>
                  <a:pt x="7166019" y="-21864"/>
                  <a:pt x="9337183" y="63995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11" name="Forma libre 10"/>
          <p:cNvSpPr/>
          <p:nvPr/>
        </p:nvSpPr>
        <p:spPr>
          <a:xfrm>
            <a:off x="9753601" y="1446213"/>
            <a:ext cx="47625" cy="19050"/>
          </a:xfrm>
          <a:custGeom>
            <a:avLst/>
            <a:gdLst>
              <a:gd name="connsiteX0" fmla="*/ 0 w 64394"/>
              <a:gd name="connsiteY0" fmla="*/ 0 h 25758"/>
              <a:gd name="connsiteX1" fmla="*/ 64394 w 64394"/>
              <a:gd name="connsiteY1" fmla="*/ 25758 h 2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394" h="25758">
                <a:moveTo>
                  <a:pt x="0" y="0"/>
                </a:moveTo>
                <a:lnTo>
                  <a:pt x="64394" y="257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591" flipH="1">
            <a:off x="5111751" y="2508250"/>
            <a:ext cx="1890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4" y="3470833"/>
            <a:ext cx="3284537" cy="338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3744594"/>
            <a:ext cx="2970212" cy="299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1" y="4261235"/>
            <a:ext cx="2611437" cy="237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brir llave 18"/>
          <p:cNvSpPr/>
          <p:nvPr/>
        </p:nvSpPr>
        <p:spPr>
          <a:xfrm flipH="1">
            <a:off x="9282113" y="2955926"/>
            <a:ext cx="265112" cy="12795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>
              <a:solidFill>
                <a:srgbClr val="FF0000"/>
              </a:solidFill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2220914" y="33339"/>
            <a:ext cx="7038975" cy="112077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s-CO" sz="1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141" name="Imagen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34" y="2994571"/>
            <a:ext cx="1308551" cy="200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Título 1"/>
          <p:cNvSpPr txBox="1">
            <a:spLocks/>
          </p:cNvSpPr>
          <p:nvPr/>
        </p:nvSpPr>
        <p:spPr bwMode="auto">
          <a:xfrm>
            <a:off x="-3651" y="2655976"/>
            <a:ext cx="18700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CO" sz="1600" b="1" dirty="0">
                <a:solidFill>
                  <a:schemeClr val="bg1"/>
                </a:solidFill>
              </a:rPr>
              <a:t>Torre de control: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CO" sz="1600" b="1" dirty="0">
                <a:solidFill>
                  <a:schemeClr val="bg1"/>
                </a:solidFill>
              </a:rPr>
              <a:t>Junta Directiva Asesora</a:t>
            </a:r>
          </a:p>
        </p:txBody>
      </p:sp>
      <p:pic>
        <p:nvPicPr>
          <p:cNvPr id="5143" name="Picture 2" descr="http://www.gifmania.com/Gif-Animados-Personas/Imagenes-Profesiones/Senaleros/Senalero-Izquierda-605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298" y="4278037"/>
            <a:ext cx="507054" cy="67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ctor recto 17"/>
          <p:cNvCxnSpPr/>
          <p:nvPr/>
        </p:nvCxnSpPr>
        <p:spPr>
          <a:xfrm>
            <a:off x="3054350" y="5011739"/>
            <a:ext cx="241300" cy="280987"/>
          </a:xfrm>
          <a:prstGeom prst="line">
            <a:avLst/>
          </a:prstGeom>
          <a:ln w="127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3105150" y="5314951"/>
            <a:ext cx="190500" cy="290513"/>
          </a:xfrm>
          <a:prstGeom prst="line">
            <a:avLst/>
          </a:prstGeom>
          <a:ln w="127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3128963" y="5013325"/>
            <a:ext cx="241300" cy="2794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V="1">
            <a:off x="3179763" y="5314951"/>
            <a:ext cx="190500" cy="2905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3203575" y="5019675"/>
            <a:ext cx="241300" cy="280988"/>
          </a:xfrm>
          <a:prstGeom prst="line">
            <a:avLst/>
          </a:prstGeom>
          <a:ln w="127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V="1">
            <a:off x="3254375" y="5322888"/>
            <a:ext cx="190500" cy="290512"/>
          </a:xfrm>
          <a:prstGeom prst="line">
            <a:avLst/>
          </a:prstGeom>
          <a:ln w="127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3275013" y="5011739"/>
            <a:ext cx="241300" cy="280987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V="1">
            <a:off x="3325813" y="5314951"/>
            <a:ext cx="190500" cy="2905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/>
          <p:cNvSpPr/>
          <p:nvPr/>
        </p:nvSpPr>
        <p:spPr>
          <a:xfrm rot="5400000">
            <a:off x="2272507" y="5203032"/>
            <a:ext cx="612775" cy="22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44" name="Rectángulo 43"/>
          <p:cNvSpPr/>
          <p:nvPr/>
        </p:nvSpPr>
        <p:spPr>
          <a:xfrm rot="5400000">
            <a:off x="2433639" y="5284789"/>
            <a:ext cx="611187" cy="5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 rot="5400000">
            <a:off x="2501108" y="5296695"/>
            <a:ext cx="611187" cy="3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420212" y="-540303"/>
            <a:ext cx="12192000" cy="139282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4400" b="1" dirty="0" smtClean="0">
                <a:solidFill>
                  <a:schemeClr val="bg1"/>
                </a:solidFill>
              </a:rPr>
              <a:t>PLAN </a:t>
            </a:r>
            <a:r>
              <a:rPr lang="es-CO" sz="4400" b="1" dirty="0">
                <a:solidFill>
                  <a:schemeClr val="bg1"/>
                </a:solidFill>
              </a:rPr>
              <a:t>DE VUELO </a:t>
            </a:r>
            <a:r>
              <a:rPr lang="es-CO" sz="4400" b="1" dirty="0" smtClean="0">
                <a:solidFill>
                  <a:schemeClr val="bg1"/>
                </a:solidFill>
              </a:rPr>
              <a:t>2014 </a:t>
            </a:r>
            <a:r>
              <a:rPr lang="es-CO" sz="4400" b="1" dirty="0" err="1" smtClean="0">
                <a:solidFill>
                  <a:schemeClr val="bg1"/>
                </a:solidFill>
              </a:rPr>
              <a:t>equinorte</a:t>
            </a:r>
            <a:r>
              <a:rPr lang="es-CO" sz="4400" b="1" dirty="0" smtClean="0">
                <a:solidFill>
                  <a:schemeClr val="bg1"/>
                </a:solidFill>
              </a:rPr>
              <a:t> </a:t>
            </a:r>
            <a:r>
              <a:rPr lang="es-CO" sz="4400" b="1" dirty="0">
                <a:solidFill>
                  <a:schemeClr val="bg1"/>
                </a:solidFill>
              </a:rPr>
              <a:t>s.a.</a:t>
            </a:r>
          </a:p>
        </p:txBody>
      </p:sp>
      <p:sp>
        <p:nvSpPr>
          <p:cNvPr id="47" name="Forma libre 46"/>
          <p:cNvSpPr/>
          <p:nvPr/>
        </p:nvSpPr>
        <p:spPr>
          <a:xfrm>
            <a:off x="3797301" y="3775075"/>
            <a:ext cx="1985963" cy="565151"/>
          </a:xfrm>
          <a:custGeom>
            <a:avLst/>
            <a:gdLst>
              <a:gd name="connsiteX0" fmla="*/ 0 w 6490952"/>
              <a:gd name="connsiteY0" fmla="*/ 2717443 h 2717443"/>
              <a:gd name="connsiteX1" fmla="*/ 4082603 w 6490952"/>
              <a:gd name="connsiteY1" fmla="*/ 656823 h 2717443"/>
              <a:gd name="connsiteX2" fmla="*/ 6490952 w 6490952"/>
              <a:gd name="connsiteY2" fmla="*/ 0 h 2717443"/>
              <a:gd name="connsiteX3" fmla="*/ 6490952 w 6490952"/>
              <a:gd name="connsiteY3" fmla="*/ 0 h 2717443"/>
              <a:gd name="connsiteX4" fmla="*/ 6490952 w 6490952"/>
              <a:gd name="connsiteY4" fmla="*/ 0 h 27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952" h="2717443">
                <a:moveTo>
                  <a:pt x="0" y="2717443"/>
                </a:moveTo>
                <a:cubicBezTo>
                  <a:pt x="1500389" y="1913586"/>
                  <a:pt x="3000778" y="1109730"/>
                  <a:pt x="4082603" y="656823"/>
                </a:cubicBezTo>
                <a:cubicBezTo>
                  <a:pt x="5164428" y="203916"/>
                  <a:pt x="6490952" y="0"/>
                  <a:pt x="6490952" y="0"/>
                </a:cubicBezTo>
                <a:lnTo>
                  <a:pt x="6490952" y="0"/>
                </a:lnTo>
                <a:lnTo>
                  <a:pt x="6490952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48" name="Rectángulo 47"/>
          <p:cNvSpPr/>
          <p:nvPr/>
        </p:nvSpPr>
        <p:spPr>
          <a:xfrm>
            <a:off x="416243" y="5292725"/>
            <a:ext cx="522288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49" name="Rectángulo 48"/>
          <p:cNvSpPr/>
          <p:nvPr/>
        </p:nvSpPr>
        <p:spPr>
          <a:xfrm>
            <a:off x="1049656" y="5284789"/>
            <a:ext cx="273050" cy="7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50" name="Rectángulo 49"/>
          <p:cNvSpPr/>
          <p:nvPr/>
        </p:nvSpPr>
        <p:spPr>
          <a:xfrm>
            <a:off x="-3651" y="5285423"/>
            <a:ext cx="273050" cy="7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 dirty="0"/>
          </a:p>
        </p:txBody>
      </p:sp>
      <p:sp>
        <p:nvSpPr>
          <p:cNvPr id="20" name="Arco 19"/>
          <p:cNvSpPr/>
          <p:nvPr/>
        </p:nvSpPr>
        <p:spPr>
          <a:xfrm>
            <a:off x="3800158" y="1812975"/>
            <a:ext cx="5229224" cy="5268420"/>
          </a:xfrm>
          <a:prstGeom prst="arc">
            <a:avLst>
              <a:gd name="adj1" fmla="val 11028354"/>
              <a:gd name="adj2" fmla="val 21542888"/>
            </a:avLst>
          </a:prstGeom>
          <a:ln w="28575">
            <a:solidFill>
              <a:srgbClr val="FF0000">
                <a:alpha val="60000"/>
              </a:srgb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1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4057650"/>
            <a:ext cx="2461417" cy="278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ipse 20"/>
          <p:cNvSpPr/>
          <p:nvPr/>
        </p:nvSpPr>
        <p:spPr>
          <a:xfrm>
            <a:off x="4970487" y="3961053"/>
            <a:ext cx="594360" cy="5197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1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53" name="Elipse 52"/>
          <p:cNvSpPr/>
          <p:nvPr/>
        </p:nvSpPr>
        <p:spPr>
          <a:xfrm>
            <a:off x="11099376" y="2026920"/>
            <a:ext cx="594360" cy="5197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3</a:t>
            </a:r>
            <a:endParaRPr lang="es-CO" b="1" dirty="0"/>
          </a:p>
        </p:txBody>
      </p:sp>
      <p:sp>
        <p:nvSpPr>
          <p:cNvPr id="54" name="Elipse 53"/>
          <p:cNvSpPr/>
          <p:nvPr/>
        </p:nvSpPr>
        <p:spPr>
          <a:xfrm>
            <a:off x="8358190" y="4110360"/>
            <a:ext cx="594360" cy="5197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2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22" name="Sol 21"/>
          <p:cNvSpPr/>
          <p:nvPr/>
        </p:nvSpPr>
        <p:spPr>
          <a:xfrm>
            <a:off x="120550" y="754031"/>
            <a:ext cx="1296802" cy="108322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Nube 56"/>
          <p:cNvSpPr/>
          <p:nvPr/>
        </p:nvSpPr>
        <p:spPr>
          <a:xfrm>
            <a:off x="4394449" y="1570895"/>
            <a:ext cx="2210948" cy="614086"/>
          </a:xfrm>
          <a:prstGeom prst="cloud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Nube 58"/>
          <p:cNvSpPr/>
          <p:nvPr/>
        </p:nvSpPr>
        <p:spPr>
          <a:xfrm>
            <a:off x="7131209" y="1189261"/>
            <a:ext cx="2210948" cy="614086"/>
          </a:xfrm>
          <a:prstGeom prst="cloud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Nube 60"/>
          <p:cNvSpPr/>
          <p:nvPr/>
        </p:nvSpPr>
        <p:spPr>
          <a:xfrm>
            <a:off x="9172274" y="1054462"/>
            <a:ext cx="2210948" cy="614086"/>
          </a:xfrm>
          <a:prstGeom prst="cloud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81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9375 -0.14421 L 0.22709 -0.24629 L 0.22709 -0.2462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4043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746172"/>
            <a:ext cx="12192000" cy="1111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1" y="5746172"/>
            <a:ext cx="2964873" cy="11118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3072" b="8997"/>
          <a:stretch/>
        </p:blipFill>
        <p:spPr>
          <a:xfrm>
            <a:off x="0" y="0"/>
            <a:ext cx="12192000" cy="57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6527" y="2232833"/>
            <a:ext cx="8412682" cy="2880360"/>
          </a:xfrm>
        </p:spPr>
        <p:txBody>
          <a:bodyPr>
            <a:normAutofit/>
          </a:bodyPr>
          <a:lstStyle/>
          <a:p>
            <a:r>
              <a:rPr lang="es-CO" sz="8800" b="1" dirty="0" smtClean="0">
                <a:solidFill>
                  <a:schemeClr val="bg1"/>
                </a:solidFill>
              </a:rPr>
              <a:t>GRACIAS</a:t>
            </a:r>
            <a:br>
              <a:rPr lang="es-CO" sz="8800" b="1" dirty="0" smtClean="0">
                <a:solidFill>
                  <a:schemeClr val="bg1"/>
                </a:solidFill>
              </a:rPr>
            </a:br>
            <a:endParaRPr lang="es-CO" sz="88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588" y="5549609"/>
            <a:ext cx="12192000" cy="2078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5746172"/>
            <a:ext cx="12192000" cy="1111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1" y="5746172"/>
            <a:ext cx="2964873" cy="1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-13855" y="0"/>
            <a:ext cx="12205855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479132" y="208254"/>
            <a:ext cx="473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/>
              <a:t>Almendra Tropical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32490" y="1432078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dirty="0"/>
              <a:t>Moseres</a:t>
            </a:r>
            <a:endParaRPr lang="es-CO" sz="3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751645" y="429593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Lineas Agromar</a:t>
            </a:r>
            <a:endParaRPr lang="es-CO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338736" y="404391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Aserradero Covadonga</a:t>
            </a:r>
            <a:endParaRPr lang="es-CO" sz="2800" dirty="0"/>
          </a:p>
        </p:txBody>
      </p:sp>
      <p:sp>
        <p:nvSpPr>
          <p:cNvPr id="6" name="5 Rectángulo"/>
          <p:cNvSpPr/>
          <p:nvPr/>
        </p:nvSpPr>
        <p:spPr>
          <a:xfrm>
            <a:off x="7475665" y="1849997"/>
            <a:ext cx="1808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dirty="0"/>
              <a:t>Kico</a:t>
            </a:r>
            <a:endParaRPr lang="es-CO" sz="6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995147" y="1830093"/>
            <a:ext cx="235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Diario del Caribe</a:t>
            </a:r>
            <a:endParaRPr lang="es-CO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165770" y="391592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Siman Hermanos</a:t>
            </a:r>
            <a:endParaRPr lang="es-CO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554155" y="338309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Steckerl</a:t>
            </a:r>
            <a:endParaRPr lang="es-CO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521373" y="280123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Trefilados del Caribes</a:t>
            </a:r>
            <a:endParaRPr lang="es-CO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37750" y="4253682"/>
            <a:ext cx="3031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Industrias </a:t>
            </a:r>
          </a:p>
          <a:p>
            <a:pPr algn="ctr"/>
            <a:r>
              <a:rPr lang="es-MX" sz="4000" b="1" dirty="0"/>
              <a:t>Yidi</a:t>
            </a:r>
            <a:endParaRPr lang="es-CO" sz="4000" b="1" dirty="0"/>
          </a:p>
        </p:txBody>
      </p:sp>
      <p:sp>
        <p:nvSpPr>
          <p:cNvPr id="12" name="11 Rectángulo"/>
          <p:cNvSpPr/>
          <p:nvPr/>
        </p:nvSpPr>
        <p:spPr>
          <a:xfrm>
            <a:off x="552850" y="5412877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Industrias el Barco</a:t>
            </a:r>
            <a:endParaRPr lang="es-CO" sz="3200" b="1" dirty="0"/>
          </a:p>
        </p:txBody>
      </p:sp>
      <p:sp>
        <p:nvSpPr>
          <p:cNvPr id="13" name="12 Rectángulo"/>
          <p:cNvSpPr/>
          <p:nvPr/>
        </p:nvSpPr>
        <p:spPr>
          <a:xfrm>
            <a:off x="9542673" y="1569163"/>
            <a:ext cx="2199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Macautos</a:t>
            </a:r>
            <a:endParaRPr lang="es-CO" sz="3200" dirty="0"/>
          </a:p>
        </p:txBody>
      </p:sp>
      <p:sp>
        <p:nvSpPr>
          <p:cNvPr id="14" name="13 Rectángulo"/>
          <p:cNvSpPr/>
          <p:nvPr/>
        </p:nvSpPr>
        <p:spPr>
          <a:xfrm>
            <a:off x="9836295" y="5724855"/>
            <a:ext cx="2215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Remaches Industriales</a:t>
            </a:r>
            <a:endParaRPr lang="es-CO" sz="2400" dirty="0"/>
          </a:p>
        </p:txBody>
      </p:sp>
      <p:sp>
        <p:nvSpPr>
          <p:cNvPr id="15" name="14 Rectángulo"/>
          <p:cNvSpPr/>
          <p:nvPr/>
        </p:nvSpPr>
        <p:spPr>
          <a:xfrm>
            <a:off x="2521350" y="1030554"/>
            <a:ext cx="2862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Droguerías Blanco Y Roca</a:t>
            </a:r>
            <a:endParaRPr lang="es-CO" sz="2400" b="1" dirty="0"/>
          </a:p>
        </p:txBody>
      </p:sp>
      <p:sp>
        <p:nvSpPr>
          <p:cNvPr id="16" name="15 Rectángulo"/>
          <p:cNvSpPr/>
          <p:nvPr/>
        </p:nvSpPr>
        <p:spPr>
          <a:xfrm>
            <a:off x="7354677" y="5126863"/>
            <a:ext cx="3858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/>
              <a:t>Carlos Dieppa y Cia</a:t>
            </a:r>
            <a:endParaRPr lang="es-CO" sz="2800" dirty="0"/>
          </a:p>
        </p:txBody>
      </p:sp>
      <p:sp>
        <p:nvSpPr>
          <p:cNvPr id="17" name="16 Rectángulo"/>
          <p:cNvSpPr/>
          <p:nvPr/>
        </p:nvSpPr>
        <p:spPr>
          <a:xfrm>
            <a:off x="7966163" y="2988771"/>
            <a:ext cx="263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/>
              <a:t>Dismoda</a:t>
            </a:r>
            <a:endParaRPr lang="es-CO" sz="4000" dirty="0"/>
          </a:p>
        </p:txBody>
      </p:sp>
      <p:sp>
        <p:nvSpPr>
          <p:cNvPr id="18" name="17 Rectángulo"/>
          <p:cNvSpPr/>
          <p:nvPr/>
        </p:nvSpPr>
        <p:spPr>
          <a:xfrm>
            <a:off x="2911790" y="4711430"/>
            <a:ext cx="1925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Edgardo Pereira</a:t>
            </a:r>
            <a:endParaRPr lang="es-CO" sz="3200" dirty="0"/>
          </a:p>
        </p:txBody>
      </p:sp>
      <p:sp>
        <p:nvSpPr>
          <p:cNvPr id="19" name="18 Rectángulo"/>
          <p:cNvSpPr/>
          <p:nvPr/>
        </p:nvSpPr>
        <p:spPr>
          <a:xfrm>
            <a:off x="1999634" y="3667642"/>
            <a:ext cx="399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/>
              <a:t>Líneas  Aéreas del Caribe</a:t>
            </a:r>
            <a:endParaRPr lang="es-CO" sz="2400" dirty="0"/>
          </a:p>
        </p:txBody>
      </p:sp>
      <p:sp>
        <p:nvSpPr>
          <p:cNvPr id="20" name="19 Rectángulo"/>
          <p:cNvSpPr/>
          <p:nvPr/>
        </p:nvSpPr>
        <p:spPr>
          <a:xfrm>
            <a:off x="5109938" y="5817189"/>
            <a:ext cx="302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/>
              <a:t>Textiles Saab</a:t>
            </a:r>
            <a:endParaRPr lang="es-CO" sz="3600" dirty="0"/>
          </a:p>
        </p:txBody>
      </p:sp>
      <p:sp>
        <p:nvSpPr>
          <p:cNvPr id="21" name="20 Rectángulo"/>
          <p:cNvSpPr/>
          <p:nvPr/>
        </p:nvSpPr>
        <p:spPr>
          <a:xfrm>
            <a:off x="-355904" y="2261562"/>
            <a:ext cx="5487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dirty="0"/>
              <a:t>Quijano  Rueda Hnos.</a:t>
            </a:r>
            <a:endParaRPr lang="es-CO" sz="4400" dirty="0"/>
          </a:p>
        </p:txBody>
      </p:sp>
      <p:sp>
        <p:nvSpPr>
          <p:cNvPr id="22" name="3 CuadroTexto"/>
          <p:cNvSpPr txBox="1"/>
          <p:nvPr/>
        </p:nvSpPr>
        <p:spPr>
          <a:xfrm>
            <a:off x="-13855" y="6587267"/>
            <a:ext cx="11638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CO" sz="1200" i="1" dirty="0" smtClean="0"/>
              <a:t>Fuente: Cámara de Comercio de Barranquilla  –  Programa de </a:t>
            </a:r>
            <a:r>
              <a:rPr lang="es-ES" sz="1200" i="1" dirty="0"/>
              <a:t>Fortalecimiento Estratégico de la Empresa </a:t>
            </a:r>
            <a:r>
              <a:rPr lang="es-ES" sz="1200" i="1" dirty="0" smtClean="0"/>
              <a:t>Familiar</a:t>
            </a:r>
            <a:r>
              <a:rPr lang="es-CO" sz="1200" i="1" dirty="0" smtClean="0"/>
              <a:t>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3059949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200" b="1" dirty="0">
                <a:solidFill>
                  <a:schemeClr val="bg1"/>
                </a:solidFill>
              </a:rPr>
              <a:t>La paradoja de la empresa familiar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4" y="6052704"/>
            <a:ext cx="2147456" cy="805296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7338787" y="1395250"/>
            <a:ext cx="35785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 smtClean="0">
                <a:solidFill>
                  <a:schemeClr val="bg1"/>
                </a:solidFill>
              </a:rPr>
              <a:t>30% logran pasar a la segunda generación</a:t>
            </a:r>
            <a:endParaRPr lang="es-CO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 smtClean="0">
                <a:solidFill>
                  <a:schemeClr val="bg1"/>
                </a:solidFill>
              </a:rPr>
              <a:t>13% alcanzan la tercera </a:t>
            </a:r>
            <a:r>
              <a:rPr lang="es-CO" sz="2000" dirty="0">
                <a:solidFill>
                  <a:schemeClr val="bg1"/>
                </a:solidFill>
              </a:rPr>
              <a:t>generación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 smtClean="0">
                <a:solidFill>
                  <a:schemeClr val="bg1"/>
                </a:solidFill>
              </a:rPr>
              <a:t>89</a:t>
            </a:r>
            <a:r>
              <a:rPr lang="es-CO" sz="2000" dirty="0">
                <a:solidFill>
                  <a:schemeClr val="bg1"/>
                </a:solidFill>
              </a:rPr>
              <a:t>% No tiene planes de sucesión ni protección patrimonial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 smtClean="0">
                <a:solidFill>
                  <a:schemeClr val="bg1"/>
                </a:solidFill>
              </a:rPr>
              <a:t>95</a:t>
            </a:r>
            <a:r>
              <a:rPr lang="es-CO" sz="2000" dirty="0">
                <a:solidFill>
                  <a:schemeClr val="bg1"/>
                </a:solidFill>
              </a:rPr>
              <a:t>% Opera sin órganos de gobierno </a:t>
            </a:r>
            <a:r>
              <a:rPr lang="es-CO" sz="2000" dirty="0" smtClean="0">
                <a:solidFill>
                  <a:schemeClr val="bg1"/>
                </a:solidFill>
              </a:rPr>
              <a:t>funcionales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11" name="3 CuadroTexto"/>
          <p:cNvSpPr txBox="1"/>
          <p:nvPr/>
        </p:nvSpPr>
        <p:spPr>
          <a:xfrm>
            <a:off x="4212356" y="1438411"/>
            <a:ext cx="34616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70% Aporte al PIB </a:t>
            </a:r>
            <a:r>
              <a:rPr lang="es-CO" sz="2000" dirty="0" smtClean="0">
                <a:solidFill>
                  <a:schemeClr val="bg1"/>
                </a:solidFill>
              </a:rPr>
              <a:t>nacional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s-CO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 smtClean="0">
                <a:solidFill>
                  <a:schemeClr val="bg1"/>
                </a:solidFill>
              </a:rPr>
              <a:t>70</a:t>
            </a:r>
            <a:r>
              <a:rPr lang="es-CO" sz="2000" dirty="0">
                <a:solidFill>
                  <a:schemeClr val="bg1"/>
                </a:solidFill>
              </a:rPr>
              <a:t>% Total de sociedades en Colombia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s-CO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89% Creación de empleos en el país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8" y="1230181"/>
            <a:ext cx="3201825" cy="4281439"/>
          </a:xfrm>
          <a:prstGeom prst="rect">
            <a:avLst/>
          </a:prstGeom>
        </p:spPr>
      </p:pic>
      <p:sp>
        <p:nvSpPr>
          <p:cNvPr id="13" name="3 CuadroTexto"/>
          <p:cNvSpPr txBox="1"/>
          <p:nvPr/>
        </p:nvSpPr>
        <p:spPr>
          <a:xfrm>
            <a:off x="0" y="5774100"/>
            <a:ext cx="116386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CO" sz="1200" i="1" dirty="0" smtClean="0">
                <a:solidFill>
                  <a:schemeClr val="bg1"/>
                </a:solidFill>
              </a:rPr>
              <a:t>Fuente: Cámara de Comercio de Barranquilla  –  Programa de </a:t>
            </a:r>
            <a:r>
              <a:rPr lang="es-ES" sz="1200" i="1" dirty="0">
                <a:solidFill>
                  <a:schemeClr val="bg1"/>
                </a:solidFill>
              </a:rPr>
              <a:t>Fortalecimiento Estratégico de la Empresa </a:t>
            </a:r>
            <a:r>
              <a:rPr lang="es-ES" sz="1200" i="1" dirty="0" smtClean="0">
                <a:solidFill>
                  <a:schemeClr val="bg1"/>
                </a:solidFill>
              </a:rPr>
              <a:t>Familiar / Uni. Andes</a:t>
            </a:r>
            <a:endParaRPr lang="es-ES" sz="1200" i="1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s-CO" sz="1200" i="1" dirty="0" smtClean="0">
                <a:solidFill>
                  <a:schemeClr val="bg1"/>
                </a:solidFill>
              </a:rPr>
              <a:t> </a:t>
            </a:r>
            <a:endParaRPr lang="es-CO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951439"/>
            <a:ext cx="12192000" cy="2456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3234"/>
            <a:ext cx="12192000" cy="1080655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/>
              <a:t>Programa de empresas de familia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4" y="6052704"/>
            <a:ext cx="2147456" cy="8052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15" y="2120722"/>
            <a:ext cx="4484370" cy="21176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20722"/>
            <a:ext cx="4038600" cy="19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4" y="6052704"/>
            <a:ext cx="2147456" cy="80529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6471060" y="3218462"/>
            <a:ext cx="3075709" cy="27709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PROPIEDAD</a:t>
            </a:r>
            <a:endParaRPr lang="es-CO" sz="2800" b="1" dirty="0"/>
          </a:p>
        </p:txBody>
      </p:sp>
      <p:sp>
        <p:nvSpPr>
          <p:cNvPr id="9" name="Elipse 8"/>
          <p:cNvSpPr/>
          <p:nvPr/>
        </p:nvSpPr>
        <p:spPr>
          <a:xfrm>
            <a:off x="3020291" y="3216479"/>
            <a:ext cx="3075709" cy="277090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 smtClean="0"/>
              <a:t>FAMILIA</a:t>
            </a:r>
            <a:endParaRPr lang="es-CO" sz="3200" b="1" dirty="0"/>
          </a:p>
        </p:txBody>
      </p:sp>
      <p:sp>
        <p:nvSpPr>
          <p:cNvPr id="11" name="Elipse 10"/>
          <p:cNvSpPr/>
          <p:nvPr/>
        </p:nvSpPr>
        <p:spPr>
          <a:xfrm>
            <a:off x="4722420" y="883846"/>
            <a:ext cx="3075709" cy="277090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 smtClean="0"/>
              <a:t>EMPRESA</a:t>
            </a:r>
            <a:endParaRPr lang="es-CO" sz="3200" b="1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/>
              <a:t>Programa de empresas de familia</a:t>
            </a:r>
            <a:endParaRPr lang="es-ES" b="1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0" y="6052704"/>
            <a:ext cx="9546769" cy="807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CO" sz="1800" b="1" dirty="0" smtClean="0">
                <a:solidFill>
                  <a:schemeClr val="bg1"/>
                </a:solidFill>
              </a:rPr>
              <a:t>La clave es crear mecanismos para evitar que los conflictos de familia afecten las decisiones del negocio.</a:t>
            </a:r>
            <a:endParaRPr lang="es-CO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598" y="1"/>
            <a:ext cx="8412682" cy="2880360"/>
          </a:xfrm>
        </p:spPr>
        <p:txBody>
          <a:bodyPr>
            <a:normAutofit/>
          </a:bodyPr>
          <a:lstStyle/>
          <a:p>
            <a:r>
              <a:rPr lang="es-CO" b="1" dirty="0" smtClean="0">
                <a:solidFill>
                  <a:schemeClr val="bg1"/>
                </a:solidFill>
              </a:rPr>
              <a:t>Que es GOBIERNO CORPORATIVO?</a:t>
            </a:r>
            <a:br>
              <a:rPr lang="es-CO" b="1" dirty="0" smtClean="0">
                <a:solidFill>
                  <a:schemeClr val="bg1"/>
                </a:solidFill>
              </a:rPr>
            </a:b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588" y="5549609"/>
            <a:ext cx="12192000" cy="2078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5746172"/>
            <a:ext cx="12192000" cy="1111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1" y="5746172"/>
            <a:ext cx="2964873" cy="111182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598" y="2671156"/>
            <a:ext cx="10119562" cy="2098964"/>
          </a:xfrm>
        </p:spPr>
        <p:txBody>
          <a:bodyPr>
            <a:noAutofit/>
          </a:bodyPr>
          <a:lstStyle/>
          <a:p>
            <a:pPr algn="just"/>
            <a:r>
              <a:rPr lang="es-CO" sz="2400" b="1" dirty="0" smtClean="0">
                <a:solidFill>
                  <a:schemeClr val="bg1"/>
                </a:solidFill>
              </a:rPr>
              <a:t>La </a:t>
            </a:r>
            <a:r>
              <a:rPr lang="es-CO" sz="2400" b="1" dirty="0">
                <a:solidFill>
                  <a:schemeClr val="bg1"/>
                </a:solidFill>
              </a:rPr>
              <a:t>distribución </a:t>
            </a:r>
            <a:r>
              <a:rPr lang="es-CO" sz="2400" b="1" dirty="0" smtClean="0">
                <a:solidFill>
                  <a:schemeClr val="bg1"/>
                </a:solidFill>
              </a:rPr>
              <a:t>de derechos </a:t>
            </a:r>
            <a:r>
              <a:rPr lang="es-CO" sz="2400" b="1" dirty="0">
                <a:solidFill>
                  <a:schemeClr val="bg1"/>
                </a:solidFill>
              </a:rPr>
              <a:t>y </a:t>
            </a:r>
            <a:r>
              <a:rPr lang="es-CO" sz="2400" b="1" dirty="0" smtClean="0">
                <a:solidFill>
                  <a:schemeClr val="bg1"/>
                </a:solidFill>
              </a:rPr>
              <a:t>responsabilidades de </a:t>
            </a:r>
            <a:r>
              <a:rPr lang="es-CO" sz="2400" b="1" dirty="0">
                <a:solidFill>
                  <a:schemeClr val="bg1"/>
                </a:solidFill>
              </a:rPr>
              <a:t>los distintos </a:t>
            </a:r>
            <a:r>
              <a:rPr lang="es-CO" sz="2400" b="1" dirty="0" smtClean="0">
                <a:solidFill>
                  <a:schemeClr val="bg1"/>
                </a:solidFill>
              </a:rPr>
              <a:t>participantes de </a:t>
            </a:r>
            <a:r>
              <a:rPr lang="es-CO" sz="2400" b="1" dirty="0">
                <a:solidFill>
                  <a:schemeClr val="bg1"/>
                </a:solidFill>
              </a:rPr>
              <a:t>la empresa, </a:t>
            </a:r>
            <a:r>
              <a:rPr lang="es-CO" sz="2400" b="1" dirty="0" smtClean="0">
                <a:solidFill>
                  <a:schemeClr val="bg1"/>
                </a:solidFill>
              </a:rPr>
              <a:t>y/o </a:t>
            </a:r>
            <a:r>
              <a:rPr lang="es-CO" sz="2400" b="1" dirty="0">
                <a:solidFill>
                  <a:schemeClr val="bg1"/>
                </a:solidFill>
              </a:rPr>
              <a:t>Las reglas por </a:t>
            </a:r>
            <a:r>
              <a:rPr lang="es-CO" sz="2400" b="1" dirty="0" smtClean="0">
                <a:solidFill>
                  <a:schemeClr val="bg1"/>
                </a:solidFill>
              </a:rPr>
              <a:t>las que </a:t>
            </a:r>
            <a:r>
              <a:rPr lang="es-CO" sz="2400" b="1" dirty="0">
                <a:solidFill>
                  <a:schemeClr val="bg1"/>
                </a:solidFill>
              </a:rPr>
              <a:t>se rige el proceso </a:t>
            </a:r>
            <a:r>
              <a:rPr lang="es-CO" sz="2400" b="1" dirty="0" smtClean="0">
                <a:solidFill>
                  <a:schemeClr val="bg1"/>
                </a:solidFill>
              </a:rPr>
              <a:t>de toma </a:t>
            </a:r>
            <a:r>
              <a:rPr lang="es-CO" sz="2400" b="1" dirty="0">
                <a:solidFill>
                  <a:schemeClr val="bg1"/>
                </a:solidFill>
              </a:rPr>
              <a:t>de decisiones en </a:t>
            </a:r>
            <a:r>
              <a:rPr lang="es-CO" sz="2400" b="1" dirty="0" smtClean="0">
                <a:solidFill>
                  <a:schemeClr val="bg1"/>
                </a:solidFill>
              </a:rPr>
              <a:t>la empresa.</a:t>
            </a:r>
          </a:p>
          <a:p>
            <a:pPr algn="just"/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-338947" y="5300230"/>
            <a:ext cx="10378642" cy="498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1200" b="1" dirty="0">
                <a:solidFill>
                  <a:schemeClr val="bg1"/>
                </a:solidFill>
              </a:rPr>
              <a:t>Fuente: http://www.caf.com/media/3270/Mfolleto_solo_caf.pdf</a:t>
            </a:r>
          </a:p>
        </p:txBody>
      </p:sp>
    </p:spTree>
    <p:extLst>
      <p:ext uri="{BB962C8B-B14F-4D97-AF65-F5344CB8AC3E}">
        <p14:creationId xmlns:p14="http://schemas.microsoft.com/office/powerpoint/2010/main" val="38191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5577840"/>
            <a:ext cx="3413760" cy="12801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1789" y="121920"/>
            <a:ext cx="6089046" cy="673608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228712" y="298692"/>
            <a:ext cx="329946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EQUINORTE S.A.</a:t>
            </a:r>
          </a:p>
          <a:p>
            <a:pPr algn="ctr"/>
            <a:r>
              <a:rPr lang="es-CO" sz="2800" b="1" dirty="0"/>
              <a:t>(</a:t>
            </a:r>
            <a:r>
              <a:rPr lang="es-CO" sz="2800" b="1" dirty="0" smtClean="0"/>
              <a:t>ANTES)</a:t>
            </a:r>
            <a:endParaRPr lang="es-CO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54680" y="4191000"/>
            <a:ext cx="37566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b="1" dirty="0" smtClean="0"/>
              <a:t>JUNTA DIRECTIVA (Inoperante)</a:t>
            </a:r>
            <a:endParaRPr lang="es-CO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51978" y="4660187"/>
            <a:ext cx="50444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b="1" dirty="0" smtClean="0"/>
              <a:t>REVISORIA FISCAL </a:t>
            </a:r>
          </a:p>
          <a:p>
            <a:r>
              <a:rPr lang="es-CO" b="1" dirty="0" smtClean="0"/>
              <a:t>(Persona Independiente)</a:t>
            </a:r>
            <a:endParaRPr lang="es-CO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261360" y="5406373"/>
            <a:ext cx="50444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b="1" dirty="0" smtClean="0"/>
              <a:t>GERENTE GENERAL.</a:t>
            </a:r>
            <a:endParaRPr lang="es-CO" b="1" dirty="0"/>
          </a:p>
        </p:txBody>
      </p:sp>
      <p:cxnSp>
        <p:nvCxnSpPr>
          <p:cNvPr id="15" name="Conector recto 14"/>
          <p:cNvCxnSpPr/>
          <p:nvPr/>
        </p:nvCxnSpPr>
        <p:spPr>
          <a:xfrm>
            <a:off x="4267200" y="4560332"/>
            <a:ext cx="15240" cy="846041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267200" y="4983352"/>
            <a:ext cx="1084778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4282439" y="5806185"/>
            <a:ext cx="1" cy="31774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383280" y="6152559"/>
            <a:ext cx="196869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3383280" y="6152559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82440" y="6152558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5351978" y="6152558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2973132" y="6336779"/>
            <a:ext cx="10807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GERENTE</a:t>
            </a:r>
            <a:endParaRPr lang="es-CO" sz="20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3870923" y="6321836"/>
            <a:ext cx="10807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GERENTE</a:t>
            </a:r>
            <a:endParaRPr lang="es-CO" sz="20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4797734" y="6336630"/>
            <a:ext cx="10807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GERENTE</a:t>
            </a:r>
            <a:endParaRPr lang="es-CO" sz="2000" b="1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629" y="3697208"/>
            <a:ext cx="2123242" cy="265405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4841436" y="3312886"/>
            <a:ext cx="22360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ÓRGNOS INTERNOS</a:t>
            </a:r>
          </a:p>
          <a:p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3054548" y="3623285"/>
            <a:ext cx="37566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b="1" dirty="0" smtClean="0"/>
              <a:t>ASAMBLEA DE ACCIONISTA</a:t>
            </a:r>
            <a:endParaRPr lang="es-CO" b="1" dirty="0"/>
          </a:p>
        </p:txBody>
      </p:sp>
      <p:cxnSp>
        <p:nvCxnSpPr>
          <p:cNvPr id="33" name="Conector recto 32"/>
          <p:cNvCxnSpPr/>
          <p:nvPr/>
        </p:nvCxnSpPr>
        <p:spPr>
          <a:xfrm flipH="1">
            <a:off x="4282439" y="3956384"/>
            <a:ext cx="1" cy="31774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5577840"/>
            <a:ext cx="3413760" cy="12801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1789" y="121920"/>
            <a:ext cx="6089046" cy="673608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094080" y="363450"/>
            <a:ext cx="35436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EQUINORTE S.A.</a:t>
            </a:r>
          </a:p>
          <a:p>
            <a:pPr algn="ctr"/>
            <a:r>
              <a:rPr lang="es-CO" sz="2800" b="1" dirty="0" smtClean="0"/>
              <a:t>(AHORA)</a:t>
            </a:r>
            <a:endParaRPr lang="es-CO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393321" y="4345805"/>
            <a:ext cx="20906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/>
              <a:t>JUNTA DIRECTIVA</a:t>
            </a:r>
          </a:p>
          <a:p>
            <a:pPr algn="ctr"/>
            <a:r>
              <a:rPr lang="es-CO" sz="1600" b="1" dirty="0" smtClean="0"/>
              <a:t>(Actuante) </a:t>
            </a:r>
            <a:endParaRPr lang="es-CO" sz="16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047788" y="4851311"/>
            <a:ext cx="23900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/>
              <a:t>REVISORIA FISCAL </a:t>
            </a:r>
          </a:p>
          <a:p>
            <a:pPr algn="ctr"/>
            <a:r>
              <a:rPr lang="es-CO" sz="1200" b="1" dirty="0" smtClean="0"/>
              <a:t>(Empresa Multinacional)</a:t>
            </a:r>
            <a:endParaRPr lang="es-CO" sz="1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93321" y="5517848"/>
            <a:ext cx="50444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GERENTE GENERAL.</a:t>
            </a:r>
            <a:endParaRPr lang="es-CO" sz="1600" b="1" dirty="0"/>
          </a:p>
        </p:txBody>
      </p:sp>
      <p:cxnSp>
        <p:nvCxnSpPr>
          <p:cNvPr id="18" name="Conector recto 17"/>
          <p:cNvCxnSpPr/>
          <p:nvPr/>
        </p:nvCxnSpPr>
        <p:spPr>
          <a:xfrm flipH="1">
            <a:off x="4393556" y="5811701"/>
            <a:ext cx="1" cy="31774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556891" y="6140284"/>
            <a:ext cx="196869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3556891" y="6155524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410008" y="6168952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5525589" y="6155524"/>
            <a:ext cx="0" cy="1884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322856" y="6351731"/>
            <a:ext cx="10807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GERENTE</a:t>
            </a:r>
            <a:endParaRPr lang="es-CO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071140" y="6338150"/>
            <a:ext cx="10807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GERENTE</a:t>
            </a:r>
            <a:endParaRPr lang="es-CO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047544" y="6344411"/>
            <a:ext cx="10807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GERENTE</a:t>
            </a:r>
            <a:endParaRPr lang="es-CO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416787" y="4363979"/>
            <a:ext cx="18135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JUNTA ASESORA</a:t>
            </a:r>
          </a:p>
          <a:p>
            <a:r>
              <a:rPr lang="es-CO" sz="1600" b="1" dirty="0" smtClean="0"/>
              <a:t> </a:t>
            </a:r>
            <a:endParaRPr lang="es-CO" sz="1600" b="1" dirty="0"/>
          </a:p>
        </p:txBody>
      </p:sp>
      <p:cxnSp>
        <p:nvCxnSpPr>
          <p:cNvPr id="29" name="Conector recto 28"/>
          <p:cNvCxnSpPr/>
          <p:nvPr/>
        </p:nvCxnSpPr>
        <p:spPr>
          <a:xfrm>
            <a:off x="4407410" y="4900615"/>
            <a:ext cx="1" cy="221109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3697399" y="5058562"/>
            <a:ext cx="18281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PRESIDENTE</a:t>
            </a:r>
            <a:endParaRPr lang="es-CO" sz="1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78" y="3737853"/>
            <a:ext cx="2123242" cy="265405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841436" y="3312886"/>
            <a:ext cx="22360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ÓRGNOS INTERNOS</a:t>
            </a:r>
          </a:p>
          <a:p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33" name="CuadroTexto 32"/>
          <p:cNvSpPr txBox="1"/>
          <p:nvPr/>
        </p:nvSpPr>
        <p:spPr>
          <a:xfrm>
            <a:off x="3429746" y="3886650"/>
            <a:ext cx="29870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ASAMBLEA DE ACCIONISTAS</a:t>
            </a:r>
            <a:endParaRPr lang="es-CO" sz="1600" b="1" dirty="0"/>
          </a:p>
        </p:txBody>
      </p:sp>
      <p:cxnSp>
        <p:nvCxnSpPr>
          <p:cNvPr id="34" name="Conector recto 33"/>
          <p:cNvCxnSpPr/>
          <p:nvPr/>
        </p:nvCxnSpPr>
        <p:spPr>
          <a:xfrm>
            <a:off x="4413068" y="5340770"/>
            <a:ext cx="1" cy="221109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5356521" y="4520605"/>
            <a:ext cx="1118040" cy="692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 flipV="1">
            <a:off x="4425332" y="4986075"/>
            <a:ext cx="2029897" cy="692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4407410" y="4159306"/>
            <a:ext cx="1" cy="221109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5310860" y="5779031"/>
            <a:ext cx="239007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/>
              <a:t>CONTROL INTERNO</a:t>
            </a:r>
            <a:endParaRPr lang="es-CO" sz="1200" b="1" dirty="0"/>
          </a:p>
        </p:txBody>
      </p:sp>
      <p:cxnSp>
        <p:nvCxnSpPr>
          <p:cNvPr id="38" name="Conector recto 37"/>
          <p:cNvCxnSpPr/>
          <p:nvPr/>
        </p:nvCxnSpPr>
        <p:spPr>
          <a:xfrm>
            <a:off x="4383882" y="5931880"/>
            <a:ext cx="1327325" cy="6095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5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9900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/>
          <p:cNvSpPr/>
          <p:nvPr/>
        </p:nvSpPr>
        <p:spPr>
          <a:xfrm>
            <a:off x="10331710" y="1238024"/>
            <a:ext cx="1827637" cy="201081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8347264" y="1238024"/>
            <a:ext cx="1827637" cy="20515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Junta directiva asesora de la compañía </a:t>
            </a:r>
            <a:b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equinorte s.a.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52704"/>
            <a:ext cx="12192000" cy="80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4" y="6052704"/>
            <a:ext cx="2147456" cy="805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72" y="1216087"/>
            <a:ext cx="1884714" cy="2143224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28" y="1249077"/>
            <a:ext cx="1851485" cy="2033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" y="1647077"/>
            <a:ext cx="6390104" cy="367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/>
          <p:cNvSpPr txBox="1"/>
          <p:nvPr/>
        </p:nvSpPr>
        <p:spPr>
          <a:xfrm>
            <a:off x="10244648" y="3322250"/>
            <a:ext cx="2025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Rodolfo Zambrano</a:t>
            </a:r>
            <a:endParaRPr lang="es-CO" sz="1400" b="1" dirty="0">
              <a:solidFill>
                <a:schemeClr val="bg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435718" y="1285800"/>
            <a:ext cx="1801754" cy="1979499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7336595" y="3699861"/>
            <a:ext cx="1835114" cy="20515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9561905" y="3708533"/>
            <a:ext cx="1827637" cy="20515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8289317" y="3315800"/>
            <a:ext cx="2190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Humberto Medina</a:t>
            </a:r>
            <a:endParaRPr lang="es-CO" sz="14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70" y="1281060"/>
            <a:ext cx="1836912" cy="2013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/>
          <p:cNvSpPr txBox="1"/>
          <p:nvPr/>
        </p:nvSpPr>
        <p:spPr>
          <a:xfrm>
            <a:off x="6367777" y="3299079"/>
            <a:ext cx="290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Ricardo Obregon</a:t>
            </a:r>
            <a:endParaRPr lang="es-CO" sz="1400" b="1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84" y="3716582"/>
            <a:ext cx="1773950" cy="2070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80" y="3699613"/>
            <a:ext cx="1850171" cy="2064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/>
          <p:cNvSpPr txBox="1"/>
          <p:nvPr/>
        </p:nvSpPr>
        <p:spPr>
          <a:xfrm>
            <a:off x="9561905" y="5714150"/>
            <a:ext cx="198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Joseph </a:t>
            </a:r>
            <a:r>
              <a:rPr lang="es-CO" sz="1600" b="1" dirty="0" err="1" smtClean="0">
                <a:solidFill>
                  <a:schemeClr val="bg1"/>
                </a:solidFill>
              </a:rPr>
              <a:t>Dacarett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345987" y="5714150"/>
            <a:ext cx="290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Sergio Espinosa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441</TotalTime>
  <Words>402</Words>
  <Application>Microsoft Office PowerPoint</Application>
  <PresentationFormat>Panorámica</PresentationFormat>
  <Paragraphs>97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Century Gothic</vt:lpstr>
      <vt:lpstr>Wingdings</vt:lpstr>
      <vt:lpstr>Wingdings 3</vt:lpstr>
      <vt:lpstr>Sector</vt:lpstr>
      <vt:lpstr>GOBIERNO CORPORATIVO DE Equinorte S.A.</vt:lpstr>
      <vt:lpstr>Presentación de PowerPoint</vt:lpstr>
      <vt:lpstr>La paradoja de la empresa familiar</vt:lpstr>
      <vt:lpstr>Programa de empresas de familia</vt:lpstr>
      <vt:lpstr>Programa de empresas de familia</vt:lpstr>
      <vt:lpstr>Que es GOBIERNO CORPORATIVO? </vt:lpstr>
      <vt:lpstr>Presentación de PowerPoint</vt:lpstr>
      <vt:lpstr>Presentación de PowerPoint</vt:lpstr>
      <vt:lpstr>Junta directiva asesora de la compañía  equinorte s.a.</vt:lpstr>
      <vt:lpstr>Fortalecimiento de sistemas de control </vt:lpstr>
      <vt:lpstr>Presentación de PowerPoint</vt:lpstr>
      <vt:lpstr>Presentación de PowerPoint</vt:lpstr>
      <vt:lpstr>GRACIAS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GOBERNABILIDAD Equinorte S.A.</dc:title>
  <dc:creator>DIEGO MARTINEZ / EQUINORTE S.A</dc:creator>
  <cp:lastModifiedBy>DIEGO MARTINEZ / EQUINORTE S.A</cp:lastModifiedBy>
  <cp:revision>62</cp:revision>
  <dcterms:created xsi:type="dcterms:W3CDTF">2014-10-06T20:30:21Z</dcterms:created>
  <dcterms:modified xsi:type="dcterms:W3CDTF">2014-10-08T15:39:21Z</dcterms:modified>
</cp:coreProperties>
</file>