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8" r:id="rId2"/>
    <p:sldId id="257" r:id="rId3"/>
    <p:sldId id="275" r:id="rId4"/>
    <p:sldId id="273" r:id="rId5"/>
    <p:sldId id="274" r:id="rId6"/>
    <p:sldId id="276" r:id="rId7"/>
    <p:sldId id="277" r:id="rId8"/>
    <p:sldId id="292" r:id="rId9"/>
    <p:sldId id="278" r:id="rId10"/>
    <p:sldId id="260" r:id="rId11"/>
    <p:sldId id="265" r:id="rId12"/>
    <p:sldId id="306" r:id="rId13"/>
    <p:sldId id="307" r:id="rId14"/>
    <p:sldId id="312" r:id="rId15"/>
    <p:sldId id="313" r:id="rId16"/>
    <p:sldId id="315" r:id="rId17"/>
    <p:sldId id="316" r:id="rId18"/>
    <p:sldId id="320" r:id="rId19"/>
    <p:sldId id="325" r:id="rId20"/>
    <p:sldId id="332" r:id="rId21"/>
    <p:sldId id="314" r:id="rId22"/>
    <p:sldId id="317" r:id="rId23"/>
    <p:sldId id="318" r:id="rId24"/>
    <p:sldId id="321" r:id="rId25"/>
    <p:sldId id="319" r:id="rId26"/>
    <p:sldId id="295" r:id="rId27"/>
    <p:sldId id="296" r:id="rId28"/>
    <p:sldId id="293" r:id="rId29"/>
    <p:sldId id="335" r:id="rId30"/>
    <p:sldId id="336" r:id="rId31"/>
    <p:sldId id="324" r:id="rId32"/>
    <p:sldId id="327" r:id="rId33"/>
    <p:sldId id="328" r:id="rId34"/>
    <p:sldId id="329" r:id="rId35"/>
    <p:sldId id="340" r:id="rId36"/>
    <p:sldId id="334" r:id="rId37"/>
    <p:sldId id="286" r:id="rId38"/>
    <p:sldId id="287" r:id="rId39"/>
    <p:sldId id="289" r:id="rId40"/>
    <p:sldId id="290" r:id="rId41"/>
    <p:sldId id="333" r:id="rId42"/>
    <p:sldId id="337" r:id="rId43"/>
    <p:sldId id="339" r:id="rId4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203" autoAdjust="0"/>
  </p:normalViewPr>
  <p:slideViewPr>
    <p:cSldViewPr>
      <p:cViewPr>
        <p:scale>
          <a:sx n="66" d="100"/>
          <a:sy n="66" d="100"/>
        </p:scale>
        <p:origin x="-150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68012-F7A9-4962-A9D2-F250EF32C27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O"/>
        </a:p>
      </dgm:t>
    </dgm:pt>
    <dgm:pt modelId="{1B2E240D-94D4-4E34-8D6D-95DC9347644A}">
      <dgm:prSet phldrT="[Texto]" custT="1"/>
      <dgm:spPr>
        <a:solidFill>
          <a:schemeClr val="bg1"/>
        </a:solidFill>
      </dgm:spPr>
      <dgm:t>
        <a:bodyPr/>
        <a:lstStyle/>
        <a:p>
          <a:r>
            <a:rPr lang="es-CO" sz="1600" b="1" dirty="0" smtClean="0">
              <a:solidFill>
                <a:schemeClr val="accent6"/>
              </a:solidFill>
            </a:rPr>
            <a:t>Empren-</a:t>
          </a:r>
          <a:r>
            <a:rPr lang="es-CO" sz="1600" b="1" dirty="0" err="1" smtClean="0">
              <a:solidFill>
                <a:schemeClr val="accent6"/>
              </a:solidFill>
            </a:rPr>
            <a:t>dimiento</a:t>
          </a:r>
          <a:endParaRPr lang="es-CO" sz="1600" b="1" dirty="0">
            <a:solidFill>
              <a:schemeClr val="accent6"/>
            </a:solidFill>
          </a:endParaRPr>
        </a:p>
      </dgm:t>
    </dgm:pt>
    <dgm:pt modelId="{29F370A6-479B-48C3-A47B-458DF53A8B5B}" type="parTrans" cxnId="{7C5EC7B2-9426-4092-ACC1-4762A347DE27}">
      <dgm:prSet/>
      <dgm:spPr/>
      <dgm:t>
        <a:bodyPr/>
        <a:lstStyle/>
        <a:p>
          <a:endParaRPr lang="es-CO" sz="1600"/>
        </a:p>
      </dgm:t>
    </dgm:pt>
    <dgm:pt modelId="{078FFD5B-4356-45F2-A85D-3B0BB584730A}" type="sibTrans" cxnId="{7C5EC7B2-9426-4092-ACC1-4762A347DE27}">
      <dgm:prSet/>
      <dgm:spPr/>
      <dgm:t>
        <a:bodyPr/>
        <a:lstStyle/>
        <a:p>
          <a:endParaRPr lang="es-CO" sz="1600"/>
        </a:p>
      </dgm:t>
    </dgm:pt>
    <dgm:pt modelId="{225E0E7F-53BD-460F-AEC6-33BE2C38C0F5}">
      <dgm:prSet phldrT="[Texto]" custT="1"/>
      <dgm:spPr>
        <a:solidFill>
          <a:schemeClr val="bg1"/>
        </a:solidFill>
      </dgm:spPr>
      <dgm:t>
        <a:bodyPr/>
        <a:lstStyle/>
        <a:p>
          <a:r>
            <a:rPr lang="es-CO" sz="1600" b="1" dirty="0" smtClean="0">
              <a:solidFill>
                <a:srgbClr val="FFC000"/>
              </a:solidFill>
            </a:rPr>
            <a:t>Políticas Publicas</a:t>
          </a:r>
          <a:endParaRPr lang="es-CO" sz="1600" b="1" dirty="0">
            <a:solidFill>
              <a:srgbClr val="FFC000"/>
            </a:solidFill>
          </a:endParaRPr>
        </a:p>
      </dgm:t>
    </dgm:pt>
    <dgm:pt modelId="{DA35ABE6-96AD-4D46-A132-736F2CABC881}" type="parTrans" cxnId="{75C708B4-C617-4E1A-9106-70E6AAA9EEF7}">
      <dgm:prSet/>
      <dgm:spPr/>
      <dgm:t>
        <a:bodyPr/>
        <a:lstStyle/>
        <a:p>
          <a:endParaRPr lang="es-CO" sz="1600"/>
        </a:p>
      </dgm:t>
    </dgm:pt>
    <dgm:pt modelId="{7E41F34A-17BB-45B7-8970-AB1910E84CAB}" type="sibTrans" cxnId="{75C708B4-C617-4E1A-9106-70E6AAA9EEF7}">
      <dgm:prSet/>
      <dgm:spPr/>
      <dgm:t>
        <a:bodyPr/>
        <a:lstStyle/>
        <a:p>
          <a:endParaRPr lang="es-CO" sz="1600"/>
        </a:p>
      </dgm:t>
    </dgm:pt>
    <dgm:pt modelId="{212B98C1-2887-49A7-8625-F6C7FE1049A2}">
      <dgm:prSet phldrT="[Texto]" custT="1"/>
      <dgm:spPr>
        <a:solidFill>
          <a:schemeClr val="bg1"/>
        </a:solidFill>
      </dgm:spPr>
      <dgm:t>
        <a:bodyPr/>
        <a:lstStyle/>
        <a:p>
          <a:r>
            <a:rPr lang="es-CO" sz="1600" b="1" dirty="0" smtClean="0">
              <a:solidFill>
                <a:srgbClr val="FFC000"/>
              </a:solidFill>
            </a:rPr>
            <a:t>Financia-miento</a:t>
          </a:r>
          <a:endParaRPr lang="es-CO" sz="1600" b="1" dirty="0">
            <a:solidFill>
              <a:srgbClr val="FFC000"/>
            </a:solidFill>
          </a:endParaRPr>
        </a:p>
      </dgm:t>
    </dgm:pt>
    <dgm:pt modelId="{DB92B01C-D4EC-4041-8DBD-4CA40559E50A}" type="parTrans" cxnId="{98505209-E726-41ED-97EA-2C6F46B7E8B0}">
      <dgm:prSet/>
      <dgm:spPr/>
      <dgm:t>
        <a:bodyPr/>
        <a:lstStyle/>
        <a:p>
          <a:endParaRPr lang="es-CO" sz="1600"/>
        </a:p>
      </dgm:t>
    </dgm:pt>
    <dgm:pt modelId="{6B6994C1-AD54-44BD-B9BE-D97FC9CA4A9C}" type="sibTrans" cxnId="{98505209-E726-41ED-97EA-2C6F46B7E8B0}">
      <dgm:prSet/>
      <dgm:spPr/>
      <dgm:t>
        <a:bodyPr/>
        <a:lstStyle/>
        <a:p>
          <a:endParaRPr lang="es-CO" sz="1600"/>
        </a:p>
      </dgm:t>
    </dgm:pt>
    <dgm:pt modelId="{6D021719-87CC-45EF-8DAC-A22189518A4F}">
      <dgm:prSet phldrT="[Texto]" custT="1"/>
      <dgm:spPr>
        <a:solidFill>
          <a:schemeClr val="bg1"/>
        </a:solidFill>
      </dgm:spPr>
      <dgm:t>
        <a:bodyPr/>
        <a:lstStyle/>
        <a:p>
          <a:r>
            <a:rPr lang="es-CO" sz="1600" b="1" dirty="0" smtClean="0">
              <a:solidFill>
                <a:srgbClr val="FFC000"/>
              </a:solidFill>
            </a:rPr>
            <a:t>Cultura</a:t>
          </a:r>
          <a:endParaRPr lang="es-CO" sz="1600" b="1" dirty="0">
            <a:solidFill>
              <a:srgbClr val="FFC000"/>
            </a:solidFill>
          </a:endParaRPr>
        </a:p>
      </dgm:t>
    </dgm:pt>
    <dgm:pt modelId="{943366E9-52D0-4A43-8F7A-21358E6DE582}" type="parTrans" cxnId="{FADDF72F-D2E0-410F-B4AD-3E696B48C92C}">
      <dgm:prSet/>
      <dgm:spPr/>
      <dgm:t>
        <a:bodyPr/>
        <a:lstStyle/>
        <a:p>
          <a:endParaRPr lang="es-CO" sz="1600"/>
        </a:p>
      </dgm:t>
    </dgm:pt>
    <dgm:pt modelId="{10DAA2D9-467B-4D3D-B75A-D6EEBFCCDBB8}" type="sibTrans" cxnId="{FADDF72F-D2E0-410F-B4AD-3E696B48C92C}">
      <dgm:prSet/>
      <dgm:spPr/>
      <dgm:t>
        <a:bodyPr/>
        <a:lstStyle/>
        <a:p>
          <a:endParaRPr lang="es-CO" sz="1600"/>
        </a:p>
      </dgm:t>
    </dgm:pt>
    <dgm:pt modelId="{1C8E0487-F842-40A1-9E4F-C878C75A5767}">
      <dgm:prSet phldrT="[Texto]" custT="1"/>
      <dgm:spPr>
        <a:solidFill>
          <a:schemeClr val="bg1"/>
        </a:solidFill>
      </dgm:spPr>
      <dgm:t>
        <a:bodyPr/>
        <a:lstStyle/>
        <a:p>
          <a:r>
            <a:rPr lang="es-CO" sz="1600" b="1" dirty="0" err="1" smtClean="0">
              <a:solidFill>
                <a:srgbClr val="FFC000"/>
              </a:solidFill>
            </a:rPr>
            <a:t>Supor-tes</a:t>
          </a:r>
          <a:endParaRPr lang="es-CO" sz="1600" b="1" dirty="0">
            <a:solidFill>
              <a:srgbClr val="FFC000"/>
            </a:solidFill>
          </a:endParaRPr>
        </a:p>
      </dgm:t>
    </dgm:pt>
    <dgm:pt modelId="{41BE6F2F-5BD7-4E91-A9C6-E895B32A7964}" type="parTrans" cxnId="{26AC74C9-5EC0-4858-AB99-80C237A0BA03}">
      <dgm:prSet/>
      <dgm:spPr/>
      <dgm:t>
        <a:bodyPr/>
        <a:lstStyle/>
        <a:p>
          <a:endParaRPr lang="es-CO" sz="1600"/>
        </a:p>
      </dgm:t>
    </dgm:pt>
    <dgm:pt modelId="{BB76DF13-75DC-4FEC-94A4-F618ADB25930}" type="sibTrans" cxnId="{26AC74C9-5EC0-4858-AB99-80C237A0BA03}">
      <dgm:prSet/>
      <dgm:spPr/>
      <dgm:t>
        <a:bodyPr/>
        <a:lstStyle/>
        <a:p>
          <a:endParaRPr lang="es-CO" sz="1600"/>
        </a:p>
      </dgm:t>
    </dgm:pt>
    <dgm:pt modelId="{22D1D682-BD7A-4639-8E50-C4EAA123198A}">
      <dgm:prSet phldrT="[Texto]" custT="1"/>
      <dgm:spPr>
        <a:solidFill>
          <a:schemeClr val="bg1"/>
        </a:solidFill>
      </dgm:spPr>
      <dgm:t>
        <a:bodyPr/>
        <a:lstStyle/>
        <a:p>
          <a:r>
            <a:rPr lang="es-CO" sz="1600" b="1" dirty="0" smtClean="0">
              <a:solidFill>
                <a:srgbClr val="FFC000"/>
              </a:solidFill>
            </a:rPr>
            <a:t>Capital Humano</a:t>
          </a:r>
          <a:endParaRPr lang="es-CO" sz="1600" b="1" dirty="0">
            <a:solidFill>
              <a:srgbClr val="FFC000"/>
            </a:solidFill>
          </a:endParaRPr>
        </a:p>
      </dgm:t>
    </dgm:pt>
    <dgm:pt modelId="{7845EFE5-9EFD-45E1-A4EE-8BADE6B45E67}" type="parTrans" cxnId="{28EF07E7-F394-4F58-80A7-850A06474538}">
      <dgm:prSet/>
      <dgm:spPr/>
      <dgm:t>
        <a:bodyPr/>
        <a:lstStyle/>
        <a:p>
          <a:endParaRPr lang="es-CO" sz="1600"/>
        </a:p>
      </dgm:t>
    </dgm:pt>
    <dgm:pt modelId="{C1D87893-6C2F-4932-A0C1-42CCE8AEBAA8}" type="sibTrans" cxnId="{28EF07E7-F394-4F58-80A7-850A06474538}">
      <dgm:prSet/>
      <dgm:spPr/>
      <dgm:t>
        <a:bodyPr/>
        <a:lstStyle/>
        <a:p>
          <a:endParaRPr lang="es-CO" sz="1600"/>
        </a:p>
      </dgm:t>
    </dgm:pt>
    <dgm:pt modelId="{616C08C9-B193-459C-B8F7-96EF9864C7F1}">
      <dgm:prSet phldrT="[Texto]" custT="1"/>
      <dgm:spPr>
        <a:solidFill>
          <a:schemeClr val="bg1"/>
        </a:solidFill>
      </dgm:spPr>
      <dgm:t>
        <a:bodyPr/>
        <a:lstStyle/>
        <a:p>
          <a:r>
            <a:rPr lang="es-CO" sz="1600" b="1" dirty="0" smtClean="0">
              <a:solidFill>
                <a:srgbClr val="FFC000"/>
              </a:solidFill>
            </a:rPr>
            <a:t>Merca-dos</a:t>
          </a:r>
          <a:endParaRPr lang="es-CO" sz="1600" b="1" dirty="0">
            <a:solidFill>
              <a:srgbClr val="FFC000"/>
            </a:solidFill>
          </a:endParaRPr>
        </a:p>
      </dgm:t>
    </dgm:pt>
    <dgm:pt modelId="{48D3C7E0-DAB9-416D-9F07-A37AB40A1E09}" type="parTrans" cxnId="{0253D7DD-1C68-4BF1-8AAB-99EFF045E148}">
      <dgm:prSet/>
      <dgm:spPr/>
      <dgm:t>
        <a:bodyPr/>
        <a:lstStyle/>
        <a:p>
          <a:endParaRPr lang="es-CO" sz="1600"/>
        </a:p>
      </dgm:t>
    </dgm:pt>
    <dgm:pt modelId="{D5528A9F-ED55-4242-9FE1-59929DE53197}" type="sibTrans" cxnId="{0253D7DD-1C68-4BF1-8AAB-99EFF045E148}">
      <dgm:prSet/>
      <dgm:spPr/>
      <dgm:t>
        <a:bodyPr/>
        <a:lstStyle/>
        <a:p>
          <a:endParaRPr lang="es-CO" sz="1600"/>
        </a:p>
      </dgm:t>
    </dgm:pt>
    <dgm:pt modelId="{F6435EAB-FAC4-448E-BF1D-51BB690F5B42}" type="pres">
      <dgm:prSet presAssocID="{39968012-F7A9-4962-A9D2-F250EF32C272}" presName="Name0" presStyleCnt="0">
        <dgm:presLayoutVars>
          <dgm:chMax val="1"/>
          <dgm:dir/>
          <dgm:animLvl val="ctr"/>
          <dgm:resizeHandles val="exact"/>
        </dgm:presLayoutVars>
      </dgm:prSet>
      <dgm:spPr/>
      <dgm:t>
        <a:bodyPr/>
        <a:lstStyle/>
        <a:p>
          <a:endParaRPr lang="es-CO"/>
        </a:p>
      </dgm:t>
    </dgm:pt>
    <dgm:pt modelId="{6F2796C4-AF70-427D-BF91-17032DE62669}" type="pres">
      <dgm:prSet presAssocID="{1B2E240D-94D4-4E34-8D6D-95DC9347644A}" presName="centerShape" presStyleLbl="node0" presStyleIdx="0" presStyleCnt="1"/>
      <dgm:spPr/>
      <dgm:t>
        <a:bodyPr/>
        <a:lstStyle/>
        <a:p>
          <a:endParaRPr lang="es-CO"/>
        </a:p>
      </dgm:t>
    </dgm:pt>
    <dgm:pt modelId="{91DB00C8-84BE-4A49-9418-3383F5507EBE}" type="pres">
      <dgm:prSet presAssocID="{225E0E7F-53BD-460F-AEC6-33BE2C38C0F5}" presName="node" presStyleLbl="node1" presStyleIdx="0" presStyleCnt="6">
        <dgm:presLayoutVars>
          <dgm:bulletEnabled val="1"/>
        </dgm:presLayoutVars>
      </dgm:prSet>
      <dgm:spPr/>
      <dgm:t>
        <a:bodyPr/>
        <a:lstStyle/>
        <a:p>
          <a:endParaRPr lang="es-CO"/>
        </a:p>
      </dgm:t>
    </dgm:pt>
    <dgm:pt modelId="{203BD8FF-A1D8-479C-9668-1E13F0017F74}" type="pres">
      <dgm:prSet presAssocID="{225E0E7F-53BD-460F-AEC6-33BE2C38C0F5}" presName="dummy" presStyleCnt="0"/>
      <dgm:spPr/>
    </dgm:pt>
    <dgm:pt modelId="{58445F2F-39C2-40A5-AB36-6749C698EC4E}" type="pres">
      <dgm:prSet presAssocID="{7E41F34A-17BB-45B7-8970-AB1910E84CAB}" presName="sibTrans" presStyleLbl="sibTrans2D1" presStyleIdx="0" presStyleCnt="6"/>
      <dgm:spPr/>
      <dgm:t>
        <a:bodyPr/>
        <a:lstStyle/>
        <a:p>
          <a:endParaRPr lang="es-CO"/>
        </a:p>
      </dgm:t>
    </dgm:pt>
    <dgm:pt modelId="{3498AF40-2C3F-41D3-B634-E05DBB0AA3EB}" type="pres">
      <dgm:prSet presAssocID="{212B98C1-2887-49A7-8625-F6C7FE1049A2}" presName="node" presStyleLbl="node1" presStyleIdx="1" presStyleCnt="6">
        <dgm:presLayoutVars>
          <dgm:bulletEnabled val="1"/>
        </dgm:presLayoutVars>
      </dgm:prSet>
      <dgm:spPr/>
      <dgm:t>
        <a:bodyPr/>
        <a:lstStyle/>
        <a:p>
          <a:endParaRPr lang="es-CO"/>
        </a:p>
      </dgm:t>
    </dgm:pt>
    <dgm:pt modelId="{2AFC3800-4DA7-4346-B6E2-6FA066DF5A8A}" type="pres">
      <dgm:prSet presAssocID="{212B98C1-2887-49A7-8625-F6C7FE1049A2}" presName="dummy" presStyleCnt="0"/>
      <dgm:spPr/>
    </dgm:pt>
    <dgm:pt modelId="{60F1C493-FAE7-4495-ACE0-05335A410B08}" type="pres">
      <dgm:prSet presAssocID="{6B6994C1-AD54-44BD-B9BE-D97FC9CA4A9C}" presName="sibTrans" presStyleLbl="sibTrans2D1" presStyleIdx="1" presStyleCnt="6"/>
      <dgm:spPr/>
      <dgm:t>
        <a:bodyPr/>
        <a:lstStyle/>
        <a:p>
          <a:endParaRPr lang="es-CO"/>
        </a:p>
      </dgm:t>
    </dgm:pt>
    <dgm:pt modelId="{4A1B6373-D120-4BB4-8DB3-8F832D0F37AE}" type="pres">
      <dgm:prSet presAssocID="{6D021719-87CC-45EF-8DAC-A22189518A4F}" presName="node" presStyleLbl="node1" presStyleIdx="2" presStyleCnt="6">
        <dgm:presLayoutVars>
          <dgm:bulletEnabled val="1"/>
        </dgm:presLayoutVars>
      </dgm:prSet>
      <dgm:spPr/>
      <dgm:t>
        <a:bodyPr/>
        <a:lstStyle/>
        <a:p>
          <a:endParaRPr lang="es-CO"/>
        </a:p>
      </dgm:t>
    </dgm:pt>
    <dgm:pt modelId="{2FC9A75D-A822-4255-B71E-5EC24CEEE42B}" type="pres">
      <dgm:prSet presAssocID="{6D021719-87CC-45EF-8DAC-A22189518A4F}" presName="dummy" presStyleCnt="0"/>
      <dgm:spPr/>
    </dgm:pt>
    <dgm:pt modelId="{90334C50-2C90-40F0-8BEE-B7EA92A4EDE6}" type="pres">
      <dgm:prSet presAssocID="{10DAA2D9-467B-4D3D-B75A-D6EEBFCCDBB8}" presName="sibTrans" presStyleLbl="sibTrans2D1" presStyleIdx="2" presStyleCnt="6"/>
      <dgm:spPr/>
      <dgm:t>
        <a:bodyPr/>
        <a:lstStyle/>
        <a:p>
          <a:endParaRPr lang="es-CO"/>
        </a:p>
      </dgm:t>
    </dgm:pt>
    <dgm:pt modelId="{F9243951-E6EC-4651-B335-E2BFB025C3C8}" type="pres">
      <dgm:prSet presAssocID="{1C8E0487-F842-40A1-9E4F-C878C75A5767}" presName="node" presStyleLbl="node1" presStyleIdx="3" presStyleCnt="6">
        <dgm:presLayoutVars>
          <dgm:bulletEnabled val="1"/>
        </dgm:presLayoutVars>
      </dgm:prSet>
      <dgm:spPr/>
      <dgm:t>
        <a:bodyPr/>
        <a:lstStyle/>
        <a:p>
          <a:endParaRPr lang="es-CO"/>
        </a:p>
      </dgm:t>
    </dgm:pt>
    <dgm:pt modelId="{61034575-73E8-49CD-B585-B7E1F4741F9B}" type="pres">
      <dgm:prSet presAssocID="{1C8E0487-F842-40A1-9E4F-C878C75A5767}" presName="dummy" presStyleCnt="0"/>
      <dgm:spPr/>
    </dgm:pt>
    <dgm:pt modelId="{0DDA34CB-451D-4015-9D01-FAB5AF50E83F}" type="pres">
      <dgm:prSet presAssocID="{BB76DF13-75DC-4FEC-94A4-F618ADB25930}" presName="sibTrans" presStyleLbl="sibTrans2D1" presStyleIdx="3" presStyleCnt="6"/>
      <dgm:spPr/>
      <dgm:t>
        <a:bodyPr/>
        <a:lstStyle/>
        <a:p>
          <a:endParaRPr lang="es-CO"/>
        </a:p>
      </dgm:t>
    </dgm:pt>
    <dgm:pt modelId="{59FE125F-42A2-4DA4-8D6F-754FB16F98E1}" type="pres">
      <dgm:prSet presAssocID="{22D1D682-BD7A-4639-8E50-C4EAA123198A}" presName="node" presStyleLbl="node1" presStyleIdx="4" presStyleCnt="6">
        <dgm:presLayoutVars>
          <dgm:bulletEnabled val="1"/>
        </dgm:presLayoutVars>
      </dgm:prSet>
      <dgm:spPr/>
      <dgm:t>
        <a:bodyPr/>
        <a:lstStyle/>
        <a:p>
          <a:endParaRPr lang="es-CO"/>
        </a:p>
      </dgm:t>
    </dgm:pt>
    <dgm:pt modelId="{3CF2AE80-5BB3-43A2-A4C0-AB3AEA48E516}" type="pres">
      <dgm:prSet presAssocID="{22D1D682-BD7A-4639-8E50-C4EAA123198A}" presName="dummy" presStyleCnt="0"/>
      <dgm:spPr/>
    </dgm:pt>
    <dgm:pt modelId="{5320B10A-7529-4628-8D1D-856B8FA45833}" type="pres">
      <dgm:prSet presAssocID="{C1D87893-6C2F-4932-A0C1-42CCE8AEBAA8}" presName="sibTrans" presStyleLbl="sibTrans2D1" presStyleIdx="4" presStyleCnt="6"/>
      <dgm:spPr/>
      <dgm:t>
        <a:bodyPr/>
        <a:lstStyle/>
        <a:p>
          <a:endParaRPr lang="es-CO"/>
        </a:p>
      </dgm:t>
    </dgm:pt>
    <dgm:pt modelId="{CA9F7A70-3849-43F0-B838-5BE60F3C8C1B}" type="pres">
      <dgm:prSet presAssocID="{616C08C9-B193-459C-B8F7-96EF9864C7F1}" presName="node" presStyleLbl="node1" presStyleIdx="5" presStyleCnt="6">
        <dgm:presLayoutVars>
          <dgm:bulletEnabled val="1"/>
        </dgm:presLayoutVars>
      </dgm:prSet>
      <dgm:spPr/>
      <dgm:t>
        <a:bodyPr/>
        <a:lstStyle/>
        <a:p>
          <a:endParaRPr lang="es-CO"/>
        </a:p>
      </dgm:t>
    </dgm:pt>
    <dgm:pt modelId="{AB23E409-19BB-4225-836F-9C726BE362EE}" type="pres">
      <dgm:prSet presAssocID="{616C08C9-B193-459C-B8F7-96EF9864C7F1}" presName="dummy" presStyleCnt="0"/>
      <dgm:spPr/>
    </dgm:pt>
    <dgm:pt modelId="{1A3261CD-5507-4780-B1C9-5CE4DAF54367}" type="pres">
      <dgm:prSet presAssocID="{D5528A9F-ED55-4242-9FE1-59929DE53197}" presName="sibTrans" presStyleLbl="sibTrans2D1" presStyleIdx="5" presStyleCnt="6"/>
      <dgm:spPr/>
      <dgm:t>
        <a:bodyPr/>
        <a:lstStyle/>
        <a:p>
          <a:endParaRPr lang="es-CO"/>
        </a:p>
      </dgm:t>
    </dgm:pt>
  </dgm:ptLst>
  <dgm:cxnLst>
    <dgm:cxn modelId="{64AEAC68-D91C-45D6-A0ED-DF9754B78A9A}" type="presOf" srcId="{D5528A9F-ED55-4242-9FE1-59929DE53197}" destId="{1A3261CD-5507-4780-B1C9-5CE4DAF54367}" srcOrd="0" destOrd="0" presId="urn:microsoft.com/office/officeart/2005/8/layout/radial6"/>
    <dgm:cxn modelId="{AD18631A-6B82-4A65-8FDD-566B9FC42374}" type="presOf" srcId="{39968012-F7A9-4962-A9D2-F250EF32C272}" destId="{F6435EAB-FAC4-448E-BF1D-51BB690F5B42}" srcOrd="0" destOrd="0" presId="urn:microsoft.com/office/officeart/2005/8/layout/radial6"/>
    <dgm:cxn modelId="{B72BC0AE-F584-43C1-A074-A96C89F78620}" type="presOf" srcId="{1B2E240D-94D4-4E34-8D6D-95DC9347644A}" destId="{6F2796C4-AF70-427D-BF91-17032DE62669}" srcOrd="0" destOrd="0" presId="urn:microsoft.com/office/officeart/2005/8/layout/radial6"/>
    <dgm:cxn modelId="{9107C8A2-F5E9-4C8C-A4CE-9BA86EE8D738}" type="presOf" srcId="{22D1D682-BD7A-4639-8E50-C4EAA123198A}" destId="{59FE125F-42A2-4DA4-8D6F-754FB16F98E1}" srcOrd="0" destOrd="0" presId="urn:microsoft.com/office/officeart/2005/8/layout/radial6"/>
    <dgm:cxn modelId="{FF86178A-559E-4DCF-B2EB-1389E6110427}" type="presOf" srcId="{1C8E0487-F842-40A1-9E4F-C878C75A5767}" destId="{F9243951-E6EC-4651-B335-E2BFB025C3C8}" srcOrd="0" destOrd="0" presId="urn:microsoft.com/office/officeart/2005/8/layout/radial6"/>
    <dgm:cxn modelId="{26AC74C9-5EC0-4858-AB99-80C237A0BA03}" srcId="{1B2E240D-94D4-4E34-8D6D-95DC9347644A}" destId="{1C8E0487-F842-40A1-9E4F-C878C75A5767}" srcOrd="3" destOrd="0" parTransId="{41BE6F2F-5BD7-4E91-A9C6-E895B32A7964}" sibTransId="{BB76DF13-75DC-4FEC-94A4-F618ADB25930}"/>
    <dgm:cxn modelId="{F9A3EFC4-A481-4D3D-AC08-0F0711DEEAA8}" type="presOf" srcId="{616C08C9-B193-459C-B8F7-96EF9864C7F1}" destId="{CA9F7A70-3849-43F0-B838-5BE60F3C8C1B}" srcOrd="0" destOrd="0" presId="urn:microsoft.com/office/officeart/2005/8/layout/radial6"/>
    <dgm:cxn modelId="{7B97F876-5C2A-4AFE-AE45-A960B06F62C1}" type="presOf" srcId="{6D021719-87CC-45EF-8DAC-A22189518A4F}" destId="{4A1B6373-D120-4BB4-8DB3-8F832D0F37AE}" srcOrd="0" destOrd="0" presId="urn:microsoft.com/office/officeart/2005/8/layout/radial6"/>
    <dgm:cxn modelId="{A723FD83-2A73-4254-96CC-868BD0DF4B4D}" type="presOf" srcId="{6B6994C1-AD54-44BD-B9BE-D97FC9CA4A9C}" destId="{60F1C493-FAE7-4495-ACE0-05335A410B08}" srcOrd="0" destOrd="0" presId="urn:microsoft.com/office/officeart/2005/8/layout/radial6"/>
    <dgm:cxn modelId="{0253D7DD-1C68-4BF1-8AAB-99EFF045E148}" srcId="{1B2E240D-94D4-4E34-8D6D-95DC9347644A}" destId="{616C08C9-B193-459C-B8F7-96EF9864C7F1}" srcOrd="5" destOrd="0" parTransId="{48D3C7E0-DAB9-416D-9F07-A37AB40A1E09}" sibTransId="{D5528A9F-ED55-4242-9FE1-59929DE53197}"/>
    <dgm:cxn modelId="{41358B31-191A-4294-909D-3070329B9544}" type="presOf" srcId="{BB76DF13-75DC-4FEC-94A4-F618ADB25930}" destId="{0DDA34CB-451D-4015-9D01-FAB5AF50E83F}" srcOrd="0" destOrd="0" presId="urn:microsoft.com/office/officeart/2005/8/layout/radial6"/>
    <dgm:cxn modelId="{75C708B4-C617-4E1A-9106-70E6AAA9EEF7}" srcId="{1B2E240D-94D4-4E34-8D6D-95DC9347644A}" destId="{225E0E7F-53BD-460F-AEC6-33BE2C38C0F5}" srcOrd="0" destOrd="0" parTransId="{DA35ABE6-96AD-4D46-A132-736F2CABC881}" sibTransId="{7E41F34A-17BB-45B7-8970-AB1910E84CAB}"/>
    <dgm:cxn modelId="{98505209-E726-41ED-97EA-2C6F46B7E8B0}" srcId="{1B2E240D-94D4-4E34-8D6D-95DC9347644A}" destId="{212B98C1-2887-49A7-8625-F6C7FE1049A2}" srcOrd="1" destOrd="0" parTransId="{DB92B01C-D4EC-4041-8DBD-4CA40559E50A}" sibTransId="{6B6994C1-AD54-44BD-B9BE-D97FC9CA4A9C}"/>
    <dgm:cxn modelId="{7C5EC7B2-9426-4092-ACC1-4762A347DE27}" srcId="{39968012-F7A9-4962-A9D2-F250EF32C272}" destId="{1B2E240D-94D4-4E34-8D6D-95DC9347644A}" srcOrd="0" destOrd="0" parTransId="{29F370A6-479B-48C3-A47B-458DF53A8B5B}" sibTransId="{078FFD5B-4356-45F2-A85D-3B0BB584730A}"/>
    <dgm:cxn modelId="{FADDF72F-D2E0-410F-B4AD-3E696B48C92C}" srcId="{1B2E240D-94D4-4E34-8D6D-95DC9347644A}" destId="{6D021719-87CC-45EF-8DAC-A22189518A4F}" srcOrd="2" destOrd="0" parTransId="{943366E9-52D0-4A43-8F7A-21358E6DE582}" sibTransId="{10DAA2D9-467B-4D3D-B75A-D6EEBFCCDBB8}"/>
    <dgm:cxn modelId="{F3F244F2-F7F9-4665-B394-BCBB69CA4DA0}" type="presOf" srcId="{212B98C1-2887-49A7-8625-F6C7FE1049A2}" destId="{3498AF40-2C3F-41D3-B634-E05DBB0AA3EB}" srcOrd="0" destOrd="0" presId="urn:microsoft.com/office/officeart/2005/8/layout/radial6"/>
    <dgm:cxn modelId="{28EF07E7-F394-4F58-80A7-850A06474538}" srcId="{1B2E240D-94D4-4E34-8D6D-95DC9347644A}" destId="{22D1D682-BD7A-4639-8E50-C4EAA123198A}" srcOrd="4" destOrd="0" parTransId="{7845EFE5-9EFD-45E1-A4EE-8BADE6B45E67}" sibTransId="{C1D87893-6C2F-4932-A0C1-42CCE8AEBAA8}"/>
    <dgm:cxn modelId="{8EC80553-CA08-4039-8F4D-3A6C1E71B6D2}" type="presOf" srcId="{7E41F34A-17BB-45B7-8970-AB1910E84CAB}" destId="{58445F2F-39C2-40A5-AB36-6749C698EC4E}" srcOrd="0" destOrd="0" presId="urn:microsoft.com/office/officeart/2005/8/layout/radial6"/>
    <dgm:cxn modelId="{5B605BB1-D727-4BCF-858E-45CE2DC521D3}" type="presOf" srcId="{10DAA2D9-467B-4D3D-B75A-D6EEBFCCDBB8}" destId="{90334C50-2C90-40F0-8BEE-B7EA92A4EDE6}" srcOrd="0" destOrd="0" presId="urn:microsoft.com/office/officeart/2005/8/layout/radial6"/>
    <dgm:cxn modelId="{D0B71774-8C51-4DCF-9435-457A530DB8EE}" type="presOf" srcId="{225E0E7F-53BD-460F-AEC6-33BE2C38C0F5}" destId="{91DB00C8-84BE-4A49-9418-3383F5507EBE}" srcOrd="0" destOrd="0" presId="urn:microsoft.com/office/officeart/2005/8/layout/radial6"/>
    <dgm:cxn modelId="{0946F313-5F76-40F8-9104-6369209A1446}" type="presOf" srcId="{C1D87893-6C2F-4932-A0C1-42CCE8AEBAA8}" destId="{5320B10A-7529-4628-8D1D-856B8FA45833}" srcOrd="0" destOrd="0" presId="urn:microsoft.com/office/officeart/2005/8/layout/radial6"/>
    <dgm:cxn modelId="{37E46322-8755-40FD-A4B9-48954B1F3114}" type="presParOf" srcId="{F6435EAB-FAC4-448E-BF1D-51BB690F5B42}" destId="{6F2796C4-AF70-427D-BF91-17032DE62669}" srcOrd="0" destOrd="0" presId="urn:microsoft.com/office/officeart/2005/8/layout/radial6"/>
    <dgm:cxn modelId="{A48E5609-BD69-4F6D-B32A-0872CDD35B23}" type="presParOf" srcId="{F6435EAB-FAC4-448E-BF1D-51BB690F5B42}" destId="{91DB00C8-84BE-4A49-9418-3383F5507EBE}" srcOrd="1" destOrd="0" presId="urn:microsoft.com/office/officeart/2005/8/layout/radial6"/>
    <dgm:cxn modelId="{D5C16440-EEED-4E9D-ADC0-0345AD3D488F}" type="presParOf" srcId="{F6435EAB-FAC4-448E-BF1D-51BB690F5B42}" destId="{203BD8FF-A1D8-479C-9668-1E13F0017F74}" srcOrd="2" destOrd="0" presId="urn:microsoft.com/office/officeart/2005/8/layout/radial6"/>
    <dgm:cxn modelId="{330D10D0-49D3-46BA-B04D-ECE3569B6122}" type="presParOf" srcId="{F6435EAB-FAC4-448E-BF1D-51BB690F5B42}" destId="{58445F2F-39C2-40A5-AB36-6749C698EC4E}" srcOrd="3" destOrd="0" presId="urn:microsoft.com/office/officeart/2005/8/layout/radial6"/>
    <dgm:cxn modelId="{B8CAB862-69F5-4248-B9EC-DD6D72D07DCB}" type="presParOf" srcId="{F6435EAB-FAC4-448E-BF1D-51BB690F5B42}" destId="{3498AF40-2C3F-41D3-B634-E05DBB0AA3EB}" srcOrd="4" destOrd="0" presId="urn:microsoft.com/office/officeart/2005/8/layout/radial6"/>
    <dgm:cxn modelId="{F4C60A6F-74E5-4B92-85A4-601346400853}" type="presParOf" srcId="{F6435EAB-FAC4-448E-BF1D-51BB690F5B42}" destId="{2AFC3800-4DA7-4346-B6E2-6FA066DF5A8A}" srcOrd="5" destOrd="0" presId="urn:microsoft.com/office/officeart/2005/8/layout/radial6"/>
    <dgm:cxn modelId="{15D91B56-3B59-4CCD-9EEA-9828B5562E7F}" type="presParOf" srcId="{F6435EAB-FAC4-448E-BF1D-51BB690F5B42}" destId="{60F1C493-FAE7-4495-ACE0-05335A410B08}" srcOrd="6" destOrd="0" presId="urn:microsoft.com/office/officeart/2005/8/layout/radial6"/>
    <dgm:cxn modelId="{FE28B24B-6035-4ADF-909C-DC1F5ED62A9E}" type="presParOf" srcId="{F6435EAB-FAC4-448E-BF1D-51BB690F5B42}" destId="{4A1B6373-D120-4BB4-8DB3-8F832D0F37AE}" srcOrd="7" destOrd="0" presId="urn:microsoft.com/office/officeart/2005/8/layout/radial6"/>
    <dgm:cxn modelId="{640FF854-3ED4-4CAB-B7FD-85FAE7946010}" type="presParOf" srcId="{F6435EAB-FAC4-448E-BF1D-51BB690F5B42}" destId="{2FC9A75D-A822-4255-B71E-5EC24CEEE42B}" srcOrd="8" destOrd="0" presId="urn:microsoft.com/office/officeart/2005/8/layout/radial6"/>
    <dgm:cxn modelId="{E64C2765-ADF5-4030-8F68-A72E0BE82183}" type="presParOf" srcId="{F6435EAB-FAC4-448E-BF1D-51BB690F5B42}" destId="{90334C50-2C90-40F0-8BEE-B7EA92A4EDE6}" srcOrd="9" destOrd="0" presId="urn:microsoft.com/office/officeart/2005/8/layout/radial6"/>
    <dgm:cxn modelId="{187A3651-B9ED-428B-BEDC-2B94F4A45932}" type="presParOf" srcId="{F6435EAB-FAC4-448E-BF1D-51BB690F5B42}" destId="{F9243951-E6EC-4651-B335-E2BFB025C3C8}" srcOrd="10" destOrd="0" presId="urn:microsoft.com/office/officeart/2005/8/layout/radial6"/>
    <dgm:cxn modelId="{3A025327-0D59-4B74-A586-1A3489C13832}" type="presParOf" srcId="{F6435EAB-FAC4-448E-BF1D-51BB690F5B42}" destId="{61034575-73E8-49CD-B585-B7E1F4741F9B}" srcOrd="11" destOrd="0" presId="urn:microsoft.com/office/officeart/2005/8/layout/radial6"/>
    <dgm:cxn modelId="{BC534742-CC0B-4BA4-A65E-37D2A9D9A856}" type="presParOf" srcId="{F6435EAB-FAC4-448E-BF1D-51BB690F5B42}" destId="{0DDA34CB-451D-4015-9D01-FAB5AF50E83F}" srcOrd="12" destOrd="0" presId="urn:microsoft.com/office/officeart/2005/8/layout/radial6"/>
    <dgm:cxn modelId="{7ECE977A-45E8-4A55-8AF4-A9C4E0E48B2F}" type="presParOf" srcId="{F6435EAB-FAC4-448E-BF1D-51BB690F5B42}" destId="{59FE125F-42A2-4DA4-8D6F-754FB16F98E1}" srcOrd="13" destOrd="0" presId="urn:microsoft.com/office/officeart/2005/8/layout/radial6"/>
    <dgm:cxn modelId="{97105492-DF38-41FF-8400-17D72C54A495}" type="presParOf" srcId="{F6435EAB-FAC4-448E-BF1D-51BB690F5B42}" destId="{3CF2AE80-5BB3-43A2-A4C0-AB3AEA48E516}" srcOrd="14" destOrd="0" presId="urn:microsoft.com/office/officeart/2005/8/layout/radial6"/>
    <dgm:cxn modelId="{3E984CAF-C345-43A0-8619-AA6328B37889}" type="presParOf" srcId="{F6435EAB-FAC4-448E-BF1D-51BB690F5B42}" destId="{5320B10A-7529-4628-8D1D-856B8FA45833}" srcOrd="15" destOrd="0" presId="urn:microsoft.com/office/officeart/2005/8/layout/radial6"/>
    <dgm:cxn modelId="{5A8CC00C-5A43-44EC-B943-EED963081B44}" type="presParOf" srcId="{F6435EAB-FAC4-448E-BF1D-51BB690F5B42}" destId="{CA9F7A70-3849-43F0-B838-5BE60F3C8C1B}" srcOrd="16" destOrd="0" presId="urn:microsoft.com/office/officeart/2005/8/layout/radial6"/>
    <dgm:cxn modelId="{FF100A65-DA0A-497C-838D-E793592855D5}" type="presParOf" srcId="{F6435EAB-FAC4-448E-BF1D-51BB690F5B42}" destId="{AB23E409-19BB-4225-836F-9C726BE362EE}" srcOrd="17" destOrd="0" presId="urn:microsoft.com/office/officeart/2005/8/layout/radial6"/>
    <dgm:cxn modelId="{F5248F78-D29D-428D-A61A-6EEE0F864E05}" type="presParOf" srcId="{F6435EAB-FAC4-448E-BF1D-51BB690F5B42}" destId="{1A3261CD-5507-4780-B1C9-5CE4DAF54367}"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68012-F7A9-4962-A9D2-F250EF32C27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O"/>
        </a:p>
      </dgm:t>
    </dgm:pt>
    <dgm:pt modelId="{1B2E240D-94D4-4E34-8D6D-95DC9347644A}">
      <dgm:prSet phldrT="[Texto]" custT="1"/>
      <dgm:spPr>
        <a:solidFill>
          <a:schemeClr val="bg1"/>
        </a:solidFill>
      </dgm:spPr>
      <dgm:t>
        <a:bodyPr/>
        <a:lstStyle/>
        <a:p>
          <a:r>
            <a:rPr lang="es-CO" sz="1600" b="1" dirty="0" smtClean="0">
              <a:solidFill>
                <a:schemeClr val="accent6"/>
              </a:solidFill>
            </a:rPr>
            <a:t>Empren-</a:t>
          </a:r>
          <a:r>
            <a:rPr lang="es-CO" sz="1600" b="1" dirty="0" err="1" smtClean="0">
              <a:solidFill>
                <a:schemeClr val="accent6"/>
              </a:solidFill>
            </a:rPr>
            <a:t>dimiento</a:t>
          </a:r>
          <a:endParaRPr lang="es-CO" sz="1600" b="1" dirty="0">
            <a:solidFill>
              <a:schemeClr val="accent6"/>
            </a:solidFill>
          </a:endParaRPr>
        </a:p>
      </dgm:t>
    </dgm:pt>
    <dgm:pt modelId="{29F370A6-479B-48C3-A47B-458DF53A8B5B}" type="parTrans" cxnId="{7C5EC7B2-9426-4092-ACC1-4762A347DE27}">
      <dgm:prSet/>
      <dgm:spPr/>
      <dgm:t>
        <a:bodyPr/>
        <a:lstStyle/>
        <a:p>
          <a:endParaRPr lang="es-CO" sz="1600"/>
        </a:p>
      </dgm:t>
    </dgm:pt>
    <dgm:pt modelId="{078FFD5B-4356-45F2-A85D-3B0BB584730A}" type="sibTrans" cxnId="{7C5EC7B2-9426-4092-ACC1-4762A347DE27}">
      <dgm:prSet/>
      <dgm:spPr/>
      <dgm:t>
        <a:bodyPr/>
        <a:lstStyle/>
        <a:p>
          <a:endParaRPr lang="es-CO" sz="1600"/>
        </a:p>
      </dgm:t>
    </dgm:pt>
    <dgm:pt modelId="{225E0E7F-53BD-460F-AEC6-33BE2C38C0F5}">
      <dgm:prSet phldrT="[Texto]" custT="1"/>
      <dgm:spPr>
        <a:solidFill>
          <a:schemeClr val="bg1"/>
        </a:solidFill>
      </dgm:spPr>
      <dgm:t>
        <a:bodyPr/>
        <a:lstStyle/>
        <a:p>
          <a:r>
            <a:rPr lang="es-CO" sz="1600" b="1" dirty="0" smtClean="0">
              <a:solidFill>
                <a:srgbClr val="FFC000"/>
              </a:solidFill>
            </a:rPr>
            <a:t>Políticas Publicas</a:t>
          </a:r>
          <a:endParaRPr lang="es-CO" sz="1600" b="1" dirty="0">
            <a:solidFill>
              <a:srgbClr val="FFC000"/>
            </a:solidFill>
          </a:endParaRPr>
        </a:p>
      </dgm:t>
    </dgm:pt>
    <dgm:pt modelId="{DA35ABE6-96AD-4D46-A132-736F2CABC881}" type="parTrans" cxnId="{75C708B4-C617-4E1A-9106-70E6AAA9EEF7}">
      <dgm:prSet/>
      <dgm:spPr/>
      <dgm:t>
        <a:bodyPr/>
        <a:lstStyle/>
        <a:p>
          <a:endParaRPr lang="es-CO" sz="1600"/>
        </a:p>
      </dgm:t>
    </dgm:pt>
    <dgm:pt modelId="{7E41F34A-17BB-45B7-8970-AB1910E84CAB}" type="sibTrans" cxnId="{75C708B4-C617-4E1A-9106-70E6AAA9EEF7}">
      <dgm:prSet/>
      <dgm:spPr/>
      <dgm:t>
        <a:bodyPr/>
        <a:lstStyle/>
        <a:p>
          <a:endParaRPr lang="es-CO" sz="1600"/>
        </a:p>
      </dgm:t>
    </dgm:pt>
    <dgm:pt modelId="{212B98C1-2887-49A7-8625-F6C7FE1049A2}">
      <dgm:prSet phldrT="[Texto]" custT="1"/>
      <dgm:spPr>
        <a:solidFill>
          <a:schemeClr val="bg1"/>
        </a:solidFill>
      </dgm:spPr>
      <dgm:t>
        <a:bodyPr/>
        <a:lstStyle/>
        <a:p>
          <a:r>
            <a:rPr lang="es-CO" sz="1600" b="1" dirty="0" smtClean="0">
              <a:solidFill>
                <a:srgbClr val="FFC000"/>
              </a:solidFill>
            </a:rPr>
            <a:t>Financia-miento</a:t>
          </a:r>
          <a:endParaRPr lang="es-CO" sz="1600" b="1" dirty="0">
            <a:solidFill>
              <a:srgbClr val="FFC000"/>
            </a:solidFill>
          </a:endParaRPr>
        </a:p>
      </dgm:t>
    </dgm:pt>
    <dgm:pt modelId="{DB92B01C-D4EC-4041-8DBD-4CA40559E50A}" type="parTrans" cxnId="{98505209-E726-41ED-97EA-2C6F46B7E8B0}">
      <dgm:prSet/>
      <dgm:spPr/>
      <dgm:t>
        <a:bodyPr/>
        <a:lstStyle/>
        <a:p>
          <a:endParaRPr lang="es-CO" sz="1600"/>
        </a:p>
      </dgm:t>
    </dgm:pt>
    <dgm:pt modelId="{6B6994C1-AD54-44BD-B9BE-D97FC9CA4A9C}" type="sibTrans" cxnId="{98505209-E726-41ED-97EA-2C6F46B7E8B0}">
      <dgm:prSet/>
      <dgm:spPr/>
      <dgm:t>
        <a:bodyPr/>
        <a:lstStyle/>
        <a:p>
          <a:endParaRPr lang="es-CO" sz="1600"/>
        </a:p>
      </dgm:t>
    </dgm:pt>
    <dgm:pt modelId="{6D021719-87CC-45EF-8DAC-A22189518A4F}">
      <dgm:prSet phldrT="[Texto]" custT="1"/>
      <dgm:spPr>
        <a:solidFill>
          <a:schemeClr val="bg1"/>
        </a:solidFill>
      </dgm:spPr>
      <dgm:t>
        <a:bodyPr/>
        <a:lstStyle/>
        <a:p>
          <a:r>
            <a:rPr lang="es-CO" sz="1600" b="1" dirty="0" smtClean="0">
              <a:solidFill>
                <a:srgbClr val="FFC000"/>
              </a:solidFill>
            </a:rPr>
            <a:t>Cultura</a:t>
          </a:r>
          <a:endParaRPr lang="es-CO" sz="1600" b="1" dirty="0">
            <a:solidFill>
              <a:srgbClr val="FFC000"/>
            </a:solidFill>
          </a:endParaRPr>
        </a:p>
      </dgm:t>
    </dgm:pt>
    <dgm:pt modelId="{943366E9-52D0-4A43-8F7A-21358E6DE582}" type="parTrans" cxnId="{FADDF72F-D2E0-410F-B4AD-3E696B48C92C}">
      <dgm:prSet/>
      <dgm:spPr/>
      <dgm:t>
        <a:bodyPr/>
        <a:lstStyle/>
        <a:p>
          <a:endParaRPr lang="es-CO" sz="1600"/>
        </a:p>
      </dgm:t>
    </dgm:pt>
    <dgm:pt modelId="{10DAA2D9-467B-4D3D-B75A-D6EEBFCCDBB8}" type="sibTrans" cxnId="{FADDF72F-D2E0-410F-B4AD-3E696B48C92C}">
      <dgm:prSet/>
      <dgm:spPr/>
      <dgm:t>
        <a:bodyPr/>
        <a:lstStyle/>
        <a:p>
          <a:endParaRPr lang="es-CO" sz="1600"/>
        </a:p>
      </dgm:t>
    </dgm:pt>
    <dgm:pt modelId="{1C8E0487-F842-40A1-9E4F-C878C75A5767}">
      <dgm:prSet phldrT="[Texto]" custT="1"/>
      <dgm:spPr>
        <a:solidFill>
          <a:schemeClr val="bg1"/>
        </a:solidFill>
      </dgm:spPr>
      <dgm:t>
        <a:bodyPr/>
        <a:lstStyle/>
        <a:p>
          <a:r>
            <a:rPr lang="es-CO" sz="1600" b="1" dirty="0" err="1" smtClean="0">
              <a:solidFill>
                <a:srgbClr val="FFC000"/>
              </a:solidFill>
            </a:rPr>
            <a:t>Supor-tes</a:t>
          </a:r>
          <a:endParaRPr lang="es-CO" sz="1600" b="1" dirty="0">
            <a:solidFill>
              <a:srgbClr val="FFC000"/>
            </a:solidFill>
          </a:endParaRPr>
        </a:p>
      </dgm:t>
    </dgm:pt>
    <dgm:pt modelId="{41BE6F2F-5BD7-4E91-A9C6-E895B32A7964}" type="parTrans" cxnId="{26AC74C9-5EC0-4858-AB99-80C237A0BA03}">
      <dgm:prSet/>
      <dgm:spPr/>
      <dgm:t>
        <a:bodyPr/>
        <a:lstStyle/>
        <a:p>
          <a:endParaRPr lang="es-CO" sz="1600"/>
        </a:p>
      </dgm:t>
    </dgm:pt>
    <dgm:pt modelId="{BB76DF13-75DC-4FEC-94A4-F618ADB25930}" type="sibTrans" cxnId="{26AC74C9-5EC0-4858-AB99-80C237A0BA03}">
      <dgm:prSet/>
      <dgm:spPr/>
      <dgm:t>
        <a:bodyPr/>
        <a:lstStyle/>
        <a:p>
          <a:endParaRPr lang="es-CO" sz="1600"/>
        </a:p>
      </dgm:t>
    </dgm:pt>
    <dgm:pt modelId="{22D1D682-BD7A-4639-8E50-C4EAA123198A}">
      <dgm:prSet phldrT="[Texto]" custT="1"/>
      <dgm:spPr>
        <a:solidFill>
          <a:schemeClr val="bg1"/>
        </a:solidFill>
      </dgm:spPr>
      <dgm:t>
        <a:bodyPr/>
        <a:lstStyle/>
        <a:p>
          <a:r>
            <a:rPr lang="es-CO" sz="1600" b="1" dirty="0" smtClean="0">
              <a:solidFill>
                <a:srgbClr val="FFC000"/>
              </a:solidFill>
            </a:rPr>
            <a:t>Capital Humano</a:t>
          </a:r>
          <a:endParaRPr lang="es-CO" sz="1600" b="1" dirty="0">
            <a:solidFill>
              <a:srgbClr val="FFC000"/>
            </a:solidFill>
          </a:endParaRPr>
        </a:p>
      </dgm:t>
    </dgm:pt>
    <dgm:pt modelId="{7845EFE5-9EFD-45E1-A4EE-8BADE6B45E67}" type="parTrans" cxnId="{28EF07E7-F394-4F58-80A7-850A06474538}">
      <dgm:prSet/>
      <dgm:spPr/>
      <dgm:t>
        <a:bodyPr/>
        <a:lstStyle/>
        <a:p>
          <a:endParaRPr lang="es-CO" sz="1600"/>
        </a:p>
      </dgm:t>
    </dgm:pt>
    <dgm:pt modelId="{C1D87893-6C2F-4932-A0C1-42CCE8AEBAA8}" type="sibTrans" cxnId="{28EF07E7-F394-4F58-80A7-850A06474538}">
      <dgm:prSet/>
      <dgm:spPr/>
      <dgm:t>
        <a:bodyPr/>
        <a:lstStyle/>
        <a:p>
          <a:endParaRPr lang="es-CO" sz="1600"/>
        </a:p>
      </dgm:t>
    </dgm:pt>
    <dgm:pt modelId="{616C08C9-B193-459C-B8F7-96EF9864C7F1}">
      <dgm:prSet phldrT="[Texto]" custT="1"/>
      <dgm:spPr>
        <a:solidFill>
          <a:schemeClr val="bg1"/>
        </a:solidFill>
      </dgm:spPr>
      <dgm:t>
        <a:bodyPr/>
        <a:lstStyle/>
        <a:p>
          <a:r>
            <a:rPr lang="es-CO" sz="1600" b="1" dirty="0" smtClean="0">
              <a:solidFill>
                <a:srgbClr val="FFC000"/>
              </a:solidFill>
            </a:rPr>
            <a:t>Merca-dos</a:t>
          </a:r>
          <a:endParaRPr lang="es-CO" sz="1600" b="1" dirty="0">
            <a:solidFill>
              <a:srgbClr val="FFC000"/>
            </a:solidFill>
          </a:endParaRPr>
        </a:p>
      </dgm:t>
    </dgm:pt>
    <dgm:pt modelId="{48D3C7E0-DAB9-416D-9F07-A37AB40A1E09}" type="parTrans" cxnId="{0253D7DD-1C68-4BF1-8AAB-99EFF045E148}">
      <dgm:prSet/>
      <dgm:spPr/>
      <dgm:t>
        <a:bodyPr/>
        <a:lstStyle/>
        <a:p>
          <a:endParaRPr lang="es-CO" sz="1600"/>
        </a:p>
      </dgm:t>
    </dgm:pt>
    <dgm:pt modelId="{D5528A9F-ED55-4242-9FE1-59929DE53197}" type="sibTrans" cxnId="{0253D7DD-1C68-4BF1-8AAB-99EFF045E148}">
      <dgm:prSet/>
      <dgm:spPr/>
      <dgm:t>
        <a:bodyPr/>
        <a:lstStyle/>
        <a:p>
          <a:endParaRPr lang="es-CO" sz="1600"/>
        </a:p>
      </dgm:t>
    </dgm:pt>
    <dgm:pt modelId="{F6435EAB-FAC4-448E-BF1D-51BB690F5B42}" type="pres">
      <dgm:prSet presAssocID="{39968012-F7A9-4962-A9D2-F250EF32C272}" presName="Name0" presStyleCnt="0">
        <dgm:presLayoutVars>
          <dgm:chMax val="1"/>
          <dgm:dir/>
          <dgm:animLvl val="ctr"/>
          <dgm:resizeHandles val="exact"/>
        </dgm:presLayoutVars>
      </dgm:prSet>
      <dgm:spPr/>
      <dgm:t>
        <a:bodyPr/>
        <a:lstStyle/>
        <a:p>
          <a:endParaRPr lang="es-CO"/>
        </a:p>
      </dgm:t>
    </dgm:pt>
    <dgm:pt modelId="{6F2796C4-AF70-427D-BF91-17032DE62669}" type="pres">
      <dgm:prSet presAssocID="{1B2E240D-94D4-4E34-8D6D-95DC9347644A}" presName="centerShape" presStyleLbl="node0" presStyleIdx="0" presStyleCnt="1"/>
      <dgm:spPr/>
      <dgm:t>
        <a:bodyPr/>
        <a:lstStyle/>
        <a:p>
          <a:endParaRPr lang="es-CO"/>
        </a:p>
      </dgm:t>
    </dgm:pt>
    <dgm:pt modelId="{91DB00C8-84BE-4A49-9418-3383F5507EBE}" type="pres">
      <dgm:prSet presAssocID="{225E0E7F-53BD-460F-AEC6-33BE2C38C0F5}" presName="node" presStyleLbl="node1" presStyleIdx="0" presStyleCnt="6">
        <dgm:presLayoutVars>
          <dgm:bulletEnabled val="1"/>
        </dgm:presLayoutVars>
      </dgm:prSet>
      <dgm:spPr/>
      <dgm:t>
        <a:bodyPr/>
        <a:lstStyle/>
        <a:p>
          <a:endParaRPr lang="es-CO"/>
        </a:p>
      </dgm:t>
    </dgm:pt>
    <dgm:pt modelId="{203BD8FF-A1D8-479C-9668-1E13F0017F74}" type="pres">
      <dgm:prSet presAssocID="{225E0E7F-53BD-460F-AEC6-33BE2C38C0F5}" presName="dummy" presStyleCnt="0"/>
      <dgm:spPr/>
    </dgm:pt>
    <dgm:pt modelId="{58445F2F-39C2-40A5-AB36-6749C698EC4E}" type="pres">
      <dgm:prSet presAssocID="{7E41F34A-17BB-45B7-8970-AB1910E84CAB}" presName="sibTrans" presStyleLbl="sibTrans2D1" presStyleIdx="0" presStyleCnt="6"/>
      <dgm:spPr/>
      <dgm:t>
        <a:bodyPr/>
        <a:lstStyle/>
        <a:p>
          <a:endParaRPr lang="es-CO"/>
        </a:p>
      </dgm:t>
    </dgm:pt>
    <dgm:pt modelId="{3498AF40-2C3F-41D3-B634-E05DBB0AA3EB}" type="pres">
      <dgm:prSet presAssocID="{212B98C1-2887-49A7-8625-F6C7FE1049A2}" presName="node" presStyleLbl="node1" presStyleIdx="1" presStyleCnt="6">
        <dgm:presLayoutVars>
          <dgm:bulletEnabled val="1"/>
        </dgm:presLayoutVars>
      </dgm:prSet>
      <dgm:spPr/>
      <dgm:t>
        <a:bodyPr/>
        <a:lstStyle/>
        <a:p>
          <a:endParaRPr lang="es-CO"/>
        </a:p>
      </dgm:t>
    </dgm:pt>
    <dgm:pt modelId="{2AFC3800-4DA7-4346-B6E2-6FA066DF5A8A}" type="pres">
      <dgm:prSet presAssocID="{212B98C1-2887-49A7-8625-F6C7FE1049A2}" presName="dummy" presStyleCnt="0"/>
      <dgm:spPr/>
    </dgm:pt>
    <dgm:pt modelId="{60F1C493-FAE7-4495-ACE0-05335A410B08}" type="pres">
      <dgm:prSet presAssocID="{6B6994C1-AD54-44BD-B9BE-D97FC9CA4A9C}" presName="sibTrans" presStyleLbl="sibTrans2D1" presStyleIdx="1" presStyleCnt="6"/>
      <dgm:spPr/>
      <dgm:t>
        <a:bodyPr/>
        <a:lstStyle/>
        <a:p>
          <a:endParaRPr lang="es-CO"/>
        </a:p>
      </dgm:t>
    </dgm:pt>
    <dgm:pt modelId="{4A1B6373-D120-4BB4-8DB3-8F832D0F37AE}" type="pres">
      <dgm:prSet presAssocID="{6D021719-87CC-45EF-8DAC-A22189518A4F}" presName="node" presStyleLbl="node1" presStyleIdx="2" presStyleCnt="6">
        <dgm:presLayoutVars>
          <dgm:bulletEnabled val="1"/>
        </dgm:presLayoutVars>
      </dgm:prSet>
      <dgm:spPr/>
      <dgm:t>
        <a:bodyPr/>
        <a:lstStyle/>
        <a:p>
          <a:endParaRPr lang="es-CO"/>
        </a:p>
      </dgm:t>
    </dgm:pt>
    <dgm:pt modelId="{2FC9A75D-A822-4255-B71E-5EC24CEEE42B}" type="pres">
      <dgm:prSet presAssocID="{6D021719-87CC-45EF-8DAC-A22189518A4F}" presName="dummy" presStyleCnt="0"/>
      <dgm:spPr/>
    </dgm:pt>
    <dgm:pt modelId="{90334C50-2C90-40F0-8BEE-B7EA92A4EDE6}" type="pres">
      <dgm:prSet presAssocID="{10DAA2D9-467B-4D3D-B75A-D6EEBFCCDBB8}" presName="sibTrans" presStyleLbl="sibTrans2D1" presStyleIdx="2" presStyleCnt="6"/>
      <dgm:spPr/>
      <dgm:t>
        <a:bodyPr/>
        <a:lstStyle/>
        <a:p>
          <a:endParaRPr lang="es-CO"/>
        </a:p>
      </dgm:t>
    </dgm:pt>
    <dgm:pt modelId="{F9243951-E6EC-4651-B335-E2BFB025C3C8}" type="pres">
      <dgm:prSet presAssocID="{1C8E0487-F842-40A1-9E4F-C878C75A5767}" presName="node" presStyleLbl="node1" presStyleIdx="3" presStyleCnt="6">
        <dgm:presLayoutVars>
          <dgm:bulletEnabled val="1"/>
        </dgm:presLayoutVars>
      </dgm:prSet>
      <dgm:spPr/>
      <dgm:t>
        <a:bodyPr/>
        <a:lstStyle/>
        <a:p>
          <a:endParaRPr lang="es-CO"/>
        </a:p>
      </dgm:t>
    </dgm:pt>
    <dgm:pt modelId="{61034575-73E8-49CD-B585-B7E1F4741F9B}" type="pres">
      <dgm:prSet presAssocID="{1C8E0487-F842-40A1-9E4F-C878C75A5767}" presName="dummy" presStyleCnt="0"/>
      <dgm:spPr/>
    </dgm:pt>
    <dgm:pt modelId="{0DDA34CB-451D-4015-9D01-FAB5AF50E83F}" type="pres">
      <dgm:prSet presAssocID="{BB76DF13-75DC-4FEC-94A4-F618ADB25930}" presName="sibTrans" presStyleLbl="sibTrans2D1" presStyleIdx="3" presStyleCnt="6"/>
      <dgm:spPr/>
      <dgm:t>
        <a:bodyPr/>
        <a:lstStyle/>
        <a:p>
          <a:endParaRPr lang="es-CO"/>
        </a:p>
      </dgm:t>
    </dgm:pt>
    <dgm:pt modelId="{59FE125F-42A2-4DA4-8D6F-754FB16F98E1}" type="pres">
      <dgm:prSet presAssocID="{22D1D682-BD7A-4639-8E50-C4EAA123198A}" presName="node" presStyleLbl="node1" presStyleIdx="4" presStyleCnt="6">
        <dgm:presLayoutVars>
          <dgm:bulletEnabled val="1"/>
        </dgm:presLayoutVars>
      </dgm:prSet>
      <dgm:spPr/>
      <dgm:t>
        <a:bodyPr/>
        <a:lstStyle/>
        <a:p>
          <a:endParaRPr lang="es-CO"/>
        </a:p>
      </dgm:t>
    </dgm:pt>
    <dgm:pt modelId="{3CF2AE80-5BB3-43A2-A4C0-AB3AEA48E516}" type="pres">
      <dgm:prSet presAssocID="{22D1D682-BD7A-4639-8E50-C4EAA123198A}" presName="dummy" presStyleCnt="0"/>
      <dgm:spPr/>
    </dgm:pt>
    <dgm:pt modelId="{5320B10A-7529-4628-8D1D-856B8FA45833}" type="pres">
      <dgm:prSet presAssocID="{C1D87893-6C2F-4932-A0C1-42CCE8AEBAA8}" presName="sibTrans" presStyleLbl="sibTrans2D1" presStyleIdx="4" presStyleCnt="6"/>
      <dgm:spPr/>
      <dgm:t>
        <a:bodyPr/>
        <a:lstStyle/>
        <a:p>
          <a:endParaRPr lang="es-CO"/>
        </a:p>
      </dgm:t>
    </dgm:pt>
    <dgm:pt modelId="{CA9F7A70-3849-43F0-B838-5BE60F3C8C1B}" type="pres">
      <dgm:prSet presAssocID="{616C08C9-B193-459C-B8F7-96EF9864C7F1}" presName="node" presStyleLbl="node1" presStyleIdx="5" presStyleCnt="6">
        <dgm:presLayoutVars>
          <dgm:bulletEnabled val="1"/>
        </dgm:presLayoutVars>
      </dgm:prSet>
      <dgm:spPr/>
      <dgm:t>
        <a:bodyPr/>
        <a:lstStyle/>
        <a:p>
          <a:endParaRPr lang="es-CO"/>
        </a:p>
      </dgm:t>
    </dgm:pt>
    <dgm:pt modelId="{AB23E409-19BB-4225-836F-9C726BE362EE}" type="pres">
      <dgm:prSet presAssocID="{616C08C9-B193-459C-B8F7-96EF9864C7F1}" presName="dummy" presStyleCnt="0"/>
      <dgm:spPr/>
    </dgm:pt>
    <dgm:pt modelId="{1A3261CD-5507-4780-B1C9-5CE4DAF54367}" type="pres">
      <dgm:prSet presAssocID="{D5528A9F-ED55-4242-9FE1-59929DE53197}" presName="sibTrans" presStyleLbl="sibTrans2D1" presStyleIdx="5" presStyleCnt="6"/>
      <dgm:spPr/>
      <dgm:t>
        <a:bodyPr/>
        <a:lstStyle/>
        <a:p>
          <a:endParaRPr lang="es-CO"/>
        </a:p>
      </dgm:t>
    </dgm:pt>
  </dgm:ptLst>
  <dgm:cxnLst>
    <dgm:cxn modelId="{363EB017-17A8-4DC7-B1E3-C87097DF93FB}" type="presOf" srcId="{39968012-F7A9-4962-A9D2-F250EF32C272}" destId="{F6435EAB-FAC4-448E-BF1D-51BB690F5B42}" srcOrd="0" destOrd="0" presId="urn:microsoft.com/office/officeart/2005/8/layout/radial6"/>
    <dgm:cxn modelId="{CA14D16E-5F5C-4BB2-A19F-CF1B818D32AF}" type="presOf" srcId="{212B98C1-2887-49A7-8625-F6C7FE1049A2}" destId="{3498AF40-2C3F-41D3-B634-E05DBB0AA3EB}" srcOrd="0" destOrd="0" presId="urn:microsoft.com/office/officeart/2005/8/layout/radial6"/>
    <dgm:cxn modelId="{B0DFCFD0-6128-4AF9-B622-0A786AB5F27E}" type="presOf" srcId="{6B6994C1-AD54-44BD-B9BE-D97FC9CA4A9C}" destId="{60F1C493-FAE7-4495-ACE0-05335A410B08}" srcOrd="0" destOrd="0" presId="urn:microsoft.com/office/officeart/2005/8/layout/radial6"/>
    <dgm:cxn modelId="{26AC74C9-5EC0-4858-AB99-80C237A0BA03}" srcId="{1B2E240D-94D4-4E34-8D6D-95DC9347644A}" destId="{1C8E0487-F842-40A1-9E4F-C878C75A5767}" srcOrd="3" destOrd="0" parTransId="{41BE6F2F-5BD7-4E91-A9C6-E895B32A7964}" sibTransId="{BB76DF13-75DC-4FEC-94A4-F618ADB25930}"/>
    <dgm:cxn modelId="{1C84D0FE-B735-4316-B9B7-278788593504}" type="presOf" srcId="{C1D87893-6C2F-4932-A0C1-42CCE8AEBAA8}" destId="{5320B10A-7529-4628-8D1D-856B8FA45833}" srcOrd="0" destOrd="0" presId="urn:microsoft.com/office/officeart/2005/8/layout/radial6"/>
    <dgm:cxn modelId="{0DB54C45-89D8-4F4C-BA70-7F5500E6B2CB}" type="presOf" srcId="{1B2E240D-94D4-4E34-8D6D-95DC9347644A}" destId="{6F2796C4-AF70-427D-BF91-17032DE62669}" srcOrd="0" destOrd="0" presId="urn:microsoft.com/office/officeart/2005/8/layout/radial6"/>
    <dgm:cxn modelId="{0253D7DD-1C68-4BF1-8AAB-99EFF045E148}" srcId="{1B2E240D-94D4-4E34-8D6D-95DC9347644A}" destId="{616C08C9-B193-459C-B8F7-96EF9864C7F1}" srcOrd="5" destOrd="0" parTransId="{48D3C7E0-DAB9-416D-9F07-A37AB40A1E09}" sibTransId="{D5528A9F-ED55-4242-9FE1-59929DE53197}"/>
    <dgm:cxn modelId="{71BC5A8B-D11F-4559-944F-F8FC6DEF239B}" type="presOf" srcId="{1C8E0487-F842-40A1-9E4F-C878C75A5767}" destId="{F9243951-E6EC-4651-B335-E2BFB025C3C8}" srcOrd="0" destOrd="0" presId="urn:microsoft.com/office/officeart/2005/8/layout/radial6"/>
    <dgm:cxn modelId="{75C708B4-C617-4E1A-9106-70E6AAA9EEF7}" srcId="{1B2E240D-94D4-4E34-8D6D-95DC9347644A}" destId="{225E0E7F-53BD-460F-AEC6-33BE2C38C0F5}" srcOrd="0" destOrd="0" parTransId="{DA35ABE6-96AD-4D46-A132-736F2CABC881}" sibTransId="{7E41F34A-17BB-45B7-8970-AB1910E84CAB}"/>
    <dgm:cxn modelId="{98505209-E726-41ED-97EA-2C6F46B7E8B0}" srcId="{1B2E240D-94D4-4E34-8D6D-95DC9347644A}" destId="{212B98C1-2887-49A7-8625-F6C7FE1049A2}" srcOrd="1" destOrd="0" parTransId="{DB92B01C-D4EC-4041-8DBD-4CA40559E50A}" sibTransId="{6B6994C1-AD54-44BD-B9BE-D97FC9CA4A9C}"/>
    <dgm:cxn modelId="{7C5EC7B2-9426-4092-ACC1-4762A347DE27}" srcId="{39968012-F7A9-4962-A9D2-F250EF32C272}" destId="{1B2E240D-94D4-4E34-8D6D-95DC9347644A}" srcOrd="0" destOrd="0" parTransId="{29F370A6-479B-48C3-A47B-458DF53A8B5B}" sibTransId="{078FFD5B-4356-45F2-A85D-3B0BB584730A}"/>
    <dgm:cxn modelId="{57763536-B7FF-4404-BE4E-9AD7640E2FE2}" type="presOf" srcId="{225E0E7F-53BD-460F-AEC6-33BE2C38C0F5}" destId="{91DB00C8-84BE-4A49-9418-3383F5507EBE}" srcOrd="0" destOrd="0" presId="urn:microsoft.com/office/officeart/2005/8/layout/radial6"/>
    <dgm:cxn modelId="{4DD14E5B-6687-4E32-A7D6-FD44EB61D0EA}" type="presOf" srcId="{6D021719-87CC-45EF-8DAC-A22189518A4F}" destId="{4A1B6373-D120-4BB4-8DB3-8F832D0F37AE}" srcOrd="0" destOrd="0" presId="urn:microsoft.com/office/officeart/2005/8/layout/radial6"/>
    <dgm:cxn modelId="{FADDF72F-D2E0-410F-B4AD-3E696B48C92C}" srcId="{1B2E240D-94D4-4E34-8D6D-95DC9347644A}" destId="{6D021719-87CC-45EF-8DAC-A22189518A4F}" srcOrd="2" destOrd="0" parTransId="{943366E9-52D0-4A43-8F7A-21358E6DE582}" sibTransId="{10DAA2D9-467B-4D3D-B75A-D6EEBFCCDBB8}"/>
    <dgm:cxn modelId="{5F1AB692-6EDF-4185-8483-28C431E586CD}" type="presOf" srcId="{616C08C9-B193-459C-B8F7-96EF9864C7F1}" destId="{CA9F7A70-3849-43F0-B838-5BE60F3C8C1B}" srcOrd="0" destOrd="0" presId="urn:microsoft.com/office/officeart/2005/8/layout/radial6"/>
    <dgm:cxn modelId="{E7C23E41-C732-48D4-A4D3-48633058414E}" type="presOf" srcId="{22D1D682-BD7A-4639-8E50-C4EAA123198A}" destId="{59FE125F-42A2-4DA4-8D6F-754FB16F98E1}" srcOrd="0" destOrd="0" presId="urn:microsoft.com/office/officeart/2005/8/layout/radial6"/>
    <dgm:cxn modelId="{A66E7D8E-3CF4-47E2-9618-EFD3F209FA8C}" type="presOf" srcId="{D5528A9F-ED55-4242-9FE1-59929DE53197}" destId="{1A3261CD-5507-4780-B1C9-5CE4DAF54367}" srcOrd="0" destOrd="0" presId="urn:microsoft.com/office/officeart/2005/8/layout/radial6"/>
    <dgm:cxn modelId="{28EF07E7-F394-4F58-80A7-850A06474538}" srcId="{1B2E240D-94D4-4E34-8D6D-95DC9347644A}" destId="{22D1D682-BD7A-4639-8E50-C4EAA123198A}" srcOrd="4" destOrd="0" parTransId="{7845EFE5-9EFD-45E1-A4EE-8BADE6B45E67}" sibTransId="{C1D87893-6C2F-4932-A0C1-42CCE8AEBAA8}"/>
    <dgm:cxn modelId="{B18D3DEE-03E5-4683-B3A8-D18B36438A83}" type="presOf" srcId="{7E41F34A-17BB-45B7-8970-AB1910E84CAB}" destId="{58445F2F-39C2-40A5-AB36-6749C698EC4E}" srcOrd="0" destOrd="0" presId="urn:microsoft.com/office/officeart/2005/8/layout/radial6"/>
    <dgm:cxn modelId="{0D9A0738-9E44-46FC-8446-ECD272D5C433}" type="presOf" srcId="{BB76DF13-75DC-4FEC-94A4-F618ADB25930}" destId="{0DDA34CB-451D-4015-9D01-FAB5AF50E83F}" srcOrd="0" destOrd="0" presId="urn:microsoft.com/office/officeart/2005/8/layout/radial6"/>
    <dgm:cxn modelId="{6552F08D-2B51-4B7C-9697-42D2443AB979}" type="presOf" srcId="{10DAA2D9-467B-4D3D-B75A-D6EEBFCCDBB8}" destId="{90334C50-2C90-40F0-8BEE-B7EA92A4EDE6}" srcOrd="0" destOrd="0" presId="urn:microsoft.com/office/officeart/2005/8/layout/radial6"/>
    <dgm:cxn modelId="{D06C56F4-CEDF-43F0-87F0-A7606B2ACE21}" type="presParOf" srcId="{F6435EAB-FAC4-448E-BF1D-51BB690F5B42}" destId="{6F2796C4-AF70-427D-BF91-17032DE62669}" srcOrd="0" destOrd="0" presId="urn:microsoft.com/office/officeart/2005/8/layout/radial6"/>
    <dgm:cxn modelId="{CF23E7AD-7DF0-4836-BF0B-5A436FB2D744}" type="presParOf" srcId="{F6435EAB-FAC4-448E-BF1D-51BB690F5B42}" destId="{91DB00C8-84BE-4A49-9418-3383F5507EBE}" srcOrd="1" destOrd="0" presId="urn:microsoft.com/office/officeart/2005/8/layout/radial6"/>
    <dgm:cxn modelId="{2CE5592E-95E3-41E9-9003-AF6815BEDFFC}" type="presParOf" srcId="{F6435EAB-FAC4-448E-BF1D-51BB690F5B42}" destId="{203BD8FF-A1D8-479C-9668-1E13F0017F74}" srcOrd="2" destOrd="0" presId="urn:microsoft.com/office/officeart/2005/8/layout/radial6"/>
    <dgm:cxn modelId="{B1923940-0D4A-45E5-A78E-98139EDF4C40}" type="presParOf" srcId="{F6435EAB-FAC4-448E-BF1D-51BB690F5B42}" destId="{58445F2F-39C2-40A5-AB36-6749C698EC4E}" srcOrd="3" destOrd="0" presId="urn:microsoft.com/office/officeart/2005/8/layout/radial6"/>
    <dgm:cxn modelId="{C841E24F-6902-4756-A07C-AD7543CCBE66}" type="presParOf" srcId="{F6435EAB-FAC4-448E-BF1D-51BB690F5B42}" destId="{3498AF40-2C3F-41D3-B634-E05DBB0AA3EB}" srcOrd="4" destOrd="0" presId="urn:microsoft.com/office/officeart/2005/8/layout/radial6"/>
    <dgm:cxn modelId="{C24527D4-E36A-4D4A-9260-F3AF16DA2D38}" type="presParOf" srcId="{F6435EAB-FAC4-448E-BF1D-51BB690F5B42}" destId="{2AFC3800-4DA7-4346-B6E2-6FA066DF5A8A}" srcOrd="5" destOrd="0" presId="urn:microsoft.com/office/officeart/2005/8/layout/radial6"/>
    <dgm:cxn modelId="{70A2B645-4F3E-42A9-847B-6728629459E0}" type="presParOf" srcId="{F6435EAB-FAC4-448E-BF1D-51BB690F5B42}" destId="{60F1C493-FAE7-4495-ACE0-05335A410B08}" srcOrd="6" destOrd="0" presId="urn:microsoft.com/office/officeart/2005/8/layout/radial6"/>
    <dgm:cxn modelId="{12F4856D-619F-44E1-8A5F-F21CDC1BE946}" type="presParOf" srcId="{F6435EAB-FAC4-448E-BF1D-51BB690F5B42}" destId="{4A1B6373-D120-4BB4-8DB3-8F832D0F37AE}" srcOrd="7" destOrd="0" presId="urn:microsoft.com/office/officeart/2005/8/layout/radial6"/>
    <dgm:cxn modelId="{24C1B00D-55F8-4434-8CA8-B7575C0D5A6A}" type="presParOf" srcId="{F6435EAB-FAC4-448E-BF1D-51BB690F5B42}" destId="{2FC9A75D-A822-4255-B71E-5EC24CEEE42B}" srcOrd="8" destOrd="0" presId="urn:microsoft.com/office/officeart/2005/8/layout/radial6"/>
    <dgm:cxn modelId="{36C58CD1-AFD2-4B62-B00C-06DCC6D6E530}" type="presParOf" srcId="{F6435EAB-FAC4-448E-BF1D-51BB690F5B42}" destId="{90334C50-2C90-40F0-8BEE-B7EA92A4EDE6}" srcOrd="9" destOrd="0" presId="urn:microsoft.com/office/officeart/2005/8/layout/radial6"/>
    <dgm:cxn modelId="{DD21A696-4742-4598-B422-534BA867D782}" type="presParOf" srcId="{F6435EAB-FAC4-448E-BF1D-51BB690F5B42}" destId="{F9243951-E6EC-4651-B335-E2BFB025C3C8}" srcOrd="10" destOrd="0" presId="urn:microsoft.com/office/officeart/2005/8/layout/radial6"/>
    <dgm:cxn modelId="{3F511163-F2E9-4FC4-827B-42FBEFB25699}" type="presParOf" srcId="{F6435EAB-FAC4-448E-BF1D-51BB690F5B42}" destId="{61034575-73E8-49CD-B585-B7E1F4741F9B}" srcOrd="11" destOrd="0" presId="urn:microsoft.com/office/officeart/2005/8/layout/radial6"/>
    <dgm:cxn modelId="{032FB4CE-FB6A-453C-92D4-C8CB838AC974}" type="presParOf" srcId="{F6435EAB-FAC4-448E-BF1D-51BB690F5B42}" destId="{0DDA34CB-451D-4015-9D01-FAB5AF50E83F}" srcOrd="12" destOrd="0" presId="urn:microsoft.com/office/officeart/2005/8/layout/radial6"/>
    <dgm:cxn modelId="{98EFDE14-F9A1-4CB3-B07C-E2F15E3D75C3}" type="presParOf" srcId="{F6435EAB-FAC4-448E-BF1D-51BB690F5B42}" destId="{59FE125F-42A2-4DA4-8D6F-754FB16F98E1}" srcOrd="13" destOrd="0" presId="urn:microsoft.com/office/officeart/2005/8/layout/radial6"/>
    <dgm:cxn modelId="{D1A35307-E8E3-4BBC-BD5A-6ABFA30D0C06}" type="presParOf" srcId="{F6435EAB-FAC4-448E-BF1D-51BB690F5B42}" destId="{3CF2AE80-5BB3-43A2-A4C0-AB3AEA48E516}" srcOrd="14" destOrd="0" presId="urn:microsoft.com/office/officeart/2005/8/layout/radial6"/>
    <dgm:cxn modelId="{EF5F5ED4-76B3-454E-8620-7C0A4CEDB949}" type="presParOf" srcId="{F6435EAB-FAC4-448E-BF1D-51BB690F5B42}" destId="{5320B10A-7529-4628-8D1D-856B8FA45833}" srcOrd="15" destOrd="0" presId="urn:microsoft.com/office/officeart/2005/8/layout/radial6"/>
    <dgm:cxn modelId="{3106B1A4-F2F5-4FA4-8BF3-02F3635AC021}" type="presParOf" srcId="{F6435EAB-FAC4-448E-BF1D-51BB690F5B42}" destId="{CA9F7A70-3849-43F0-B838-5BE60F3C8C1B}" srcOrd="16" destOrd="0" presId="urn:microsoft.com/office/officeart/2005/8/layout/radial6"/>
    <dgm:cxn modelId="{5C28D77C-EEB4-4A43-A593-9B548F06B9F8}" type="presParOf" srcId="{F6435EAB-FAC4-448E-BF1D-51BB690F5B42}" destId="{AB23E409-19BB-4225-836F-9C726BE362EE}" srcOrd="17" destOrd="0" presId="urn:microsoft.com/office/officeart/2005/8/layout/radial6"/>
    <dgm:cxn modelId="{5ADF2626-89D5-4AA3-8786-D36F3058B4FA}" type="presParOf" srcId="{F6435EAB-FAC4-448E-BF1D-51BB690F5B42}" destId="{1A3261CD-5507-4780-B1C9-5CE4DAF54367}"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968012-F7A9-4962-A9D2-F250EF32C27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O"/>
        </a:p>
      </dgm:t>
    </dgm:pt>
    <dgm:pt modelId="{1B2E240D-94D4-4E34-8D6D-95DC9347644A}">
      <dgm:prSet phldrT="[Texto]" custT="1"/>
      <dgm:spPr>
        <a:solidFill>
          <a:schemeClr val="bg1"/>
        </a:solidFill>
      </dgm:spPr>
      <dgm:t>
        <a:bodyPr/>
        <a:lstStyle/>
        <a:p>
          <a:r>
            <a:rPr lang="es-CO" sz="1600" b="1" dirty="0" smtClean="0">
              <a:solidFill>
                <a:schemeClr val="accent6"/>
              </a:solidFill>
            </a:rPr>
            <a:t>Empren-</a:t>
          </a:r>
          <a:r>
            <a:rPr lang="es-CO" sz="1600" b="1" dirty="0" err="1" smtClean="0">
              <a:solidFill>
                <a:schemeClr val="accent6"/>
              </a:solidFill>
            </a:rPr>
            <a:t>dimiento</a:t>
          </a:r>
          <a:endParaRPr lang="es-CO" sz="1600" b="1" dirty="0">
            <a:solidFill>
              <a:schemeClr val="accent6"/>
            </a:solidFill>
          </a:endParaRPr>
        </a:p>
      </dgm:t>
    </dgm:pt>
    <dgm:pt modelId="{29F370A6-479B-48C3-A47B-458DF53A8B5B}" type="parTrans" cxnId="{7C5EC7B2-9426-4092-ACC1-4762A347DE27}">
      <dgm:prSet/>
      <dgm:spPr/>
      <dgm:t>
        <a:bodyPr/>
        <a:lstStyle/>
        <a:p>
          <a:endParaRPr lang="es-CO" sz="1600"/>
        </a:p>
      </dgm:t>
    </dgm:pt>
    <dgm:pt modelId="{078FFD5B-4356-45F2-A85D-3B0BB584730A}" type="sibTrans" cxnId="{7C5EC7B2-9426-4092-ACC1-4762A347DE27}">
      <dgm:prSet/>
      <dgm:spPr/>
      <dgm:t>
        <a:bodyPr/>
        <a:lstStyle/>
        <a:p>
          <a:endParaRPr lang="es-CO" sz="1600"/>
        </a:p>
      </dgm:t>
    </dgm:pt>
    <dgm:pt modelId="{225E0E7F-53BD-460F-AEC6-33BE2C38C0F5}">
      <dgm:prSet phldrT="[Texto]" custT="1"/>
      <dgm:spPr>
        <a:solidFill>
          <a:schemeClr val="bg1"/>
        </a:solidFill>
      </dgm:spPr>
      <dgm:t>
        <a:bodyPr/>
        <a:lstStyle/>
        <a:p>
          <a:r>
            <a:rPr lang="es-CO" sz="1600" b="1" dirty="0" smtClean="0">
              <a:solidFill>
                <a:srgbClr val="FFC000"/>
              </a:solidFill>
            </a:rPr>
            <a:t>Políticas Publicas</a:t>
          </a:r>
          <a:endParaRPr lang="es-CO" sz="1600" b="1" dirty="0">
            <a:solidFill>
              <a:srgbClr val="FFC000"/>
            </a:solidFill>
          </a:endParaRPr>
        </a:p>
      </dgm:t>
    </dgm:pt>
    <dgm:pt modelId="{DA35ABE6-96AD-4D46-A132-736F2CABC881}" type="parTrans" cxnId="{75C708B4-C617-4E1A-9106-70E6AAA9EEF7}">
      <dgm:prSet/>
      <dgm:spPr/>
      <dgm:t>
        <a:bodyPr/>
        <a:lstStyle/>
        <a:p>
          <a:endParaRPr lang="es-CO" sz="1600"/>
        </a:p>
      </dgm:t>
    </dgm:pt>
    <dgm:pt modelId="{7E41F34A-17BB-45B7-8970-AB1910E84CAB}" type="sibTrans" cxnId="{75C708B4-C617-4E1A-9106-70E6AAA9EEF7}">
      <dgm:prSet/>
      <dgm:spPr/>
      <dgm:t>
        <a:bodyPr/>
        <a:lstStyle/>
        <a:p>
          <a:endParaRPr lang="es-CO" sz="1600"/>
        </a:p>
      </dgm:t>
    </dgm:pt>
    <dgm:pt modelId="{212B98C1-2887-49A7-8625-F6C7FE1049A2}">
      <dgm:prSet phldrT="[Texto]" custT="1"/>
      <dgm:spPr>
        <a:solidFill>
          <a:schemeClr val="bg1"/>
        </a:solidFill>
      </dgm:spPr>
      <dgm:t>
        <a:bodyPr/>
        <a:lstStyle/>
        <a:p>
          <a:r>
            <a:rPr lang="es-CO" sz="1600" b="1" dirty="0" smtClean="0">
              <a:solidFill>
                <a:srgbClr val="FFC000"/>
              </a:solidFill>
            </a:rPr>
            <a:t>Financia-miento</a:t>
          </a:r>
          <a:endParaRPr lang="es-CO" sz="1600" b="1" dirty="0">
            <a:solidFill>
              <a:srgbClr val="FFC000"/>
            </a:solidFill>
          </a:endParaRPr>
        </a:p>
      </dgm:t>
    </dgm:pt>
    <dgm:pt modelId="{DB92B01C-D4EC-4041-8DBD-4CA40559E50A}" type="parTrans" cxnId="{98505209-E726-41ED-97EA-2C6F46B7E8B0}">
      <dgm:prSet/>
      <dgm:spPr/>
      <dgm:t>
        <a:bodyPr/>
        <a:lstStyle/>
        <a:p>
          <a:endParaRPr lang="es-CO" sz="1600"/>
        </a:p>
      </dgm:t>
    </dgm:pt>
    <dgm:pt modelId="{6B6994C1-AD54-44BD-B9BE-D97FC9CA4A9C}" type="sibTrans" cxnId="{98505209-E726-41ED-97EA-2C6F46B7E8B0}">
      <dgm:prSet/>
      <dgm:spPr/>
      <dgm:t>
        <a:bodyPr/>
        <a:lstStyle/>
        <a:p>
          <a:endParaRPr lang="es-CO" sz="1600"/>
        </a:p>
      </dgm:t>
    </dgm:pt>
    <dgm:pt modelId="{6D021719-87CC-45EF-8DAC-A22189518A4F}">
      <dgm:prSet phldrT="[Texto]" custT="1"/>
      <dgm:spPr>
        <a:solidFill>
          <a:schemeClr val="bg1"/>
        </a:solidFill>
      </dgm:spPr>
      <dgm:t>
        <a:bodyPr/>
        <a:lstStyle/>
        <a:p>
          <a:r>
            <a:rPr lang="es-CO" sz="1600" b="1" dirty="0" smtClean="0">
              <a:solidFill>
                <a:srgbClr val="FFC000"/>
              </a:solidFill>
            </a:rPr>
            <a:t>Cultura</a:t>
          </a:r>
          <a:endParaRPr lang="es-CO" sz="1600" b="1" dirty="0">
            <a:solidFill>
              <a:srgbClr val="FFC000"/>
            </a:solidFill>
          </a:endParaRPr>
        </a:p>
      </dgm:t>
    </dgm:pt>
    <dgm:pt modelId="{943366E9-52D0-4A43-8F7A-21358E6DE582}" type="parTrans" cxnId="{FADDF72F-D2E0-410F-B4AD-3E696B48C92C}">
      <dgm:prSet/>
      <dgm:spPr/>
      <dgm:t>
        <a:bodyPr/>
        <a:lstStyle/>
        <a:p>
          <a:endParaRPr lang="es-CO" sz="1600"/>
        </a:p>
      </dgm:t>
    </dgm:pt>
    <dgm:pt modelId="{10DAA2D9-467B-4D3D-B75A-D6EEBFCCDBB8}" type="sibTrans" cxnId="{FADDF72F-D2E0-410F-B4AD-3E696B48C92C}">
      <dgm:prSet/>
      <dgm:spPr/>
      <dgm:t>
        <a:bodyPr/>
        <a:lstStyle/>
        <a:p>
          <a:endParaRPr lang="es-CO" sz="1600"/>
        </a:p>
      </dgm:t>
    </dgm:pt>
    <dgm:pt modelId="{1C8E0487-F842-40A1-9E4F-C878C75A5767}">
      <dgm:prSet phldrT="[Texto]" custT="1"/>
      <dgm:spPr>
        <a:solidFill>
          <a:schemeClr val="bg1"/>
        </a:solidFill>
      </dgm:spPr>
      <dgm:t>
        <a:bodyPr/>
        <a:lstStyle/>
        <a:p>
          <a:r>
            <a:rPr lang="es-CO" sz="1600" b="1" dirty="0" err="1" smtClean="0">
              <a:solidFill>
                <a:srgbClr val="FFC000"/>
              </a:solidFill>
            </a:rPr>
            <a:t>Supor-tes</a:t>
          </a:r>
          <a:endParaRPr lang="es-CO" sz="1600" b="1" dirty="0">
            <a:solidFill>
              <a:srgbClr val="FFC000"/>
            </a:solidFill>
          </a:endParaRPr>
        </a:p>
      </dgm:t>
    </dgm:pt>
    <dgm:pt modelId="{41BE6F2F-5BD7-4E91-A9C6-E895B32A7964}" type="parTrans" cxnId="{26AC74C9-5EC0-4858-AB99-80C237A0BA03}">
      <dgm:prSet/>
      <dgm:spPr/>
      <dgm:t>
        <a:bodyPr/>
        <a:lstStyle/>
        <a:p>
          <a:endParaRPr lang="es-CO" sz="1600"/>
        </a:p>
      </dgm:t>
    </dgm:pt>
    <dgm:pt modelId="{BB76DF13-75DC-4FEC-94A4-F618ADB25930}" type="sibTrans" cxnId="{26AC74C9-5EC0-4858-AB99-80C237A0BA03}">
      <dgm:prSet/>
      <dgm:spPr/>
      <dgm:t>
        <a:bodyPr/>
        <a:lstStyle/>
        <a:p>
          <a:endParaRPr lang="es-CO" sz="1600"/>
        </a:p>
      </dgm:t>
    </dgm:pt>
    <dgm:pt modelId="{22D1D682-BD7A-4639-8E50-C4EAA123198A}">
      <dgm:prSet phldrT="[Texto]" custT="1"/>
      <dgm:spPr>
        <a:solidFill>
          <a:schemeClr val="bg1"/>
        </a:solidFill>
      </dgm:spPr>
      <dgm:t>
        <a:bodyPr/>
        <a:lstStyle/>
        <a:p>
          <a:r>
            <a:rPr lang="es-CO" sz="1600" b="1" dirty="0" smtClean="0">
              <a:solidFill>
                <a:srgbClr val="FFC000"/>
              </a:solidFill>
            </a:rPr>
            <a:t>Capital Humano</a:t>
          </a:r>
          <a:endParaRPr lang="es-CO" sz="1600" b="1" dirty="0">
            <a:solidFill>
              <a:srgbClr val="FFC000"/>
            </a:solidFill>
          </a:endParaRPr>
        </a:p>
      </dgm:t>
    </dgm:pt>
    <dgm:pt modelId="{7845EFE5-9EFD-45E1-A4EE-8BADE6B45E67}" type="parTrans" cxnId="{28EF07E7-F394-4F58-80A7-850A06474538}">
      <dgm:prSet/>
      <dgm:spPr/>
      <dgm:t>
        <a:bodyPr/>
        <a:lstStyle/>
        <a:p>
          <a:endParaRPr lang="es-CO" sz="1600"/>
        </a:p>
      </dgm:t>
    </dgm:pt>
    <dgm:pt modelId="{C1D87893-6C2F-4932-A0C1-42CCE8AEBAA8}" type="sibTrans" cxnId="{28EF07E7-F394-4F58-80A7-850A06474538}">
      <dgm:prSet/>
      <dgm:spPr/>
      <dgm:t>
        <a:bodyPr/>
        <a:lstStyle/>
        <a:p>
          <a:endParaRPr lang="es-CO" sz="1600"/>
        </a:p>
      </dgm:t>
    </dgm:pt>
    <dgm:pt modelId="{616C08C9-B193-459C-B8F7-96EF9864C7F1}">
      <dgm:prSet phldrT="[Texto]" custT="1"/>
      <dgm:spPr>
        <a:solidFill>
          <a:schemeClr val="bg1"/>
        </a:solidFill>
      </dgm:spPr>
      <dgm:t>
        <a:bodyPr/>
        <a:lstStyle/>
        <a:p>
          <a:r>
            <a:rPr lang="es-CO" sz="1600" b="1" dirty="0" smtClean="0">
              <a:solidFill>
                <a:srgbClr val="FFC000"/>
              </a:solidFill>
            </a:rPr>
            <a:t>Merca-dos</a:t>
          </a:r>
          <a:endParaRPr lang="es-CO" sz="1600" b="1" dirty="0">
            <a:solidFill>
              <a:srgbClr val="FFC000"/>
            </a:solidFill>
          </a:endParaRPr>
        </a:p>
      </dgm:t>
    </dgm:pt>
    <dgm:pt modelId="{48D3C7E0-DAB9-416D-9F07-A37AB40A1E09}" type="parTrans" cxnId="{0253D7DD-1C68-4BF1-8AAB-99EFF045E148}">
      <dgm:prSet/>
      <dgm:spPr/>
      <dgm:t>
        <a:bodyPr/>
        <a:lstStyle/>
        <a:p>
          <a:endParaRPr lang="es-CO" sz="1600"/>
        </a:p>
      </dgm:t>
    </dgm:pt>
    <dgm:pt modelId="{D5528A9F-ED55-4242-9FE1-59929DE53197}" type="sibTrans" cxnId="{0253D7DD-1C68-4BF1-8AAB-99EFF045E148}">
      <dgm:prSet/>
      <dgm:spPr/>
      <dgm:t>
        <a:bodyPr/>
        <a:lstStyle/>
        <a:p>
          <a:endParaRPr lang="es-CO" sz="1600"/>
        </a:p>
      </dgm:t>
    </dgm:pt>
    <dgm:pt modelId="{F6435EAB-FAC4-448E-BF1D-51BB690F5B42}" type="pres">
      <dgm:prSet presAssocID="{39968012-F7A9-4962-A9D2-F250EF32C272}" presName="Name0" presStyleCnt="0">
        <dgm:presLayoutVars>
          <dgm:chMax val="1"/>
          <dgm:dir/>
          <dgm:animLvl val="ctr"/>
          <dgm:resizeHandles val="exact"/>
        </dgm:presLayoutVars>
      </dgm:prSet>
      <dgm:spPr/>
      <dgm:t>
        <a:bodyPr/>
        <a:lstStyle/>
        <a:p>
          <a:endParaRPr lang="es-CO"/>
        </a:p>
      </dgm:t>
    </dgm:pt>
    <dgm:pt modelId="{6F2796C4-AF70-427D-BF91-17032DE62669}" type="pres">
      <dgm:prSet presAssocID="{1B2E240D-94D4-4E34-8D6D-95DC9347644A}" presName="centerShape" presStyleLbl="node0" presStyleIdx="0" presStyleCnt="1"/>
      <dgm:spPr/>
      <dgm:t>
        <a:bodyPr/>
        <a:lstStyle/>
        <a:p>
          <a:endParaRPr lang="es-CO"/>
        </a:p>
      </dgm:t>
    </dgm:pt>
    <dgm:pt modelId="{91DB00C8-84BE-4A49-9418-3383F5507EBE}" type="pres">
      <dgm:prSet presAssocID="{225E0E7F-53BD-460F-AEC6-33BE2C38C0F5}" presName="node" presStyleLbl="node1" presStyleIdx="0" presStyleCnt="6">
        <dgm:presLayoutVars>
          <dgm:bulletEnabled val="1"/>
        </dgm:presLayoutVars>
      </dgm:prSet>
      <dgm:spPr/>
      <dgm:t>
        <a:bodyPr/>
        <a:lstStyle/>
        <a:p>
          <a:endParaRPr lang="es-CO"/>
        </a:p>
      </dgm:t>
    </dgm:pt>
    <dgm:pt modelId="{203BD8FF-A1D8-479C-9668-1E13F0017F74}" type="pres">
      <dgm:prSet presAssocID="{225E0E7F-53BD-460F-AEC6-33BE2C38C0F5}" presName="dummy" presStyleCnt="0"/>
      <dgm:spPr/>
    </dgm:pt>
    <dgm:pt modelId="{58445F2F-39C2-40A5-AB36-6749C698EC4E}" type="pres">
      <dgm:prSet presAssocID="{7E41F34A-17BB-45B7-8970-AB1910E84CAB}" presName="sibTrans" presStyleLbl="sibTrans2D1" presStyleIdx="0" presStyleCnt="6"/>
      <dgm:spPr/>
      <dgm:t>
        <a:bodyPr/>
        <a:lstStyle/>
        <a:p>
          <a:endParaRPr lang="es-CO"/>
        </a:p>
      </dgm:t>
    </dgm:pt>
    <dgm:pt modelId="{3498AF40-2C3F-41D3-B634-E05DBB0AA3EB}" type="pres">
      <dgm:prSet presAssocID="{212B98C1-2887-49A7-8625-F6C7FE1049A2}" presName="node" presStyleLbl="node1" presStyleIdx="1" presStyleCnt="6">
        <dgm:presLayoutVars>
          <dgm:bulletEnabled val="1"/>
        </dgm:presLayoutVars>
      </dgm:prSet>
      <dgm:spPr/>
      <dgm:t>
        <a:bodyPr/>
        <a:lstStyle/>
        <a:p>
          <a:endParaRPr lang="es-CO"/>
        </a:p>
      </dgm:t>
    </dgm:pt>
    <dgm:pt modelId="{2AFC3800-4DA7-4346-B6E2-6FA066DF5A8A}" type="pres">
      <dgm:prSet presAssocID="{212B98C1-2887-49A7-8625-F6C7FE1049A2}" presName="dummy" presStyleCnt="0"/>
      <dgm:spPr/>
    </dgm:pt>
    <dgm:pt modelId="{60F1C493-FAE7-4495-ACE0-05335A410B08}" type="pres">
      <dgm:prSet presAssocID="{6B6994C1-AD54-44BD-B9BE-D97FC9CA4A9C}" presName="sibTrans" presStyleLbl="sibTrans2D1" presStyleIdx="1" presStyleCnt="6"/>
      <dgm:spPr/>
      <dgm:t>
        <a:bodyPr/>
        <a:lstStyle/>
        <a:p>
          <a:endParaRPr lang="es-CO"/>
        </a:p>
      </dgm:t>
    </dgm:pt>
    <dgm:pt modelId="{4A1B6373-D120-4BB4-8DB3-8F832D0F37AE}" type="pres">
      <dgm:prSet presAssocID="{6D021719-87CC-45EF-8DAC-A22189518A4F}" presName="node" presStyleLbl="node1" presStyleIdx="2" presStyleCnt="6">
        <dgm:presLayoutVars>
          <dgm:bulletEnabled val="1"/>
        </dgm:presLayoutVars>
      </dgm:prSet>
      <dgm:spPr/>
      <dgm:t>
        <a:bodyPr/>
        <a:lstStyle/>
        <a:p>
          <a:endParaRPr lang="es-CO"/>
        </a:p>
      </dgm:t>
    </dgm:pt>
    <dgm:pt modelId="{2FC9A75D-A822-4255-B71E-5EC24CEEE42B}" type="pres">
      <dgm:prSet presAssocID="{6D021719-87CC-45EF-8DAC-A22189518A4F}" presName="dummy" presStyleCnt="0"/>
      <dgm:spPr/>
    </dgm:pt>
    <dgm:pt modelId="{90334C50-2C90-40F0-8BEE-B7EA92A4EDE6}" type="pres">
      <dgm:prSet presAssocID="{10DAA2D9-467B-4D3D-B75A-D6EEBFCCDBB8}" presName="sibTrans" presStyleLbl="sibTrans2D1" presStyleIdx="2" presStyleCnt="6"/>
      <dgm:spPr/>
      <dgm:t>
        <a:bodyPr/>
        <a:lstStyle/>
        <a:p>
          <a:endParaRPr lang="es-CO"/>
        </a:p>
      </dgm:t>
    </dgm:pt>
    <dgm:pt modelId="{F9243951-E6EC-4651-B335-E2BFB025C3C8}" type="pres">
      <dgm:prSet presAssocID="{1C8E0487-F842-40A1-9E4F-C878C75A5767}" presName="node" presStyleLbl="node1" presStyleIdx="3" presStyleCnt="6">
        <dgm:presLayoutVars>
          <dgm:bulletEnabled val="1"/>
        </dgm:presLayoutVars>
      </dgm:prSet>
      <dgm:spPr/>
      <dgm:t>
        <a:bodyPr/>
        <a:lstStyle/>
        <a:p>
          <a:endParaRPr lang="es-CO"/>
        </a:p>
      </dgm:t>
    </dgm:pt>
    <dgm:pt modelId="{61034575-73E8-49CD-B585-B7E1F4741F9B}" type="pres">
      <dgm:prSet presAssocID="{1C8E0487-F842-40A1-9E4F-C878C75A5767}" presName="dummy" presStyleCnt="0"/>
      <dgm:spPr/>
    </dgm:pt>
    <dgm:pt modelId="{0DDA34CB-451D-4015-9D01-FAB5AF50E83F}" type="pres">
      <dgm:prSet presAssocID="{BB76DF13-75DC-4FEC-94A4-F618ADB25930}" presName="sibTrans" presStyleLbl="sibTrans2D1" presStyleIdx="3" presStyleCnt="6"/>
      <dgm:spPr/>
      <dgm:t>
        <a:bodyPr/>
        <a:lstStyle/>
        <a:p>
          <a:endParaRPr lang="es-CO"/>
        </a:p>
      </dgm:t>
    </dgm:pt>
    <dgm:pt modelId="{59FE125F-42A2-4DA4-8D6F-754FB16F98E1}" type="pres">
      <dgm:prSet presAssocID="{22D1D682-BD7A-4639-8E50-C4EAA123198A}" presName="node" presStyleLbl="node1" presStyleIdx="4" presStyleCnt="6">
        <dgm:presLayoutVars>
          <dgm:bulletEnabled val="1"/>
        </dgm:presLayoutVars>
      </dgm:prSet>
      <dgm:spPr/>
      <dgm:t>
        <a:bodyPr/>
        <a:lstStyle/>
        <a:p>
          <a:endParaRPr lang="es-CO"/>
        </a:p>
      </dgm:t>
    </dgm:pt>
    <dgm:pt modelId="{3CF2AE80-5BB3-43A2-A4C0-AB3AEA48E516}" type="pres">
      <dgm:prSet presAssocID="{22D1D682-BD7A-4639-8E50-C4EAA123198A}" presName="dummy" presStyleCnt="0"/>
      <dgm:spPr/>
    </dgm:pt>
    <dgm:pt modelId="{5320B10A-7529-4628-8D1D-856B8FA45833}" type="pres">
      <dgm:prSet presAssocID="{C1D87893-6C2F-4932-A0C1-42CCE8AEBAA8}" presName="sibTrans" presStyleLbl="sibTrans2D1" presStyleIdx="4" presStyleCnt="6"/>
      <dgm:spPr/>
      <dgm:t>
        <a:bodyPr/>
        <a:lstStyle/>
        <a:p>
          <a:endParaRPr lang="es-CO"/>
        </a:p>
      </dgm:t>
    </dgm:pt>
    <dgm:pt modelId="{CA9F7A70-3849-43F0-B838-5BE60F3C8C1B}" type="pres">
      <dgm:prSet presAssocID="{616C08C9-B193-459C-B8F7-96EF9864C7F1}" presName="node" presStyleLbl="node1" presStyleIdx="5" presStyleCnt="6">
        <dgm:presLayoutVars>
          <dgm:bulletEnabled val="1"/>
        </dgm:presLayoutVars>
      </dgm:prSet>
      <dgm:spPr/>
      <dgm:t>
        <a:bodyPr/>
        <a:lstStyle/>
        <a:p>
          <a:endParaRPr lang="es-CO"/>
        </a:p>
      </dgm:t>
    </dgm:pt>
    <dgm:pt modelId="{AB23E409-19BB-4225-836F-9C726BE362EE}" type="pres">
      <dgm:prSet presAssocID="{616C08C9-B193-459C-B8F7-96EF9864C7F1}" presName="dummy" presStyleCnt="0"/>
      <dgm:spPr/>
    </dgm:pt>
    <dgm:pt modelId="{1A3261CD-5507-4780-B1C9-5CE4DAF54367}" type="pres">
      <dgm:prSet presAssocID="{D5528A9F-ED55-4242-9FE1-59929DE53197}" presName="sibTrans" presStyleLbl="sibTrans2D1" presStyleIdx="5" presStyleCnt="6"/>
      <dgm:spPr/>
      <dgm:t>
        <a:bodyPr/>
        <a:lstStyle/>
        <a:p>
          <a:endParaRPr lang="es-CO"/>
        </a:p>
      </dgm:t>
    </dgm:pt>
  </dgm:ptLst>
  <dgm:cxnLst>
    <dgm:cxn modelId="{2B3B7A35-3E4C-42B0-9175-317F8B2A78A5}" type="presOf" srcId="{6B6994C1-AD54-44BD-B9BE-D97FC9CA4A9C}" destId="{60F1C493-FAE7-4495-ACE0-05335A410B08}" srcOrd="0" destOrd="0" presId="urn:microsoft.com/office/officeart/2005/8/layout/radial6"/>
    <dgm:cxn modelId="{6742DCBE-D464-4622-B3D0-0E3D5B401DB6}" type="presOf" srcId="{225E0E7F-53BD-460F-AEC6-33BE2C38C0F5}" destId="{91DB00C8-84BE-4A49-9418-3383F5507EBE}" srcOrd="0" destOrd="0" presId="urn:microsoft.com/office/officeart/2005/8/layout/radial6"/>
    <dgm:cxn modelId="{8B4265F1-CA88-4C5A-A5D2-ED02CF6366F4}" type="presOf" srcId="{1B2E240D-94D4-4E34-8D6D-95DC9347644A}" destId="{6F2796C4-AF70-427D-BF91-17032DE62669}" srcOrd="0" destOrd="0" presId="urn:microsoft.com/office/officeart/2005/8/layout/radial6"/>
    <dgm:cxn modelId="{F5AA1655-C705-49D9-B352-657A52CBD2FD}" type="presOf" srcId="{BB76DF13-75DC-4FEC-94A4-F618ADB25930}" destId="{0DDA34CB-451D-4015-9D01-FAB5AF50E83F}" srcOrd="0" destOrd="0" presId="urn:microsoft.com/office/officeart/2005/8/layout/radial6"/>
    <dgm:cxn modelId="{26AC74C9-5EC0-4858-AB99-80C237A0BA03}" srcId="{1B2E240D-94D4-4E34-8D6D-95DC9347644A}" destId="{1C8E0487-F842-40A1-9E4F-C878C75A5767}" srcOrd="3" destOrd="0" parTransId="{41BE6F2F-5BD7-4E91-A9C6-E895B32A7964}" sibTransId="{BB76DF13-75DC-4FEC-94A4-F618ADB25930}"/>
    <dgm:cxn modelId="{475603F0-B10A-4E83-AE59-D4015EC21B3D}" type="presOf" srcId="{6D021719-87CC-45EF-8DAC-A22189518A4F}" destId="{4A1B6373-D120-4BB4-8DB3-8F832D0F37AE}" srcOrd="0" destOrd="0" presId="urn:microsoft.com/office/officeart/2005/8/layout/radial6"/>
    <dgm:cxn modelId="{D3A5D60B-152C-48EA-AF8B-0247A3550321}" type="presOf" srcId="{22D1D682-BD7A-4639-8E50-C4EAA123198A}" destId="{59FE125F-42A2-4DA4-8D6F-754FB16F98E1}" srcOrd="0" destOrd="0" presId="urn:microsoft.com/office/officeart/2005/8/layout/radial6"/>
    <dgm:cxn modelId="{4B77B31A-9B44-49E3-A052-6D4699886509}" type="presOf" srcId="{1C8E0487-F842-40A1-9E4F-C878C75A5767}" destId="{F9243951-E6EC-4651-B335-E2BFB025C3C8}" srcOrd="0" destOrd="0" presId="urn:microsoft.com/office/officeart/2005/8/layout/radial6"/>
    <dgm:cxn modelId="{687C7C02-F499-4498-82F8-05F8B6B2805C}" type="presOf" srcId="{39968012-F7A9-4962-A9D2-F250EF32C272}" destId="{F6435EAB-FAC4-448E-BF1D-51BB690F5B42}" srcOrd="0" destOrd="0" presId="urn:microsoft.com/office/officeart/2005/8/layout/radial6"/>
    <dgm:cxn modelId="{C222EF16-E817-47E4-94CE-77CABA17880F}" type="presOf" srcId="{C1D87893-6C2F-4932-A0C1-42CCE8AEBAA8}" destId="{5320B10A-7529-4628-8D1D-856B8FA45833}" srcOrd="0" destOrd="0" presId="urn:microsoft.com/office/officeart/2005/8/layout/radial6"/>
    <dgm:cxn modelId="{0253D7DD-1C68-4BF1-8AAB-99EFF045E148}" srcId="{1B2E240D-94D4-4E34-8D6D-95DC9347644A}" destId="{616C08C9-B193-459C-B8F7-96EF9864C7F1}" srcOrd="5" destOrd="0" parTransId="{48D3C7E0-DAB9-416D-9F07-A37AB40A1E09}" sibTransId="{D5528A9F-ED55-4242-9FE1-59929DE53197}"/>
    <dgm:cxn modelId="{7C5EC7B2-9426-4092-ACC1-4762A347DE27}" srcId="{39968012-F7A9-4962-A9D2-F250EF32C272}" destId="{1B2E240D-94D4-4E34-8D6D-95DC9347644A}" srcOrd="0" destOrd="0" parTransId="{29F370A6-479B-48C3-A47B-458DF53A8B5B}" sibTransId="{078FFD5B-4356-45F2-A85D-3B0BB584730A}"/>
    <dgm:cxn modelId="{75C708B4-C617-4E1A-9106-70E6AAA9EEF7}" srcId="{1B2E240D-94D4-4E34-8D6D-95DC9347644A}" destId="{225E0E7F-53BD-460F-AEC6-33BE2C38C0F5}" srcOrd="0" destOrd="0" parTransId="{DA35ABE6-96AD-4D46-A132-736F2CABC881}" sibTransId="{7E41F34A-17BB-45B7-8970-AB1910E84CAB}"/>
    <dgm:cxn modelId="{98505209-E726-41ED-97EA-2C6F46B7E8B0}" srcId="{1B2E240D-94D4-4E34-8D6D-95DC9347644A}" destId="{212B98C1-2887-49A7-8625-F6C7FE1049A2}" srcOrd="1" destOrd="0" parTransId="{DB92B01C-D4EC-4041-8DBD-4CA40559E50A}" sibTransId="{6B6994C1-AD54-44BD-B9BE-D97FC9CA4A9C}"/>
    <dgm:cxn modelId="{8E047EC3-5E51-4343-802E-43CB31E50362}" type="presOf" srcId="{7E41F34A-17BB-45B7-8970-AB1910E84CAB}" destId="{58445F2F-39C2-40A5-AB36-6749C698EC4E}" srcOrd="0" destOrd="0" presId="urn:microsoft.com/office/officeart/2005/8/layout/radial6"/>
    <dgm:cxn modelId="{12405225-65CF-4968-BA69-4571E3C282B0}" type="presOf" srcId="{616C08C9-B193-459C-B8F7-96EF9864C7F1}" destId="{CA9F7A70-3849-43F0-B838-5BE60F3C8C1B}" srcOrd="0" destOrd="0" presId="urn:microsoft.com/office/officeart/2005/8/layout/radial6"/>
    <dgm:cxn modelId="{FADDF72F-D2E0-410F-B4AD-3E696B48C92C}" srcId="{1B2E240D-94D4-4E34-8D6D-95DC9347644A}" destId="{6D021719-87CC-45EF-8DAC-A22189518A4F}" srcOrd="2" destOrd="0" parTransId="{943366E9-52D0-4A43-8F7A-21358E6DE582}" sibTransId="{10DAA2D9-467B-4D3D-B75A-D6EEBFCCDBB8}"/>
    <dgm:cxn modelId="{939C439F-6A77-43A7-9F77-72C95EA7299C}" type="presOf" srcId="{10DAA2D9-467B-4D3D-B75A-D6EEBFCCDBB8}" destId="{90334C50-2C90-40F0-8BEE-B7EA92A4EDE6}" srcOrd="0" destOrd="0" presId="urn:microsoft.com/office/officeart/2005/8/layout/radial6"/>
    <dgm:cxn modelId="{8E347C88-0465-4F9D-91C2-7A54DBEF5B71}" type="presOf" srcId="{212B98C1-2887-49A7-8625-F6C7FE1049A2}" destId="{3498AF40-2C3F-41D3-B634-E05DBB0AA3EB}" srcOrd="0" destOrd="0" presId="urn:microsoft.com/office/officeart/2005/8/layout/radial6"/>
    <dgm:cxn modelId="{28EF07E7-F394-4F58-80A7-850A06474538}" srcId="{1B2E240D-94D4-4E34-8D6D-95DC9347644A}" destId="{22D1D682-BD7A-4639-8E50-C4EAA123198A}" srcOrd="4" destOrd="0" parTransId="{7845EFE5-9EFD-45E1-A4EE-8BADE6B45E67}" sibTransId="{C1D87893-6C2F-4932-A0C1-42CCE8AEBAA8}"/>
    <dgm:cxn modelId="{046476D1-19F8-471B-8B2A-2A016168743B}" type="presOf" srcId="{D5528A9F-ED55-4242-9FE1-59929DE53197}" destId="{1A3261CD-5507-4780-B1C9-5CE4DAF54367}" srcOrd="0" destOrd="0" presId="urn:microsoft.com/office/officeart/2005/8/layout/radial6"/>
    <dgm:cxn modelId="{4D0BF5CF-6410-4C59-ADE2-BDE3CAFBAF85}" type="presParOf" srcId="{F6435EAB-FAC4-448E-BF1D-51BB690F5B42}" destId="{6F2796C4-AF70-427D-BF91-17032DE62669}" srcOrd="0" destOrd="0" presId="urn:microsoft.com/office/officeart/2005/8/layout/radial6"/>
    <dgm:cxn modelId="{022E6DBD-38BF-47B8-B731-981160D1159B}" type="presParOf" srcId="{F6435EAB-FAC4-448E-BF1D-51BB690F5B42}" destId="{91DB00C8-84BE-4A49-9418-3383F5507EBE}" srcOrd="1" destOrd="0" presId="urn:microsoft.com/office/officeart/2005/8/layout/radial6"/>
    <dgm:cxn modelId="{AFD57E27-CF12-420F-9A29-6C6A2E3B85C6}" type="presParOf" srcId="{F6435EAB-FAC4-448E-BF1D-51BB690F5B42}" destId="{203BD8FF-A1D8-479C-9668-1E13F0017F74}" srcOrd="2" destOrd="0" presId="urn:microsoft.com/office/officeart/2005/8/layout/radial6"/>
    <dgm:cxn modelId="{7C1022A9-B89E-4020-A2BC-C060E803B41D}" type="presParOf" srcId="{F6435EAB-FAC4-448E-BF1D-51BB690F5B42}" destId="{58445F2F-39C2-40A5-AB36-6749C698EC4E}" srcOrd="3" destOrd="0" presId="urn:microsoft.com/office/officeart/2005/8/layout/radial6"/>
    <dgm:cxn modelId="{A2C5692B-D729-4DA7-BA23-FAC9D81BAB51}" type="presParOf" srcId="{F6435EAB-FAC4-448E-BF1D-51BB690F5B42}" destId="{3498AF40-2C3F-41D3-B634-E05DBB0AA3EB}" srcOrd="4" destOrd="0" presId="urn:microsoft.com/office/officeart/2005/8/layout/radial6"/>
    <dgm:cxn modelId="{D750E306-BA52-4EA7-A72E-542AD050818A}" type="presParOf" srcId="{F6435EAB-FAC4-448E-BF1D-51BB690F5B42}" destId="{2AFC3800-4DA7-4346-B6E2-6FA066DF5A8A}" srcOrd="5" destOrd="0" presId="urn:microsoft.com/office/officeart/2005/8/layout/radial6"/>
    <dgm:cxn modelId="{F3755768-7290-43A3-91AB-E309776C451D}" type="presParOf" srcId="{F6435EAB-FAC4-448E-BF1D-51BB690F5B42}" destId="{60F1C493-FAE7-4495-ACE0-05335A410B08}" srcOrd="6" destOrd="0" presId="urn:microsoft.com/office/officeart/2005/8/layout/radial6"/>
    <dgm:cxn modelId="{6F32D484-9BF0-4A9F-A798-F0F6272FB2B5}" type="presParOf" srcId="{F6435EAB-FAC4-448E-BF1D-51BB690F5B42}" destId="{4A1B6373-D120-4BB4-8DB3-8F832D0F37AE}" srcOrd="7" destOrd="0" presId="urn:microsoft.com/office/officeart/2005/8/layout/radial6"/>
    <dgm:cxn modelId="{3F695F1F-0B05-4925-97FE-CD271852190C}" type="presParOf" srcId="{F6435EAB-FAC4-448E-BF1D-51BB690F5B42}" destId="{2FC9A75D-A822-4255-B71E-5EC24CEEE42B}" srcOrd="8" destOrd="0" presId="urn:microsoft.com/office/officeart/2005/8/layout/radial6"/>
    <dgm:cxn modelId="{40B6E75B-321C-4A1D-871F-AEABF6F41A14}" type="presParOf" srcId="{F6435EAB-FAC4-448E-BF1D-51BB690F5B42}" destId="{90334C50-2C90-40F0-8BEE-B7EA92A4EDE6}" srcOrd="9" destOrd="0" presId="urn:microsoft.com/office/officeart/2005/8/layout/radial6"/>
    <dgm:cxn modelId="{71C8BE2D-918B-46EB-B475-CF1A1DC5C2C2}" type="presParOf" srcId="{F6435EAB-FAC4-448E-BF1D-51BB690F5B42}" destId="{F9243951-E6EC-4651-B335-E2BFB025C3C8}" srcOrd="10" destOrd="0" presId="urn:microsoft.com/office/officeart/2005/8/layout/radial6"/>
    <dgm:cxn modelId="{7B164FE1-214B-4703-BC24-127CAB88255C}" type="presParOf" srcId="{F6435EAB-FAC4-448E-BF1D-51BB690F5B42}" destId="{61034575-73E8-49CD-B585-B7E1F4741F9B}" srcOrd="11" destOrd="0" presId="urn:microsoft.com/office/officeart/2005/8/layout/radial6"/>
    <dgm:cxn modelId="{5F3D12E4-81B2-4D2A-845B-15FC2F7E6DD4}" type="presParOf" srcId="{F6435EAB-FAC4-448E-BF1D-51BB690F5B42}" destId="{0DDA34CB-451D-4015-9D01-FAB5AF50E83F}" srcOrd="12" destOrd="0" presId="urn:microsoft.com/office/officeart/2005/8/layout/radial6"/>
    <dgm:cxn modelId="{9D600F3F-D52E-4B26-8A32-8BE3303C29B0}" type="presParOf" srcId="{F6435EAB-FAC4-448E-BF1D-51BB690F5B42}" destId="{59FE125F-42A2-4DA4-8D6F-754FB16F98E1}" srcOrd="13" destOrd="0" presId="urn:microsoft.com/office/officeart/2005/8/layout/radial6"/>
    <dgm:cxn modelId="{43D835D6-0CF0-4397-9478-AA5A66C4B525}" type="presParOf" srcId="{F6435EAB-FAC4-448E-BF1D-51BB690F5B42}" destId="{3CF2AE80-5BB3-43A2-A4C0-AB3AEA48E516}" srcOrd="14" destOrd="0" presId="urn:microsoft.com/office/officeart/2005/8/layout/radial6"/>
    <dgm:cxn modelId="{1D505215-B73D-4BC1-BC5A-7299F4406873}" type="presParOf" srcId="{F6435EAB-FAC4-448E-BF1D-51BB690F5B42}" destId="{5320B10A-7529-4628-8D1D-856B8FA45833}" srcOrd="15" destOrd="0" presId="urn:microsoft.com/office/officeart/2005/8/layout/radial6"/>
    <dgm:cxn modelId="{E35371CD-6C1E-44F2-9704-FA68026F273A}" type="presParOf" srcId="{F6435EAB-FAC4-448E-BF1D-51BB690F5B42}" destId="{CA9F7A70-3849-43F0-B838-5BE60F3C8C1B}" srcOrd="16" destOrd="0" presId="urn:microsoft.com/office/officeart/2005/8/layout/radial6"/>
    <dgm:cxn modelId="{51DCCF83-3712-4417-9BFB-A296E6F425B1}" type="presParOf" srcId="{F6435EAB-FAC4-448E-BF1D-51BB690F5B42}" destId="{AB23E409-19BB-4225-836F-9C726BE362EE}" srcOrd="17" destOrd="0" presId="urn:microsoft.com/office/officeart/2005/8/layout/radial6"/>
    <dgm:cxn modelId="{0D73DBF9-DA16-4784-9D57-F4806D4890AA}" type="presParOf" srcId="{F6435EAB-FAC4-448E-BF1D-51BB690F5B42}" destId="{1A3261CD-5507-4780-B1C9-5CE4DAF54367}"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0C1EA-AB84-4675-B9DD-92AA35D377A4}" type="datetimeFigureOut">
              <a:rPr lang="es-CO" smtClean="0"/>
              <a:t>07/10/2014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CB3E7-8295-4B56-86EC-E817718B42F8}" type="slidenum">
              <a:rPr lang="es-CO" smtClean="0"/>
              <a:t>‹Nº›</a:t>
            </a:fld>
            <a:endParaRPr lang="es-CO"/>
          </a:p>
        </p:txBody>
      </p:sp>
    </p:spTree>
    <p:extLst>
      <p:ext uri="{BB962C8B-B14F-4D97-AF65-F5344CB8AC3E}">
        <p14:creationId xmlns:p14="http://schemas.microsoft.com/office/powerpoint/2010/main" val="342747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solidFill>
                  <a:srgbClr val="FFC000"/>
                </a:solidFill>
                <a:latin typeface="Arial Rounded MT Bold" panose="020F0704030504030204" pitchFamily="34" charset="0"/>
              </a:rPr>
              <a:t>Redes de Inversionistas </a:t>
            </a:r>
            <a:r>
              <a:rPr lang="es-CO" sz="1200" dirty="0" err="1" smtClean="0">
                <a:solidFill>
                  <a:srgbClr val="FFC000"/>
                </a:solidFill>
                <a:latin typeface="Arial Rounded MT Bold" panose="020F0704030504030204" pitchFamily="34" charset="0"/>
              </a:rPr>
              <a:t>Angeles</a:t>
            </a:r>
            <a:endParaRPr lang="es-CO" sz="1200" dirty="0" smtClean="0">
              <a:solidFill>
                <a:srgbClr val="FFC000"/>
              </a:solidFill>
              <a:latin typeface="Arial Rounded MT Bold" panose="020F07040305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solidFill>
                  <a:srgbClr val="FFC000"/>
                </a:solidFill>
                <a:latin typeface="Arial Rounded MT Bold" panose="020F0704030504030204" pitchFamily="34" charset="0"/>
              </a:rPr>
              <a:t>Aceleradores</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err="1" smtClean="0">
                <a:solidFill>
                  <a:srgbClr val="FFC000"/>
                </a:solidFill>
                <a:latin typeface="Arial Rounded MT Bold" panose="020F0704030504030204" pitchFamily="34" charset="0"/>
              </a:rPr>
              <a:t>Cluster</a:t>
            </a:r>
            <a:endParaRPr lang="es-CO" sz="1200" dirty="0" smtClean="0">
              <a:solidFill>
                <a:srgbClr val="FFC000"/>
              </a:solidFill>
              <a:latin typeface="Arial Rounded MT Bold" panose="020F07040305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solidFill>
                  <a:srgbClr val="FFC000"/>
                </a:solidFill>
                <a:latin typeface="Arial Rounded MT Bold" panose="020F0704030504030204" pitchFamily="34" charset="0"/>
              </a:rPr>
              <a:t>Capital de Riesgo</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solidFill>
                  <a:srgbClr val="FFC000"/>
                </a:solidFill>
                <a:latin typeface="Arial Rounded MT Bold" panose="020F0704030504030204" pitchFamily="34" charset="0"/>
              </a:rPr>
              <a:t>Incubadoras</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err="1" smtClean="0">
                <a:solidFill>
                  <a:srgbClr val="FFC000"/>
                </a:solidFill>
                <a:latin typeface="Arial Rounded MT Bold" panose="020F0704030504030204" pitchFamily="34" charset="0"/>
              </a:rPr>
              <a:t>Politicas</a:t>
            </a:r>
            <a:r>
              <a:rPr lang="es-CO" sz="1200" dirty="0" smtClean="0">
                <a:solidFill>
                  <a:srgbClr val="FFC000"/>
                </a:solidFill>
                <a:latin typeface="Arial Rounded MT Bold" panose="020F0704030504030204" pitchFamily="34" charset="0"/>
              </a:rPr>
              <a:t> Publicas</a:t>
            </a:r>
            <a:r>
              <a:rPr lang="es-CO" sz="1200" baseline="0" dirty="0" smtClean="0">
                <a:solidFill>
                  <a:srgbClr val="FFC000"/>
                </a:solidFill>
                <a:latin typeface="Arial Rounded MT Bold" panose="020F0704030504030204" pitchFamily="34" charset="0"/>
              </a:rPr>
              <a:t> para Pymes</a:t>
            </a:r>
            <a:endParaRPr lang="es-CO" sz="1200" dirty="0" smtClean="0">
              <a:solidFill>
                <a:srgbClr val="FFC000"/>
              </a:solidFill>
              <a:latin typeface="Arial Rounded MT Bold" panose="020F0704030504030204" pitchFamily="34" charset="0"/>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Once upon a time, there lived six blind men in a village. One day the villagers told them, "Hey, there is an elephant in the village today."</a:t>
            </a:r>
          </a:p>
          <a:p>
            <a:r>
              <a:rPr lang="en-US" sz="1200" b="0" i="0" kern="1200" dirty="0" smtClean="0">
                <a:solidFill>
                  <a:schemeClr val="tx1"/>
                </a:solidFill>
                <a:effectLst/>
                <a:latin typeface="+mn-lt"/>
                <a:ea typeface="+mn-ea"/>
                <a:cs typeface="+mn-cs"/>
              </a:rPr>
              <a:t>They had no idea what an elephant is. They decided, "Even though we would not be able to see it, let us go and feel it anyway." All of them went where the elephant was. Everyone of them touched the elephant.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"Hey, the elephant is a pillar," said the first man who touched his leg.</a:t>
            </a:r>
          </a:p>
          <a:p>
            <a:r>
              <a:rPr lang="en-US" sz="1200" b="0" i="0" kern="1200" dirty="0" smtClean="0">
                <a:solidFill>
                  <a:schemeClr val="tx1"/>
                </a:solidFill>
                <a:effectLst/>
                <a:latin typeface="+mn-lt"/>
                <a:ea typeface="+mn-ea"/>
                <a:cs typeface="+mn-cs"/>
              </a:rPr>
              <a:t>"Oh, no! it is like a rope," said the second man who touched the tail.</a:t>
            </a:r>
          </a:p>
          <a:p>
            <a:r>
              <a:rPr lang="en-US" sz="1200" b="0" i="0" kern="1200" dirty="0" smtClean="0">
                <a:solidFill>
                  <a:schemeClr val="tx1"/>
                </a:solidFill>
                <a:effectLst/>
                <a:latin typeface="+mn-lt"/>
                <a:ea typeface="+mn-ea"/>
                <a:cs typeface="+mn-cs"/>
              </a:rPr>
              <a:t>"Oh, no! it is like a thick branch of a tree," said the third man who touched the trunk</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of the elephant.</a:t>
            </a:r>
          </a:p>
          <a:p>
            <a:r>
              <a:rPr lang="en-US" sz="1200" b="0" i="0" kern="1200" dirty="0" smtClean="0">
                <a:solidFill>
                  <a:schemeClr val="tx1"/>
                </a:solidFill>
                <a:effectLst/>
                <a:latin typeface="+mn-lt"/>
                <a:ea typeface="+mn-ea"/>
                <a:cs typeface="+mn-cs"/>
              </a:rPr>
              <a:t>"It is like a big hand fan" said the fourth man who touched the ear of the elephant.</a:t>
            </a:r>
          </a:p>
          <a:p>
            <a:r>
              <a:rPr lang="en-US" sz="1200" b="0" i="0" kern="1200" dirty="0" smtClean="0">
                <a:solidFill>
                  <a:schemeClr val="tx1"/>
                </a:solidFill>
                <a:effectLst/>
                <a:latin typeface="+mn-lt"/>
                <a:ea typeface="+mn-ea"/>
                <a:cs typeface="+mn-cs"/>
              </a:rPr>
              <a:t>"It is like a huge wall," said the fifth man who touched the belly of the elephant.</a:t>
            </a:r>
          </a:p>
          <a:p>
            <a:r>
              <a:rPr lang="en-US" sz="1200" b="0" i="0" kern="1200" dirty="0" smtClean="0">
                <a:solidFill>
                  <a:schemeClr val="tx1"/>
                </a:solidFill>
                <a:effectLst/>
                <a:latin typeface="+mn-lt"/>
                <a:ea typeface="+mn-ea"/>
                <a:cs typeface="+mn-cs"/>
              </a:rPr>
              <a:t>"It is like a solid pipe," Said the sixth man who touched the tusk of the elephant.</a:t>
            </a:r>
          </a:p>
          <a:p>
            <a:r>
              <a:rPr lang="en-US" sz="1200" b="0" i="0" kern="1200" dirty="0" smtClean="0">
                <a:solidFill>
                  <a:schemeClr val="tx1"/>
                </a:solidFill>
                <a:effectLst/>
                <a:latin typeface="+mn-lt"/>
                <a:ea typeface="+mn-ea"/>
                <a:cs typeface="+mn-cs"/>
              </a:rPr>
              <a:t>They began to argue about the elephant and everyone of them insisted that he was right. It looked like they were getting agitated. A wise man was passing by and he saw this. He stopped and asked them, "What is the matter?" They said, "We cannot agree to what the elephant is like." Each one of them told what he thought the elephant was like. The wise man calmly explained to them, "All of you are right. The reason every one of you is telling it differently because each one of you touched the different part of the elephant. So, actually the elephant has all those features what you all said."</a:t>
            </a:r>
          </a:p>
          <a:p>
            <a:r>
              <a:rPr lang="en-US" sz="1200" b="0" i="0" kern="1200" dirty="0" smtClean="0">
                <a:solidFill>
                  <a:schemeClr val="tx1"/>
                </a:solidFill>
                <a:effectLst/>
                <a:latin typeface="+mn-lt"/>
                <a:ea typeface="+mn-ea"/>
                <a:cs typeface="+mn-cs"/>
              </a:rPr>
              <a:t>"Oh!" everyone said. There was no more fight. They felt happy that they were all right.</a:t>
            </a:r>
          </a:p>
          <a:p>
            <a:r>
              <a:rPr lang="en-US" sz="1200" b="0" i="0" kern="1200" dirty="0" smtClean="0">
                <a:solidFill>
                  <a:schemeClr val="tx1"/>
                </a:solidFill>
                <a:effectLst/>
                <a:latin typeface="+mn-lt"/>
                <a:ea typeface="+mn-ea"/>
                <a:cs typeface="+mn-cs"/>
              </a:rPr>
              <a:t>The moral of the story is that there may be some truth to what someone says. Sometimes we can see that truth and sometimes not because they may have different perspective which we may not agree too. So, rather than arguing like the blind men, we should say, "Maybe you have your reasons." This way we don’t get in arguments. In Jainism, it is explained that truth can be stated in seven different ways. So, you can see how broad our religion is. It teaches us to be tolerant towards others for their viewpoints. This allows us to live in harmony with the people of different thinking. This is known as the </a:t>
            </a:r>
            <a:r>
              <a:rPr lang="en-US" sz="1200" b="0" i="0" kern="1200" dirty="0" err="1" smtClean="0">
                <a:solidFill>
                  <a:schemeClr val="tx1"/>
                </a:solidFill>
                <a:effectLst/>
                <a:latin typeface="+mn-lt"/>
                <a:ea typeface="+mn-ea"/>
                <a:cs typeface="+mn-cs"/>
              </a:rPr>
              <a:t>Syadvada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Anekantvad</a:t>
            </a:r>
            <a:r>
              <a:rPr lang="en-US" sz="1200" b="0" i="0" kern="1200" dirty="0" smtClean="0">
                <a:solidFill>
                  <a:schemeClr val="tx1"/>
                </a:solidFill>
                <a:effectLst/>
                <a:latin typeface="+mn-lt"/>
                <a:ea typeface="+mn-ea"/>
                <a:cs typeface="+mn-cs"/>
              </a:rPr>
              <a:t>, or the theory of Manifold Predictions.</a:t>
            </a:r>
          </a:p>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err="1" smtClean="0"/>
              <a:t>An</a:t>
            </a:r>
            <a:r>
              <a:rPr lang="es-CO" dirty="0" smtClean="0"/>
              <a:t> </a:t>
            </a:r>
            <a:r>
              <a:rPr lang="es-CO" dirty="0" err="1" smtClean="0"/>
              <a:t>ecosystem</a:t>
            </a:r>
            <a:r>
              <a:rPr lang="es-CO" dirty="0" smtClean="0"/>
              <a:t> </a:t>
            </a:r>
            <a:r>
              <a:rPr lang="es-CO" dirty="0" err="1" smtClean="0"/>
              <a:t>exists</a:t>
            </a:r>
            <a:r>
              <a:rPr lang="es-CO" dirty="0" smtClean="0"/>
              <a:t> </a:t>
            </a:r>
            <a:r>
              <a:rPr lang="es-CO" dirty="0" err="1" smtClean="0"/>
              <a:t>when</a:t>
            </a:r>
            <a:r>
              <a:rPr lang="es-CO" dirty="0" smtClean="0"/>
              <a:t> </a:t>
            </a:r>
            <a:r>
              <a:rPr lang="es-CO" dirty="0" err="1" smtClean="0"/>
              <a:t>numerous</a:t>
            </a:r>
            <a:r>
              <a:rPr lang="es-CO" dirty="0" smtClean="0"/>
              <a:t> </a:t>
            </a:r>
            <a:r>
              <a:rPr lang="es-CO" dirty="0" err="1" smtClean="0"/>
              <a:t>species</a:t>
            </a:r>
            <a:r>
              <a:rPr lang="es-CO" dirty="0" smtClean="0"/>
              <a:t> of flora</a:t>
            </a:r>
            <a:r>
              <a:rPr lang="es-CO" baseline="0" dirty="0" smtClean="0"/>
              <a:t> and fauna </a:t>
            </a:r>
            <a:r>
              <a:rPr lang="es-CO" baseline="0" dirty="0" err="1" smtClean="0"/>
              <a:t>interact</a:t>
            </a:r>
            <a:r>
              <a:rPr lang="es-CO" baseline="0" dirty="0" smtClean="0"/>
              <a:t> in a </a:t>
            </a:r>
            <a:r>
              <a:rPr lang="es-CO" baseline="0" dirty="0" err="1" smtClean="0"/>
              <a:t>dynamic</a:t>
            </a:r>
            <a:r>
              <a:rPr lang="es-CO" baseline="0" dirty="0" smtClean="0"/>
              <a:t>, </a:t>
            </a:r>
            <a:r>
              <a:rPr lang="es-CO" baseline="0" dirty="0" err="1" smtClean="0"/>
              <a:t>self-adjusting</a:t>
            </a:r>
            <a:r>
              <a:rPr lang="es-CO" baseline="0" dirty="0" smtClean="0"/>
              <a:t> </a:t>
            </a:r>
            <a:r>
              <a:rPr lang="es-CO" baseline="0" dirty="0" err="1" smtClean="0"/>
              <a:t>balancing</a:t>
            </a:r>
            <a:r>
              <a:rPr lang="es-CO" baseline="0" dirty="0" smtClean="0"/>
              <a:t> </a:t>
            </a:r>
            <a:r>
              <a:rPr lang="es-CO" baseline="0" dirty="0" err="1" smtClean="0"/>
              <a:t>act</a:t>
            </a:r>
            <a:endParaRPr lang="es-CO" baseline="0" dirty="0" smtClean="0"/>
          </a:p>
          <a:p>
            <a:endParaRPr lang="es-CO" baseline="0" dirty="0" smtClean="0"/>
          </a:p>
          <a:p>
            <a:r>
              <a:rPr lang="en-US" sz="1200" b="0" i="0" kern="1200" dirty="0" smtClean="0">
                <a:solidFill>
                  <a:schemeClr val="tx1"/>
                </a:solidFill>
                <a:effectLst/>
                <a:latin typeface="+mn-lt"/>
                <a:ea typeface="+mn-ea"/>
                <a:cs typeface="+mn-cs"/>
              </a:rPr>
              <a:t>all the plants and living creatures in a particular area considered in relation to their physical environment</a:t>
            </a:r>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13</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diverse set of inter-dependent actors within a geographic region that influence the formation and eventual trajectory of the entire group of actors and potentially the entire economy</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14</a:t>
            </a:fld>
            <a:endParaRPr lang="es-CO"/>
          </a:p>
        </p:txBody>
      </p:sp>
    </p:spTree>
    <p:extLst>
      <p:ext uri="{BB962C8B-B14F-4D97-AF65-F5344CB8AC3E}">
        <p14:creationId xmlns:p14="http://schemas.microsoft.com/office/powerpoint/2010/main" val="3522997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diverse set of inter-dependent actors within a geographic region that influence the formation and eventual trajectory of the entire group of actors and potentially the entire economy</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15</a:t>
            </a:fld>
            <a:endParaRPr lang="es-CO"/>
          </a:p>
        </p:txBody>
      </p:sp>
    </p:spTree>
    <p:extLst>
      <p:ext uri="{BB962C8B-B14F-4D97-AF65-F5344CB8AC3E}">
        <p14:creationId xmlns:p14="http://schemas.microsoft.com/office/powerpoint/2010/main" val="3522997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16</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17</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18</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19</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20</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diverse set of inter-dependent actors within a geographic region that influence the formation and eventual trajectory of the entire group of actors and potentially the entire economy</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21</a:t>
            </a:fld>
            <a:endParaRPr lang="es-CO"/>
          </a:p>
        </p:txBody>
      </p:sp>
    </p:spTree>
    <p:extLst>
      <p:ext uri="{BB962C8B-B14F-4D97-AF65-F5344CB8AC3E}">
        <p14:creationId xmlns:p14="http://schemas.microsoft.com/office/powerpoint/2010/main" val="352299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22</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4</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23</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24</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diverse set of inter-dependent actors within a geographic region that influence the formation and eventual trajectory of the entire group of actors and potentially the entire economy</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25</a:t>
            </a:fld>
            <a:endParaRPr lang="es-CO"/>
          </a:p>
        </p:txBody>
      </p:sp>
    </p:spTree>
    <p:extLst>
      <p:ext uri="{BB962C8B-B14F-4D97-AF65-F5344CB8AC3E}">
        <p14:creationId xmlns:p14="http://schemas.microsoft.com/office/powerpoint/2010/main" val="352299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26</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27</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Top </a:t>
            </a:r>
            <a:r>
              <a:rPr lang="es-CO" dirty="0" err="1" smtClean="0"/>
              <a:t>down</a:t>
            </a:r>
            <a:r>
              <a:rPr lang="es-CO" dirty="0" smtClean="0"/>
              <a:t> versus </a:t>
            </a:r>
            <a:r>
              <a:rPr lang="es-CO" dirty="0" err="1" smtClean="0"/>
              <a:t>Bottom</a:t>
            </a:r>
            <a:r>
              <a:rPr lang="es-CO" dirty="0" smtClean="0"/>
              <a:t> up</a:t>
            </a:r>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29</a:t>
            </a:fld>
            <a:endParaRPr lang="es-CO"/>
          </a:p>
        </p:txBody>
      </p:sp>
    </p:spTree>
    <p:extLst>
      <p:ext uri="{BB962C8B-B14F-4D97-AF65-F5344CB8AC3E}">
        <p14:creationId xmlns:p14="http://schemas.microsoft.com/office/powerpoint/2010/main" val="559355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Top </a:t>
            </a:r>
            <a:r>
              <a:rPr lang="es-CO" dirty="0" err="1" smtClean="0"/>
              <a:t>down</a:t>
            </a:r>
            <a:r>
              <a:rPr lang="es-CO" dirty="0" smtClean="0"/>
              <a:t> versus </a:t>
            </a:r>
            <a:r>
              <a:rPr lang="es-CO" dirty="0" err="1" smtClean="0"/>
              <a:t>Bottom</a:t>
            </a:r>
            <a:r>
              <a:rPr lang="es-CO" dirty="0" smtClean="0"/>
              <a:t> up</a:t>
            </a:r>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30</a:t>
            </a:fld>
            <a:endParaRPr lang="es-CO"/>
          </a:p>
        </p:txBody>
      </p:sp>
    </p:spTree>
    <p:extLst>
      <p:ext uri="{BB962C8B-B14F-4D97-AF65-F5344CB8AC3E}">
        <p14:creationId xmlns:p14="http://schemas.microsoft.com/office/powerpoint/2010/main" val="559355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32</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33</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39</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C000"/>
                </a:solidFill>
                <a:latin typeface="Arial Rounded MT Bold" panose="020F0704030504030204" pitchFamily="34" charset="0"/>
              </a:rPr>
              <a:t>“the process by which opportunities to create future goods and services are discovered, evaluated and exploited‟</a:t>
            </a:r>
          </a:p>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5</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40</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41</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42</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43</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6</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7</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solidFill>
                  <a:schemeClr val="bg1"/>
                </a:solidFill>
                <a:latin typeface="Arial Rounded MT Bold" panose="020F0704030504030204" pitchFamily="34" charset="0"/>
              </a:rPr>
              <a:t>El foco no debería estar solamente en la </a:t>
            </a:r>
            <a:r>
              <a:rPr lang="es-CO" sz="1200" dirty="0" smtClean="0">
                <a:solidFill>
                  <a:srgbClr val="FFC000"/>
                </a:solidFill>
                <a:latin typeface="Arial Rounded MT Bold" panose="020F0704030504030204" pitchFamily="34" charset="0"/>
              </a:rPr>
              <a:t>creación de nuevas empresas</a:t>
            </a:r>
            <a:r>
              <a:rPr lang="es-CO" sz="1200" dirty="0" smtClean="0">
                <a:solidFill>
                  <a:schemeClr val="bg1"/>
                </a:solidFill>
                <a:latin typeface="Arial Rounded MT Bold" panose="020F0704030504030204" pitchFamily="34" charset="0"/>
              </a:rPr>
              <a:t>, sino también como promover el </a:t>
            </a:r>
            <a:r>
              <a:rPr lang="es-CO" sz="1200" dirty="0" smtClean="0">
                <a:solidFill>
                  <a:srgbClr val="FFC000"/>
                </a:solidFill>
                <a:latin typeface="Arial Rounded MT Bold" panose="020F0704030504030204" pitchFamily="34" charset="0"/>
              </a:rPr>
              <a:t>crecimiento de las empresas existentes</a:t>
            </a:r>
            <a:r>
              <a:rPr lang="es-CO" sz="1200" dirty="0" smtClean="0">
                <a:solidFill>
                  <a:schemeClr val="bg1"/>
                </a:solidFill>
                <a:latin typeface="Arial Rounded MT Bold" panose="020F0704030504030204" pitchFamily="34" charset="0"/>
              </a:rPr>
              <a:t>.</a:t>
            </a:r>
          </a:p>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8</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10</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err="1" smtClean="0"/>
              <a:t>An</a:t>
            </a:r>
            <a:r>
              <a:rPr lang="es-CO" dirty="0" smtClean="0"/>
              <a:t> </a:t>
            </a:r>
            <a:r>
              <a:rPr lang="es-CO" dirty="0" err="1" smtClean="0"/>
              <a:t>ecosystem</a:t>
            </a:r>
            <a:r>
              <a:rPr lang="es-CO" dirty="0" smtClean="0"/>
              <a:t> </a:t>
            </a:r>
            <a:r>
              <a:rPr lang="es-CO" dirty="0" err="1" smtClean="0"/>
              <a:t>exists</a:t>
            </a:r>
            <a:r>
              <a:rPr lang="es-CO" dirty="0" smtClean="0"/>
              <a:t> </a:t>
            </a:r>
            <a:r>
              <a:rPr lang="es-CO" dirty="0" err="1" smtClean="0"/>
              <a:t>when</a:t>
            </a:r>
            <a:r>
              <a:rPr lang="es-CO" dirty="0" smtClean="0"/>
              <a:t> </a:t>
            </a:r>
            <a:r>
              <a:rPr lang="es-CO" dirty="0" err="1" smtClean="0"/>
              <a:t>numerous</a:t>
            </a:r>
            <a:r>
              <a:rPr lang="es-CO" dirty="0" smtClean="0"/>
              <a:t> </a:t>
            </a:r>
            <a:r>
              <a:rPr lang="es-CO" dirty="0" err="1" smtClean="0"/>
              <a:t>species</a:t>
            </a:r>
            <a:r>
              <a:rPr lang="es-CO" dirty="0" smtClean="0"/>
              <a:t> of flora</a:t>
            </a:r>
            <a:r>
              <a:rPr lang="es-CO" baseline="0" dirty="0" smtClean="0"/>
              <a:t> and fauna </a:t>
            </a:r>
            <a:r>
              <a:rPr lang="es-CO" baseline="0" dirty="0" err="1" smtClean="0"/>
              <a:t>interact</a:t>
            </a:r>
            <a:r>
              <a:rPr lang="es-CO" baseline="0" dirty="0" smtClean="0"/>
              <a:t> in a </a:t>
            </a:r>
            <a:r>
              <a:rPr lang="es-CO" baseline="0" dirty="0" err="1" smtClean="0"/>
              <a:t>dynamic</a:t>
            </a:r>
            <a:r>
              <a:rPr lang="es-CO" baseline="0" dirty="0" smtClean="0"/>
              <a:t>, </a:t>
            </a:r>
            <a:r>
              <a:rPr lang="es-CO" baseline="0" dirty="0" err="1" smtClean="0"/>
              <a:t>self-adjusting</a:t>
            </a:r>
            <a:r>
              <a:rPr lang="es-CO" baseline="0" dirty="0" smtClean="0"/>
              <a:t> </a:t>
            </a:r>
            <a:r>
              <a:rPr lang="es-CO" baseline="0" dirty="0" err="1" smtClean="0"/>
              <a:t>balancing</a:t>
            </a:r>
            <a:r>
              <a:rPr lang="es-CO" baseline="0" dirty="0" smtClean="0"/>
              <a:t> </a:t>
            </a:r>
            <a:r>
              <a:rPr lang="es-CO" baseline="0" dirty="0" err="1" smtClean="0"/>
              <a:t>act</a:t>
            </a:r>
            <a:endParaRPr lang="es-CO" baseline="0" dirty="0" smtClean="0"/>
          </a:p>
          <a:p>
            <a:endParaRPr lang="es-CO" baseline="0" dirty="0" smtClean="0"/>
          </a:p>
          <a:p>
            <a:r>
              <a:rPr lang="en-US" sz="1200" b="0" i="0" kern="1200" dirty="0" smtClean="0">
                <a:solidFill>
                  <a:schemeClr val="tx1"/>
                </a:solidFill>
                <a:effectLst/>
                <a:latin typeface="+mn-lt"/>
                <a:ea typeface="+mn-ea"/>
                <a:cs typeface="+mn-cs"/>
              </a:rPr>
              <a:t>all the plants and living creatures in a particular area considered in relation to their physical environment</a:t>
            </a:r>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11</a:t>
            </a:fld>
            <a:endParaRPr lang="es-CO"/>
          </a:p>
        </p:txBody>
      </p:sp>
    </p:spTree>
    <p:extLst>
      <p:ext uri="{BB962C8B-B14F-4D97-AF65-F5344CB8AC3E}">
        <p14:creationId xmlns:p14="http://schemas.microsoft.com/office/powerpoint/2010/main" val="141618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err="1" smtClean="0"/>
              <a:t>An</a:t>
            </a:r>
            <a:r>
              <a:rPr lang="es-CO" dirty="0" smtClean="0"/>
              <a:t> </a:t>
            </a:r>
            <a:r>
              <a:rPr lang="es-CO" dirty="0" err="1" smtClean="0"/>
              <a:t>ecosystem</a:t>
            </a:r>
            <a:r>
              <a:rPr lang="es-CO" dirty="0" smtClean="0"/>
              <a:t> </a:t>
            </a:r>
            <a:r>
              <a:rPr lang="es-CO" dirty="0" err="1" smtClean="0"/>
              <a:t>exists</a:t>
            </a:r>
            <a:r>
              <a:rPr lang="es-CO" dirty="0" smtClean="0"/>
              <a:t> </a:t>
            </a:r>
            <a:r>
              <a:rPr lang="es-CO" dirty="0" err="1" smtClean="0"/>
              <a:t>when</a:t>
            </a:r>
            <a:r>
              <a:rPr lang="es-CO" dirty="0" smtClean="0"/>
              <a:t> </a:t>
            </a:r>
            <a:r>
              <a:rPr lang="es-CO" dirty="0" err="1" smtClean="0"/>
              <a:t>numerous</a:t>
            </a:r>
            <a:r>
              <a:rPr lang="es-CO" dirty="0" smtClean="0"/>
              <a:t> </a:t>
            </a:r>
            <a:r>
              <a:rPr lang="es-CO" dirty="0" err="1" smtClean="0"/>
              <a:t>species</a:t>
            </a:r>
            <a:r>
              <a:rPr lang="es-CO" dirty="0" smtClean="0"/>
              <a:t> of flora</a:t>
            </a:r>
            <a:r>
              <a:rPr lang="es-CO" baseline="0" dirty="0" smtClean="0"/>
              <a:t> and fauna </a:t>
            </a:r>
            <a:r>
              <a:rPr lang="es-CO" baseline="0" dirty="0" err="1" smtClean="0"/>
              <a:t>interact</a:t>
            </a:r>
            <a:r>
              <a:rPr lang="es-CO" baseline="0" dirty="0" smtClean="0"/>
              <a:t> in a </a:t>
            </a:r>
            <a:r>
              <a:rPr lang="es-CO" baseline="0" dirty="0" err="1" smtClean="0"/>
              <a:t>dynamic</a:t>
            </a:r>
            <a:r>
              <a:rPr lang="es-CO" baseline="0" dirty="0" smtClean="0"/>
              <a:t>, </a:t>
            </a:r>
            <a:r>
              <a:rPr lang="es-CO" baseline="0" dirty="0" err="1" smtClean="0"/>
              <a:t>self-adjusting</a:t>
            </a:r>
            <a:r>
              <a:rPr lang="es-CO" baseline="0" dirty="0" smtClean="0"/>
              <a:t> </a:t>
            </a:r>
            <a:r>
              <a:rPr lang="es-CO" baseline="0" dirty="0" err="1" smtClean="0"/>
              <a:t>balancing</a:t>
            </a:r>
            <a:r>
              <a:rPr lang="es-CO" baseline="0" dirty="0" smtClean="0"/>
              <a:t> </a:t>
            </a:r>
            <a:r>
              <a:rPr lang="es-CO" baseline="0" dirty="0" err="1" smtClean="0"/>
              <a:t>act</a:t>
            </a:r>
            <a:endParaRPr lang="es-CO" baseline="0" dirty="0" smtClean="0"/>
          </a:p>
          <a:p>
            <a:endParaRPr lang="es-CO" baseline="0" dirty="0" smtClean="0"/>
          </a:p>
          <a:p>
            <a:r>
              <a:rPr lang="en-US" sz="1200" b="0" i="0" kern="1200" dirty="0" smtClean="0">
                <a:solidFill>
                  <a:schemeClr val="tx1"/>
                </a:solidFill>
                <a:effectLst/>
                <a:latin typeface="+mn-lt"/>
                <a:ea typeface="+mn-ea"/>
                <a:cs typeface="+mn-cs"/>
              </a:rPr>
              <a:t>all the plants and living creatures in a particular area considered in relation to their physical environment</a:t>
            </a:r>
            <a:endParaRPr lang="es-CO" dirty="0"/>
          </a:p>
        </p:txBody>
      </p:sp>
      <p:sp>
        <p:nvSpPr>
          <p:cNvPr id="4" name="3 Marcador de número de diapositiva"/>
          <p:cNvSpPr>
            <a:spLocks noGrp="1"/>
          </p:cNvSpPr>
          <p:nvPr>
            <p:ph type="sldNum" sz="quarter" idx="10"/>
          </p:nvPr>
        </p:nvSpPr>
        <p:spPr/>
        <p:txBody>
          <a:bodyPr/>
          <a:lstStyle/>
          <a:p>
            <a:fld id="{29BCB3E7-8295-4B56-86EC-E817718B42F8}" type="slidenum">
              <a:rPr lang="es-CO" smtClean="0"/>
              <a:t>12</a:t>
            </a:fld>
            <a:endParaRPr lang="es-CO"/>
          </a:p>
        </p:txBody>
      </p:sp>
    </p:spTree>
    <p:extLst>
      <p:ext uri="{BB962C8B-B14F-4D97-AF65-F5344CB8AC3E}">
        <p14:creationId xmlns:p14="http://schemas.microsoft.com/office/powerpoint/2010/main" val="141618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367570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399040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221798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241407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87981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142766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321024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188766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19432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150694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B4789E-DED7-4CD6-A764-5CEE8B880D9F}" type="datetimeFigureOut">
              <a:rPr lang="es-CO" smtClean="0"/>
              <a:t>07/10/2014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87441D1-7DFE-469E-B25A-AB02098D2C0E}" type="slidenum">
              <a:rPr lang="es-CO" smtClean="0"/>
              <a:t>‹Nº›</a:t>
            </a:fld>
            <a:endParaRPr lang="es-CO"/>
          </a:p>
        </p:txBody>
      </p:sp>
    </p:spTree>
    <p:extLst>
      <p:ext uri="{BB962C8B-B14F-4D97-AF65-F5344CB8AC3E}">
        <p14:creationId xmlns:p14="http://schemas.microsoft.com/office/powerpoint/2010/main" val="353978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4789E-DED7-4CD6-A764-5CEE8B880D9F}" type="datetimeFigureOut">
              <a:rPr lang="es-CO" smtClean="0"/>
              <a:t>07/10/2014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41D1-7DFE-469E-B25A-AB02098D2C0E}" type="slidenum">
              <a:rPr lang="es-CO" smtClean="0"/>
              <a:t>‹Nº›</a:t>
            </a:fld>
            <a:endParaRPr lang="es-CO"/>
          </a:p>
        </p:txBody>
      </p:sp>
    </p:spTree>
    <p:extLst>
      <p:ext uri="{BB962C8B-B14F-4D97-AF65-F5344CB8AC3E}">
        <p14:creationId xmlns:p14="http://schemas.microsoft.com/office/powerpoint/2010/main" val="360871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2.jpeg"/><Relationship Id="rId4" Type="http://schemas.openxmlformats.org/officeDocument/2006/relationships/diagramLayout" Target="../diagrams/layout3.xml"/><Relationship Id="rId9"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0080"/>
            <a:ext cx="9144000" cy="5509200"/>
          </a:xfrm>
          <a:prstGeom prst="rect">
            <a:avLst/>
          </a:prstGeom>
          <a:noFill/>
        </p:spPr>
        <p:txBody>
          <a:bodyPr wrap="square" rtlCol="0">
            <a:spAutoFit/>
          </a:bodyPr>
          <a:lstStyle/>
          <a:p>
            <a:pPr algn="ctr"/>
            <a:r>
              <a:rPr lang="es-CO" sz="8800" dirty="0" smtClean="0">
                <a:solidFill>
                  <a:schemeClr val="bg1"/>
                </a:solidFill>
                <a:latin typeface="Arial Rounded MT Bold" panose="020F0704030504030204" pitchFamily="34" charset="0"/>
              </a:rPr>
              <a:t>Ecosistema de Emprendimiento </a:t>
            </a:r>
            <a:r>
              <a:rPr lang="es-CO" sz="8800" dirty="0" smtClean="0">
                <a:solidFill>
                  <a:srgbClr val="FFC000"/>
                </a:solidFill>
                <a:latin typeface="Arial Rounded MT Bold" panose="020F0704030504030204" pitchFamily="34" charset="0"/>
              </a:rPr>
              <a:t>– Mitos y Verdades</a:t>
            </a:r>
            <a:endParaRPr lang="es-CO" sz="88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1718639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404664"/>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Ecosistema</a:t>
            </a:r>
            <a:endParaRPr lang="es-CO" sz="4000" dirty="0">
              <a:solidFill>
                <a:srgbClr val="FFC000"/>
              </a:solidFill>
              <a:latin typeface="Arial Rounded MT Bold" panose="020F0704030504030204" pitchFamily="34" charset="0"/>
            </a:endParaRPr>
          </a:p>
        </p:txBody>
      </p:sp>
      <p:pic>
        <p:nvPicPr>
          <p:cNvPr id="2056" name="Picture 8" descr="http://innovationmanagement.se/wp-content/uploads/2011/05/innovation-eco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37" y="1581894"/>
            <a:ext cx="4381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0" y="5085184"/>
            <a:ext cx="9144000" cy="110799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Ecología</a:t>
            </a:r>
          </a:p>
          <a:p>
            <a:pPr algn="ctr"/>
            <a:r>
              <a:rPr lang="es-CO" sz="2600" dirty="0" smtClean="0">
                <a:solidFill>
                  <a:schemeClr val="bg1"/>
                </a:solidFill>
                <a:latin typeface="Arial Rounded MT Bold" panose="020F0704030504030204" pitchFamily="34" charset="0"/>
              </a:rPr>
              <a:t>Sir Arthur George </a:t>
            </a:r>
            <a:r>
              <a:rPr lang="es-CO" sz="2600" dirty="0" err="1" smtClean="0">
                <a:solidFill>
                  <a:schemeClr val="bg1"/>
                </a:solidFill>
                <a:latin typeface="Arial Rounded MT Bold" panose="020F0704030504030204" pitchFamily="34" charset="0"/>
              </a:rPr>
              <a:t>Tansley</a:t>
            </a:r>
            <a:r>
              <a:rPr lang="es-CO" sz="2600" dirty="0" smtClean="0">
                <a:solidFill>
                  <a:schemeClr val="bg1"/>
                </a:solidFill>
                <a:latin typeface="Arial Rounded MT Bold" panose="020F0704030504030204" pitchFamily="34" charset="0"/>
              </a:rPr>
              <a:t> (1871-1955)</a:t>
            </a:r>
            <a:endParaRPr lang="es-CO" sz="26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717352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399629"/>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Ecosistema</a:t>
            </a:r>
            <a:endParaRPr lang="es-CO" sz="4000" dirty="0">
              <a:solidFill>
                <a:srgbClr val="FFC000"/>
              </a:solidFill>
              <a:latin typeface="Arial Rounded MT Bold" panose="020F0704030504030204" pitchFamily="34" charset="0"/>
            </a:endParaRPr>
          </a:p>
        </p:txBody>
      </p:sp>
      <p:pic>
        <p:nvPicPr>
          <p:cNvPr id="26" name="Picture 4" descr="http://www.quia.com/files/quia/users/dzdziebko/eco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720" y="1520968"/>
            <a:ext cx="6658252" cy="4364736"/>
          </a:xfrm>
          <a:prstGeom prst="rect">
            <a:avLst/>
          </a:prstGeom>
          <a:noFill/>
          <a:extLst>
            <a:ext uri="{909E8E84-426E-40DD-AFC4-6F175D3DCCD1}">
              <a14:hiddenFill xmlns:a14="http://schemas.microsoft.com/office/drawing/2010/main">
                <a:solidFill>
                  <a:srgbClr val="FFFFFF"/>
                </a:solidFill>
              </a14:hiddenFill>
            </a:ext>
          </a:extLst>
        </p:spPr>
      </p:pic>
      <p:sp>
        <p:nvSpPr>
          <p:cNvPr id="27" name="26 Elipse"/>
          <p:cNvSpPr/>
          <p:nvPr/>
        </p:nvSpPr>
        <p:spPr>
          <a:xfrm>
            <a:off x="1647636" y="4919161"/>
            <a:ext cx="1994228" cy="86025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9" name="28 Grupo"/>
          <p:cNvGrpSpPr/>
          <p:nvPr/>
        </p:nvGrpSpPr>
        <p:grpSpPr>
          <a:xfrm>
            <a:off x="1144279" y="1658564"/>
            <a:ext cx="6677868" cy="4295900"/>
            <a:chOff x="935596" y="1268760"/>
            <a:chExt cx="7164796" cy="5034259"/>
          </a:xfrm>
        </p:grpSpPr>
        <p:sp>
          <p:nvSpPr>
            <p:cNvPr id="30" name="29 Elipse"/>
            <p:cNvSpPr/>
            <p:nvPr/>
          </p:nvSpPr>
          <p:spPr>
            <a:xfrm>
              <a:off x="3707904" y="2631777"/>
              <a:ext cx="1368152"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30 Elipse"/>
            <p:cNvSpPr/>
            <p:nvPr/>
          </p:nvSpPr>
          <p:spPr>
            <a:xfrm>
              <a:off x="4716016" y="1268760"/>
              <a:ext cx="2664296"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Elipse"/>
            <p:cNvSpPr/>
            <p:nvPr/>
          </p:nvSpPr>
          <p:spPr>
            <a:xfrm>
              <a:off x="5724128" y="3140968"/>
              <a:ext cx="2376264" cy="115212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32 Elipse"/>
            <p:cNvSpPr/>
            <p:nvPr/>
          </p:nvSpPr>
          <p:spPr>
            <a:xfrm>
              <a:off x="3707904" y="3720676"/>
              <a:ext cx="1368152"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33 Elipse"/>
            <p:cNvSpPr/>
            <p:nvPr/>
          </p:nvSpPr>
          <p:spPr>
            <a:xfrm>
              <a:off x="4612035" y="5294907"/>
              <a:ext cx="1368152"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35 Elipse"/>
            <p:cNvSpPr/>
            <p:nvPr/>
          </p:nvSpPr>
          <p:spPr>
            <a:xfrm>
              <a:off x="2411760" y="2924944"/>
              <a:ext cx="576064" cy="50405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36 Elipse"/>
            <p:cNvSpPr/>
            <p:nvPr/>
          </p:nvSpPr>
          <p:spPr>
            <a:xfrm>
              <a:off x="935596" y="2672916"/>
              <a:ext cx="1368152" cy="10441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cxnSp>
        <p:nvCxnSpPr>
          <p:cNvPr id="40" name="39 Conector recto de flecha"/>
          <p:cNvCxnSpPr/>
          <p:nvPr/>
        </p:nvCxnSpPr>
        <p:spPr>
          <a:xfrm>
            <a:off x="2419450" y="3465309"/>
            <a:ext cx="214110"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5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0" y="399629"/>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Ecosistema</a:t>
            </a:r>
            <a:endParaRPr lang="es-CO" sz="4000" dirty="0">
              <a:solidFill>
                <a:srgbClr val="FFC000"/>
              </a:solidFill>
              <a:latin typeface="Arial Rounded MT Bold" panose="020F0704030504030204" pitchFamily="34" charset="0"/>
            </a:endParaRPr>
          </a:p>
        </p:txBody>
      </p:sp>
      <p:pic>
        <p:nvPicPr>
          <p:cNvPr id="29" name="Picture 4" descr="http://www.quia.com/files/quia/users/dzdziebko/eco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720" y="1520968"/>
            <a:ext cx="6658252" cy="4364736"/>
          </a:xfrm>
          <a:prstGeom prst="rect">
            <a:avLst/>
          </a:prstGeom>
          <a:noFill/>
          <a:extLst>
            <a:ext uri="{909E8E84-426E-40DD-AFC4-6F175D3DCCD1}">
              <a14:hiddenFill xmlns:a14="http://schemas.microsoft.com/office/drawing/2010/main">
                <a:solidFill>
                  <a:srgbClr val="FFFFFF"/>
                </a:solidFill>
              </a14:hiddenFill>
            </a:ext>
          </a:extLst>
        </p:spPr>
      </p:pic>
      <p:sp>
        <p:nvSpPr>
          <p:cNvPr id="30" name="29 Elipse"/>
          <p:cNvSpPr/>
          <p:nvPr/>
        </p:nvSpPr>
        <p:spPr>
          <a:xfrm>
            <a:off x="1647636" y="4919161"/>
            <a:ext cx="1994228" cy="86025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1" name="30 Grupo"/>
          <p:cNvGrpSpPr/>
          <p:nvPr/>
        </p:nvGrpSpPr>
        <p:grpSpPr>
          <a:xfrm>
            <a:off x="1144279" y="1658564"/>
            <a:ext cx="6677868" cy="4295900"/>
            <a:chOff x="935596" y="1268760"/>
            <a:chExt cx="7164796" cy="5034259"/>
          </a:xfrm>
        </p:grpSpPr>
        <p:sp>
          <p:nvSpPr>
            <p:cNvPr id="32" name="31 Elipse"/>
            <p:cNvSpPr/>
            <p:nvPr/>
          </p:nvSpPr>
          <p:spPr>
            <a:xfrm>
              <a:off x="3707904" y="2631777"/>
              <a:ext cx="1368152"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32 Elipse"/>
            <p:cNvSpPr/>
            <p:nvPr/>
          </p:nvSpPr>
          <p:spPr>
            <a:xfrm>
              <a:off x="4716016" y="1268760"/>
              <a:ext cx="2664296"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33 Elipse"/>
            <p:cNvSpPr/>
            <p:nvPr/>
          </p:nvSpPr>
          <p:spPr>
            <a:xfrm>
              <a:off x="5724128" y="3140968"/>
              <a:ext cx="2376264" cy="115212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35 Elipse"/>
            <p:cNvSpPr/>
            <p:nvPr/>
          </p:nvSpPr>
          <p:spPr>
            <a:xfrm>
              <a:off x="3707904" y="3720676"/>
              <a:ext cx="1368152"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36 Elipse"/>
            <p:cNvSpPr/>
            <p:nvPr/>
          </p:nvSpPr>
          <p:spPr>
            <a:xfrm>
              <a:off x="4612035" y="5294907"/>
              <a:ext cx="1368152"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37 Elipse"/>
            <p:cNvSpPr/>
            <p:nvPr/>
          </p:nvSpPr>
          <p:spPr>
            <a:xfrm>
              <a:off x="2411760" y="2924944"/>
              <a:ext cx="576064" cy="50405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39 Elipse"/>
            <p:cNvSpPr/>
            <p:nvPr/>
          </p:nvSpPr>
          <p:spPr>
            <a:xfrm>
              <a:off x="935596" y="2672916"/>
              <a:ext cx="1368152" cy="10441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1" name="40 Rectángulo"/>
          <p:cNvSpPr/>
          <p:nvPr/>
        </p:nvSpPr>
        <p:spPr>
          <a:xfrm>
            <a:off x="1043608" y="1412776"/>
            <a:ext cx="6912768" cy="460851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3" name="42 Conector recto de flecha"/>
          <p:cNvCxnSpPr/>
          <p:nvPr/>
        </p:nvCxnSpPr>
        <p:spPr>
          <a:xfrm>
            <a:off x="2419450" y="3465309"/>
            <a:ext cx="214110"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993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quia.com/files/quia/users/dzdziebko/eco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720" y="1520968"/>
            <a:ext cx="6658252" cy="4364736"/>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a:xfrm>
            <a:off x="1647636" y="4919161"/>
            <a:ext cx="1994228" cy="86025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109" name="4108 Grupo"/>
          <p:cNvGrpSpPr/>
          <p:nvPr/>
        </p:nvGrpSpPr>
        <p:grpSpPr>
          <a:xfrm>
            <a:off x="1144279" y="1658564"/>
            <a:ext cx="6677868" cy="4295900"/>
            <a:chOff x="935596" y="1268760"/>
            <a:chExt cx="7164796" cy="5034259"/>
          </a:xfrm>
        </p:grpSpPr>
        <p:sp>
          <p:nvSpPr>
            <p:cNvPr id="2" name="1 Elipse"/>
            <p:cNvSpPr/>
            <p:nvPr/>
          </p:nvSpPr>
          <p:spPr>
            <a:xfrm>
              <a:off x="3707904" y="2631777"/>
              <a:ext cx="1368152"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Elipse"/>
            <p:cNvSpPr/>
            <p:nvPr/>
          </p:nvSpPr>
          <p:spPr>
            <a:xfrm>
              <a:off x="4716016" y="1268760"/>
              <a:ext cx="2664296"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Elipse"/>
            <p:cNvSpPr/>
            <p:nvPr/>
          </p:nvSpPr>
          <p:spPr>
            <a:xfrm>
              <a:off x="5724128" y="3140968"/>
              <a:ext cx="2376264" cy="115212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Elipse"/>
            <p:cNvSpPr/>
            <p:nvPr/>
          </p:nvSpPr>
          <p:spPr>
            <a:xfrm>
              <a:off x="3707904" y="3720676"/>
              <a:ext cx="1368152"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Elipse"/>
            <p:cNvSpPr/>
            <p:nvPr/>
          </p:nvSpPr>
          <p:spPr>
            <a:xfrm>
              <a:off x="4612035" y="5294907"/>
              <a:ext cx="1368152"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Elipse"/>
            <p:cNvSpPr/>
            <p:nvPr/>
          </p:nvSpPr>
          <p:spPr>
            <a:xfrm>
              <a:off x="2411760" y="2924944"/>
              <a:ext cx="576064" cy="50405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Elipse"/>
            <p:cNvSpPr/>
            <p:nvPr/>
          </p:nvSpPr>
          <p:spPr>
            <a:xfrm>
              <a:off x="935596" y="2672916"/>
              <a:ext cx="1368152" cy="10441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5" name="14 Rectángulo"/>
          <p:cNvSpPr/>
          <p:nvPr/>
        </p:nvSpPr>
        <p:spPr>
          <a:xfrm>
            <a:off x="1043608" y="1412776"/>
            <a:ext cx="6912768" cy="460851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8" name="17 Conector recto de flecha"/>
          <p:cNvCxnSpPr/>
          <p:nvPr/>
        </p:nvCxnSpPr>
        <p:spPr>
          <a:xfrm>
            <a:off x="2419450" y="3465309"/>
            <a:ext cx="214110"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10" name="4109 Grupo"/>
          <p:cNvGrpSpPr/>
          <p:nvPr/>
        </p:nvGrpSpPr>
        <p:grpSpPr>
          <a:xfrm>
            <a:off x="1781865" y="2088692"/>
            <a:ext cx="4127527" cy="3435645"/>
            <a:chOff x="1619672" y="1772816"/>
            <a:chExt cx="4428492" cy="4026147"/>
          </a:xfrm>
        </p:grpSpPr>
        <p:cxnSp>
          <p:nvCxnSpPr>
            <p:cNvPr id="17" name="16 Conector recto de flecha"/>
            <p:cNvCxnSpPr>
              <a:stCxn id="12" idx="6"/>
              <a:endCxn id="11" idx="2"/>
            </p:cNvCxnSpPr>
            <p:nvPr/>
          </p:nvCxnSpPr>
          <p:spPr>
            <a:xfrm flipV="1">
              <a:off x="5076056" y="3717032"/>
              <a:ext cx="648072" cy="50770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7" idx="6"/>
              <a:endCxn id="13" idx="2"/>
            </p:cNvCxnSpPr>
            <p:nvPr/>
          </p:nvCxnSpPr>
          <p:spPr>
            <a:xfrm>
              <a:off x="3615296" y="5593829"/>
              <a:ext cx="996739" cy="205134"/>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3" idx="1"/>
              <a:endCxn id="12" idx="4"/>
            </p:cNvCxnSpPr>
            <p:nvPr/>
          </p:nvCxnSpPr>
          <p:spPr>
            <a:xfrm flipH="1" flipV="1">
              <a:off x="4391980" y="4728788"/>
              <a:ext cx="420416" cy="713754"/>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7" idx="0"/>
              <a:endCxn id="2" idx="3"/>
            </p:cNvCxnSpPr>
            <p:nvPr/>
          </p:nvCxnSpPr>
          <p:spPr>
            <a:xfrm flipV="1">
              <a:off x="2545476" y="3492254"/>
              <a:ext cx="1362789" cy="1597519"/>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12" idx="7"/>
            </p:cNvCxnSpPr>
            <p:nvPr/>
          </p:nvCxnSpPr>
          <p:spPr>
            <a:xfrm flipV="1">
              <a:off x="4875695" y="3194974"/>
              <a:ext cx="200361" cy="67333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endCxn id="8" idx="4"/>
            </p:cNvCxnSpPr>
            <p:nvPr/>
          </p:nvCxnSpPr>
          <p:spPr>
            <a:xfrm flipV="1">
              <a:off x="4975875" y="2276872"/>
              <a:ext cx="1072289" cy="169401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14" idx="7"/>
              <a:endCxn id="8" idx="2"/>
            </p:cNvCxnSpPr>
            <p:nvPr/>
          </p:nvCxnSpPr>
          <p:spPr>
            <a:xfrm flipV="1">
              <a:off x="2903461" y="1772816"/>
              <a:ext cx="1812555" cy="122594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endCxn id="16" idx="4"/>
            </p:cNvCxnSpPr>
            <p:nvPr/>
          </p:nvCxnSpPr>
          <p:spPr>
            <a:xfrm flipH="1" flipV="1">
              <a:off x="1619672" y="3717032"/>
              <a:ext cx="401646" cy="1372741"/>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flipV="1">
              <a:off x="2303748" y="2060848"/>
              <a:ext cx="2672127" cy="302481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0" y="399629"/>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Ecosistema</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1469993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1730419"/>
            <a:ext cx="9144000" cy="3847207"/>
          </a:xfrm>
          <a:prstGeom prst="rect">
            <a:avLst/>
          </a:prstGeom>
          <a:noFill/>
        </p:spPr>
        <p:txBody>
          <a:bodyPr wrap="square" rtlCol="0">
            <a:spAutoFit/>
          </a:bodyPr>
          <a:lstStyle/>
          <a:p>
            <a:pPr algn="ctr"/>
            <a:r>
              <a:rPr lang="es-CO" sz="3200" dirty="0" smtClean="0">
                <a:solidFill>
                  <a:schemeClr val="bg1"/>
                </a:solidFill>
                <a:latin typeface="Arial Rounded MT Bold" panose="020F0704030504030204" pitchFamily="34" charset="0"/>
              </a:rPr>
              <a:t>“un conjunto diverso de actores interdependientes dentro de una región geográfica que influye la formación y la eventual trayectoria de un grupo entero de actores y potencialmente la economía como un todo</a:t>
            </a:r>
            <a:r>
              <a:rPr lang="es-CO" sz="2600" dirty="0" smtClean="0">
                <a:solidFill>
                  <a:schemeClr val="bg1"/>
                </a:solidFill>
                <a:latin typeface="Arial Rounded MT Bold" panose="020F0704030504030204" pitchFamily="34" charset="0"/>
              </a:rPr>
              <a:t>”</a:t>
            </a:r>
          </a:p>
          <a:p>
            <a:pPr algn="ctr"/>
            <a:endParaRPr lang="es-CO" sz="2600" dirty="0">
              <a:solidFill>
                <a:srgbClr val="FFC000"/>
              </a:solidFill>
              <a:latin typeface="Arial Rounded MT Bold" panose="020F0704030504030204" pitchFamily="34" charset="0"/>
            </a:endParaRPr>
          </a:p>
          <a:p>
            <a:pPr algn="ctr"/>
            <a:r>
              <a:rPr lang="es-CO" sz="2600" dirty="0" smtClean="0">
                <a:solidFill>
                  <a:schemeClr val="bg1"/>
                </a:solidFill>
                <a:latin typeface="Arial Rounded MT Bold" panose="020F0704030504030204" pitchFamily="34" charset="0"/>
              </a:rPr>
              <a:t>Cohen (2006)</a:t>
            </a:r>
            <a:endParaRPr lang="es-CO" sz="2600" dirty="0">
              <a:solidFill>
                <a:schemeClr val="bg1"/>
              </a:solidFill>
              <a:latin typeface="Arial Rounded MT Bold" panose="020F0704030504030204" pitchFamily="34" charset="0"/>
            </a:endParaRPr>
          </a:p>
        </p:txBody>
      </p:sp>
      <p:sp>
        <p:nvSpPr>
          <p:cNvPr id="3" name="2 CuadroTexto"/>
          <p:cNvSpPr txBox="1"/>
          <p:nvPr/>
        </p:nvSpPr>
        <p:spPr>
          <a:xfrm>
            <a:off x="0" y="364111"/>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Ecosistema de Emprendimiento</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1950290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1730419"/>
            <a:ext cx="9144000" cy="3847207"/>
          </a:xfrm>
          <a:prstGeom prst="rect">
            <a:avLst/>
          </a:prstGeom>
          <a:noFill/>
        </p:spPr>
        <p:txBody>
          <a:bodyPr wrap="square" rtlCol="0">
            <a:spAutoFit/>
          </a:bodyPr>
          <a:lstStyle/>
          <a:p>
            <a:pPr algn="ctr"/>
            <a:r>
              <a:rPr lang="es-CO" sz="3200" dirty="0" smtClean="0">
                <a:solidFill>
                  <a:srgbClr val="FFC000"/>
                </a:solidFill>
                <a:latin typeface="Arial Rounded MT Bold" panose="020F0704030504030204" pitchFamily="34" charset="0"/>
              </a:rPr>
              <a:t>“un conjunto diverso de actores interdependientes </a:t>
            </a:r>
            <a:r>
              <a:rPr lang="es-CO" sz="3200" dirty="0" smtClean="0">
                <a:solidFill>
                  <a:schemeClr val="bg1"/>
                </a:solidFill>
                <a:latin typeface="Arial Rounded MT Bold" panose="020F0704030504030204" pitchFamily="34" charset="0"/>
              </a:rPr>
              <a:t>dentro de una región geográfica que influye la formación y la eventual trayectoria de un grupo entero de actores y potencialmente la economía como un todo</a:t>
            </a:r>
            <a:r>
              <a:rPr lang="es-CO" sz="2600" dirty="0" smtClean="0">
                <a:solidFill>
                  <a:schemeClr val="bg1"/>
                </a:solidFill>
                <a:latin typeface="Arial Rounded MT Bold" panose="020F0704030504030204" pitchFamily="34" charset="0"/>
              </a:rPr>
              <a:t>”</a:t>
            </a:r>
          </a:p>
          <a:p>
            <a:pPr algn="ctr"/>
            <a:endParaRPr lang="es-CO" sz="2600" dirty="0">
              <a:solidFill>
                <a:srgbClr val="FFC000"/>
              </a:solidFill>
              <a:latin typeface="Arial Rounded MT Bold" panose="020F0704030504030204" pitchFamily="34" charset="0"/>
            </a:endParaRPr>
          </a:p>
          <a:p>
            <a:pPr algn="ctr"/>
            <a:r>
              <a:rPr lang="es-CO" sz="2600" dirty="0" smtClean="0">
                <a:solidFill>
                  <a:schemeClr val="bg1"/>
                </a:solidFill>
                <a:latin typeface="Arial Rounded MT Bold" panose="020F0704030504030204" pitchFamily="34" charset="0"/>
              </a:rPr>
              <a:t>Cohen (2006)</a:t>
            </a:r>
            <a:endParaRPr lang="es-CO" sz="2600" dirty="0">
              <a:solidFill>
                <a:schemeClr val="bg1"/>
              </a:solidFill>
              <a:latin typeface="Arial Rounded MT Bold" panose="020F0704030504030204" pitchFamily="34" charset="0"/>
            </a:endParaRPr>
          </a:p>
        </p:txBody>
      </p:sp>
      <p:sp>
        <p:nvSpPr>
          <p:cNvPr id="3" name="2 CuadroTexto"/>
          <p:cNvSpPr txBox="1"/>
          <p:nvPr/>
        </p:nvSpPr>
        <p:spPr>
          <a:xfrm>
            <a:off x="0" y="364111"/>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Ecosistema de Emprendimiento</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3623929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4730368"/>
            <a:ext cx="9144000" cy="1938992"/>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Ecosistemas de Emprendimiento = Emprendedores</a:t>
            </a:r>
            <a:r>
              <a:rPr lang="es-CO" sz="4000" dirty="0" smtClean="0">
                <a:solidFill>
                  <a:srgbClr val="FFC000"/>
                </a:solidFill>
                <a:latin typeface="Arial Rounded MT Bold" panose="020F0704030504030204" pitchFamily="34" charset="0"/>
              </a:rPr>
              <a:t> o </a:t>
            </a:r>
            <a:r>
              <a:rPr lang="es-CO" sz="4000" dirty="0" smtClean="0">
                <a:solidFill>
                  <a:schemeClr val="bg1"/>
                </a:solidFill>
                <a:latin typeface="Arial Rounded MT Bold" panose="020F0704030504030204" pitchFamily="34" charset="0"/>
              </a:rPr>
              <a:t>Universidades</a:t>
            </a:r>
            <a:r>
              <a:rPr lang="es-CO" sz="4000" dirty="0" smtClean="0">
                <a:solidFill>
                  <a:srgbClr val="FFC000"/>
                </a:solidFill>
                <a:latin typeface="Arial Rounded MT Bold" panose="020F0704030504030204" pitchFamily="34" charset="0"/>
              </a:rPr>
              <a:t> o </a:t>
            </a:r>
            <a:r>
              <a:rPr lang="es-CO" sz="4000" dirty="0" smtClean="0">
                <a:solidFill>
                  <a:schemeClr val="bg1"/>
                </a:solidFill>
                <a:latin typeface="Arial Rounded MT Bold" panose="020F0704030504030204" pitchFamily="34" charset="0"/>
              </a:rPr>
              <a:t>Inversionistas</a:t>
            </a:r>
            <a:endParaRPr lang="es-CO" sz="2600" dirty="0">
              <a:solidFill>
                <a:schemeClr val="bg1"/>
              </a:solidFill>
              <a:latin typeface="Arial Rounded MT Bold" panose="020F0704030504030204" pitchFamily="34" charset="0"/>
            </a:endParaRPr>
          </a:p>
        </p:txBody>
      </p:sp>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Mito # 2</a:t>
            </a:r>
            <a:endParaRPr lang="es-CO" sz="4000" dirty="0">
              <a:solidFill>
                <a:srgbClr val="FFC000"/>
              </a:solidFill>
              <a:latin typeface="Arial Rounded MT Bold" panose="020F0704030504030204" pitchFamily="34" charset="0"/>
            </a:endParaRPr>
          </a:p>
        </p:txBody>
      </p:sp>
      <p:pic>
        <p:nvPicPr>
          <p:cNvPr id="6146" name="Picture 2" descr="http://mindinpsychology.com/wp-content/uploads/2011/12/connec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472007"/>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5 Multiplicar"/>
          <p:cNvSpPr/>
          <p:nvPr/>
        </p:nvSpPr>
        <p:spPr>
          <a:xfrm>
            <a:off x="2483768" y="1124744"/>
            <a:ext cx="4392488" cy="374441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0182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4730368"/>
            <a:ext cx="9144000" cy="1938992"/>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Ecosistemas de Emprendimiento = </a:t>
            </a:r>
            <a:r>
              <a:rPr lang="es-CO" sz="4000" dirty="0" smtClean="0">
                <a:solidFill>
                  <a:srgbClr val="FFC000"/>
                </a:solidFill>
                <a:latin typeface="Arial Rounded MT Bold" panose="020F0704030504030204" pitchFamily="34" charset="0"/>
              </a:rPr>
              <a:t>Conjunto de diversos actores interdependientes</a:t>
            </a:r>
            <a:endParaRPr lang="es-CO" sz="2600" dirty="0">
              <a:solidFill>
                <a:srgbClr val="FFC000"/>
              </a:solidFill>
              <a:latin typeface="Arial Rounded MT Bold" panose="020F0704030504030204" pitchFamily="34" charset="0"/>
            </a:endParaRPr>
          </a:p>
        </p:txBody>
      </p:sp>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Verdad # 2</a:t>
            </a:r>
            <a:endParaRPr lang="es-CO" sz="4000" dirty="0">
              <a:solidFill>
                <a:srgbClr val="FFC000"/>
              </a:solidFill>
              <a:latin typeface="Arial Rounded MT Bold" panose="020F0704030504030204" pitchFamily="34" charset="0"/>
            </a:endParaRPr>
          </a:p>
        </p:txBody>
      </p:sp>
      <p:pic>
        <p:nvPicPr>
          <p:cNvPr id="5122" name="Picture 2" descr="http://beyondplm.com/wp-content/uploads/2013/10/biz-clus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1798" y="1340768"/>
            <a:ext cx="3060404" cy="306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2</a:t>
            </a:r>
            <a:endParaRPr lang="es-CO" sz="4000" dirty="0">
              <a:solidFill>
                <a:srgbClr val="FFC000"/>
              </a:solidFill>
              <a:latin typeface="Arial Rounded MT Bold" panose="020F0704030504030204" pitchFamily="34" charset="0"/>
            </a:endParaRPr>
          </a:p>
        </p:txBody>
      </p:sp>
      <p:sp>
        <p:nvSpPr>
          <p:cNvPr id="6" name="5 Elipse"/>
          <p:cNvSpPr/>
          <p:nvPr/>
        </p:nvSpPr>
        <p:spPr>
          <a:xfrm>
            <a:off x="2267744" y="2852936"/>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Elipse"/>
          <p:cNvSpPr/>
          <p:nvPr/>
        </p:nvSpPr>
        <p:spPr>
          <a:xfrm>
            <a:off x="4419038" y="1484784"/>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Elipse"/>
          <p:cNvSpPr/>
          <p:nvPr/>
        </p:nvSpPr>
        <p:spPr>
          <a:xfrm>
            <a:off x="5868144" y="2348880"/>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Elipse"/>
          <p:cNvSpPr/>
          <p:nvPr/>
        </p:nvSpPr>
        <p:spPr>
          <a:xfrm>
            <a:off x="6368238" y="4221915"/>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Elipse"/>
          <p:cNvSpPr/>
          <p:nvPr/>
        </p:nvSpPr>
        <p:spPr>
          <a:xfrm>
            <a:off x="3445758" y="5221263"/>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Elipse"/>
          <p:cNvSpPr/>
          <p:nvPr/>
        </p:nvSpPr>
        <p:spPr>
          <a:xfrm>
            <a:off x="5580112" y="5221263"/>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Elipse"/>
          <p:cNvSpPr/>
          <p:nvPr/>
        </p:nvSpPr>
        <p:spPr>
          <a:xfrm>
            <a:off x="2843808" y="1340768"/>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Elipse"/>
          <p:cNvSpPr/>
          <p:nvPr/>
        </p:nvSpPr>
        <p:spPr>
          <a:xfrm>
            <a:off x="2032391" y="4706944"/>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Elipse"/>
          <p:cNvSpPr/>
          <p:nvPr/>
        </p:nvSpPr>
        <p:spPr>
          <a:xfrm>
            <a:off x="4211960" y="2672916"/>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Elipse"/>
          <p:cNvSpPr/>
          <p:nvPr/>
        </p:nvSpPr>
        <p:spPr>
          <a:xfrm>
            <a:off x="2745914" y="4354813"/>
            <a:ext cx="817974" cy="770959"/>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Elipse"/>
          <p:cNvSpPr/>
          <p:nvPr/>
        </p:nvSpPr>
        <p:spPr>
          <a:xfrm>
            <a:off x="5410210" y="4520896"/>
            <a:ext cx="673958" cy="63629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Elipse"/>
          <p:cNvSpPr/>
          <p:nvPr/>
        </p:nvSpPr>
        <p:spPr>
          <a:xfrm>
            <a:off x="6872294" y="3360327"/>
            <a:ext cx="673958" cy="63629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Elipse"/>
          <p:cNvSpPr/>
          <p:nvPr/>
        </p:nvSpPr>
        <p:spPr>
          <a:xfrm>
            <a:off x="5425978" y="2672916"/>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Elipse"/>
          <p:cNvSpPr/>
          <p:nvPr/>
        </p:nvSpPr>
        <p:spPr>
          <a:xfrm>
            <a:off x="4743074" y="5066984"/>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Elipse"/>
          <p:cNvSpPr/>
          <p:nvPr/>
        </p:nvSpPr>
        <p:spPr>
          <a:xfrm>
            <a:off x="3859804" y="4811090"/>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Elipse"/>
          <p:cNvSpPr/>
          <p:nvPr/>
        </p:nvSpPr>
        <p:spPr>
          <a:xfrm>
            <a:off x="4329028" y="5035763"/>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Elipse"/>
          <p:cNvSpPr/>
          <p:nvPr/>
        </p:nvSpPr>
        <p:spPr>
          <a:xfrm>
            <a:off x="3302771" y="387063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Elipse"/>
          <p:cNvSpPr/>
          <p:nvPr/>
        </p:nvSpPr>
        <p:spPr>
          <a:xfrm>
            <a:off x="3018769" y="258290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Elipse"/>
          <p:cNvSpPr/>
          <p:nvPr/>
        </p:nvSpPr>
        <p:spPr>
          <a:xfrm>
            <a:off x="3927671" y="258290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Elipse"/>
          <p:cNvSpPr/>
          <p:nvPr/>
        </p:nvSpPr>
        <p:spPr>
          <a:xfrm>
            <a:off x="5573659" y="1734430"/>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Elipse"/>
          <p:cNvSpPr/>
          <p:nvPr/>
        </p:nvSpPr>
        <p:spPr>
          <a:xfrm>
            <a:off x="5573659" y="326698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29 Elipse"/>
          <p:cNvSpPr/>
          <p:nvPr/>
        </p:nvSpPr>
        <p:spPr>
          <a:xfrm>
            <a:off x="5904148" y="326698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30 Elipse"/>
          <p:cNvSpPr/>
          <p:nvPr/>
        </p:nvSpPr>
        <p:spPr>
          <a:xfrm>
            <a:off x="5904148" y="416243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Elipse"/>
          <p:cNvSpPr/>
          <p:nvPr/>
        </p:nvSpPr>
        <p:spPr>
          <a:xfrm>
            <a:off x="3731075" y="3154324"/>
            <a:ext cx="1800090" cy="165676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32 CuadroTexto"/>
          <p:cNvSpPr txBox="1"/>
          <p:nvPr/>
        </p:nvSpPr>
        <p:spPr>
          <a:xfrm>
            <a:off x="4211960" y="1692097"/>
            <a:ext cx="1363680" cy="584775"/>
          </a:xfrm>
          <a:prstGeom prst="rect">
            <a:avLst/>
          </a:prstGeom>
          <a:noFill/>
        </p:spPr>
        <p:txBody>
          <a:bodyPr wrap="square" rtlCol="0">
            <a:spAutoFit/>
          </a:bodyPr>
          <a:lstStyle/>
          <a:p>
            <a:pPr algn="ctr"/>
            <a:r>
              <a:rPr lang="es-CO" sz="1600" dirty="0" smtClean="0"/>
              <a:t>Empresas existentes</a:t>
            </a:r>
            <a:endParaRPr lang="es-CO" sz="1600" dirty="0"/>
          </a:p>
        </p:txBody>
      </p:sp>
      <p:sp>
        <p:nvSpPr>
          <p:cNvPr id="34" name="33 CuadroTexto"/>
          <p:cNvSpPr txBox="1"/>
          <p:nvPr/>
        </p:nvSpPr>
        <p:spPr>
          <a:xfrm>
            <a:off x="2627784" y="1556792"/>
            <a:ext cx="1363680" cy="584775"/>
          </a:xfrm>
          <a:prstGeom prst="rect">
            <a:avLst/>
          </a:prstGeom>
          <a:noFill/>
        </p:spPr>
        <p:txBody>
          <a:bodyPr wrap="square" rtlCol="0">
            <a:spAutoFit/>
          </a:bodyPr>
          <a:lstStyle/>
          <a:p>
            <a:pPr algn="ctr"/>
            <a:r>
              <a:rPr lang="es-CO" sz="1600" dirty="0" err="1" smtClean="0"/>
              <a:t>Inversio-nistas</a:t>
            </a:r>
            <a:endParaRPr lang="es-CO" sz="1600" dirty="0"/>
          </a:p>
        </p:txBody>
      </p:sp>
      <p:sp>
        <p:nvSpPr>
          <p:cNvPr id="35" name="34 CuadroTexto"/>
          <p:cNvSpPr txBox="1"/>
          <p:nvPr/>
        </p:nvSpPr>
        <p:spPr>
          <a:xfrm>
            <a:off x="2128200" y="3060249"/>
            <a:ext cx="1363680" cy="584775"/>
          </a:xfrm>
          <a:prstGeom prst="rect">
            <a:avLst/>
          </a:prstGeom>
          <a:noFill/>
        </p:spPr>
        <p:txBody>
          <a:bodyPr wrap="square" rtlCol="0">
            <a:spAutoFit/>
          </a:bodyPr>
          <a:lstStyle/>
          <a:p>
            <a:pPr algn="ctr"/>
            <a:r>
              <a:rPr lang="es-CO" sz="1600" dirty="0" smtClean="0"/>
              <a:t>Entidades Públicas</a:t>
            </a:r>
            <a:endParaRPr lang="es-CO" sz="1600" dirty="0"/>
          </a:p>
        </p:txBody>
      </p:sp>
      <p:sp>
        <p:nvSpPr>
          <p:cNvPr id="36" name="35 CuadroTexto"/>
          <p:cNvSpPr txBox="1"/>
          <p:nvPr/>
        </p:nvSpPr>
        <p:spPr>
          <a:xfrm>
            <a:off x="3275856" y="5444235"/>
            <a:ext cx="1363680" cy="584775"/>
          </a:xfrm>
          <a:prstGeom prst="rect">
            <a:avLst/>
          </a:prstGeom>
          <a:noFill/>
        </p:spPr>
        <p:txBody>
          <a:bodyPr wrap="square" rtlCol="0">
            <a:spAutoFit/>
          </a:bodyPr>
          <a:lstStyle/>
          <a:p>
            <a:pPr algn="ctr"/>
            <a:r>
              <a:rPr lang="es-CO" sz="1600" dirty="0" err="1" smtClean="0"/>
              <a:t>Universi-dades</a:t>
            </a:r>
            <a:endParaRPr lang="es-CO" sz="1600" dirty="0"/>
          </a:p>
        </p:txBody>
      </p:sp>
      <p:sp>
        <p:nvSpPr>
          <p:cNvPr id="37" name="36 CuadroTexto"/>
          <p:cNvSpPr txBox="1"/>
          <p:nvPr/>
        </p:nvSpPr>
        <p:spPr>
          <a:xfrm>
            <a:off x="5440568" y="5538718"/>
            <a:ext cx="1363680" cy="338554"/>
          </a:xfrm>
          <a:prstGeom prst="rect">
            <a:avLst/>
          </a:prstGeom>
          <a:noFill/>
        </p:spPr>
        <p:txBody>
          <a:bodyPr wrap="square" rtlCol="0">
            <a:spAutoFit/>
          </a:bodyPr>
          <a:lstStyle/>
          <a:p>
            <a:pPr algn="ctr"/>
            <a:r>
              <a:rPr lang="es-CO" sz="1600" dirty="0" smtClean="0"/>
              <a:t>Consultores</a:t>
            </a:r>
            <a:endParaRPr lang="es-CO" sz="1600" dirty="0"/>
          </a:p>
        </p:txBody>
      </p:sp>
      <p:sp>
        <p:nvSpPr>
          <p:cNvPr id="38" name="37 CuadroTexto"/>
          <p:cNvSpPr txBox="1"/>
          <p:nvPr/>
        </p:nvSpPr>
        <p:spPr>
          <a:xfrm>
            <a:off x="5872616" y="2560548"/>
            <a:ext cx="1075648" cy="584775"/>
          </a:xfrm>
          <a:prstGeom prst="rect">
            <a:avLst/>
          </a:prstGeom>
          <a:noFill/>
        </p:spPr>
        <p:txBody>
          <a:bodyPr wrap="square" rtlCol="0">
            <a:spAutoFit/>
          </a:bodyPr>
          <a:lstStyle/>
          <a:p>
            <a:pPr algn="ctr"/>
            <a:r>
              <a:rPr lang="es-CO" sz="1600" dirty="0" smtClean="0"/>
              <a:t>Incuba-doras</a:t>
            </a:r>
            <a:endParaRPr lang="es-CO" sz="1600" dirty="0"/>
          </a:p>
        </p:txBody>
      </p:sp>
      <p:sp>
        <p:nvSpPr>
          <p:cNvPr id="39" name="38 CuadroTexto"/>
          <p:cNvSpPr txBox="1"/>
          <p:nvPr/>
        </p:nvSpPr>
        <p:spPr>
          <a:xfrm>
            <a:off x="6376672" y="4380574"/>
            <a:ext cx="1075648" cy="584775"/>
          </a:xfrm>
          <a:prstGeom prst="rect">
            <a:avLst/>
          </a:prstGeom>
          <a:noFill/>
        </p:spPr>
        <p:txBody>
          <a:bodyPr wrap="square" rtlCol="0">
            <a:spAutoFit/>
          </a:bodyPr>
          <a:lstStyle/>
          <a:p>
            <a:pPr algn="ctr"/>
            <a:r>
              <a:rPr lang="es-CO" sz="1600" dirty="0" err="1" smtClean="0"/>
              <a:t>Accele-radoras</a:t>
            </a:r>
            <a:endParaRPr lang="es-CO" sz="1600" dirty="0"/>
          </a:p>
        </p:txBody>
      </p:sp>
      <p:sp>
        <p:nvSpPr>
          <p:cNvPr id="40" name="39 CuadroTexto"/>
          <p:cNvSpPr txBox="1"/>
          <p:nvPr/>
        </p:nvSpPr>
        <p:spPr>
          <a:xfrm>
            <a:off x="2627784" y="4380574"/>
            <a:ext cx="1075648" cy="584775"/>
          </a:xfrm>
          <a:prstGeom prst="rect">
            <a:avLst/>
          </a:prstGeom>
          <a:noFill/>
        </p:spPr>
        <p:txBody>
          <a:bodyPr wrap="square" rtlCol="0">
            <a:spAutoFit/>
          </a:bodyPr>
          <a:lstStyle/>
          <a:p>
            <a:pPr algn="ctr"/>
            <a:r>
              <a:rPr lang="es-CO" sz="1600" dirty="0" err="1" smtClean="0"/>
              <a:t>Asso</a:t>
            </a:r>
            <a:r>
              <a:rPr lang="es-CO" sz="1600" dirty="0" err="1"/>
              <a:t>-</a:t>
            </a:r>
            <a:r>
              <a:rPr lang="es-CO" sz="1600" dirty="0" err="1" smtClean="0"/>
              <a:t>ciaciones</a:t>
            </a:r>
            <a:endParaRPr lang="es-CO" sz="1600" dirty="0"/>
          </a:p>
        </p:txBody>
      </p:sp>
      <p:sp>
        <p:nvSpPr>
          <p:cNvPr id="41" name="40 CuadroTexto"/>
          <p:cNvSpPr txBox="1"/>
          <p:nvPr/>
        </p:nvSpPr>
        <p:spPr>
          <a:xfrm>
            <a:off x="3707904" y="3779748"/>
            <a:ext cx="1826086" cy="369332"/>
          </a:xfrm>
          <a:prstGeom prst="rect">
            <a:avLst/>
          </a:prstGeom>
          <a:noFill/>
        </p:spPr>
        <p:txBody>
          <a:bodyPr wrap="square" rtlCol="0">
            <a:spAutoFit/>
          </a:bodyPr>
          <a:lstStyle/>
          <a:p>
            <a:pPr algn="ctr"/>
            <a:r>
              <a:rPr lang="es-CO" dirty="0" smtClean="0"/>
              <a:t>Emprendedores</a:t>
            </a:r>
            <a:endParaRPr lang="es-CO" dirty="0"/>
          </a:p>
        </p:txBody>
      </p:sp>
    </p:spTree>
    <p:extLst>
      <p:ext uri="{BB962C8B-B14F-4D97-AF65-F5344CB8AC3E}">
        <p14:creationId xmlns:p14="http://schemas.microsoft.com/office/powerpoint/2010/main" val="307011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2</a:t>
            </a:r>
            <a:endParaRPr lang="es-CO" sz="4000" dirty="0">
              <a:solidFill>
                <a:srgbClr val="FFC000"/>
              </a:solidFill>
              <a:latin typeface="Arial Rounded MT Bold" panose="020F0704030504030204" pitchFamily="34" charset="0"/>
            </a:endParaRPr>
          </a:p>
        </p:txBody>
      </p:sp>
      <p:sp>
        <p:nvSpPr>
          <p:cNvPr id="6" name="5 Elipse"/>
          <p:cNvSpPr/>
          <p:nvPr/>
        </p:nvSpPr>
        <p:spPr>
          <a:xfrm>
            <a:off x="2267744" y="2852936"/>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Elipse"/>
          <p:cNvSpPr/>
          <p:nvPr/>
        </p:nvSpPr>
        <p:spPr>
          <a:xfrm>
            <a:off x="4419038" y="1484784"/>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Elipse"/>
          <p:cNvSpPr/>
          <p:nvPr/>
        </p:nvSpPr>
        <p:spPr>
          <a:xfrm>
            <a:off x="5868144" y="2348880"/>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Elipse"/>
          <p:cNvSpPr/>
          <p:nvPr/>
        </p:nvSpPr>
        <p:spPr>
          <a:xfrm>
            <a:off x="6368238" y="4221915"/>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Elipse"/>
          <p:cNvSpPr/>
          <p:nvPr/>
        </p:nvSpPr>
        <p:spPr>
          <a:xfrm>
            <a:off x="3445758" y="5221263"/>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Elipse"/>
          <p:cNvSpPr/>
          <p:nvPr/>
        </p:nvSpPr>
        <p:spPr>
          <a:xfrm>
            <a:off x="5580112" y="5221263"/>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Elipse"/>
          <p:cNvSpPr/>
          <p:nvPr/>
        </p:nvSpPr>
        <p:spPr>
          <a:xfrm>
            <a:off x="2843808" y="1340768"/>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Elipse"/>
          <p:cNvSpPr/>
          <p:nvPr/>
        </p:nvSpPr>
        <p:spPr>
          <a:xfrm>
            <a:off x="2032391" y="4706944"/>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Elipse"/>
          <p:cNvSpPr/>
          <p:nvPr/>
        </p:nvSpPr>
        <p:spPr>
          <a:xfrm>
            <a:off x="4211960" y="2672916"/>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Elipse"/>
          <p:cNvSpPr/>
          <p:nvPr/>
        </p:nvSpPr>
        <p:spPr>
          <a:xfrm>
            <a:off x="2745914" y="4354813"/>
            <a:ext cx="817974" cy="770959"/>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Elipse"/>
          <p:cNvSpPr/>
          <p:nvPr/>
        </p:nvSpPr>
        <p:spPr>
          <a:xfrm>
            <a:off x="5410210" y="4520896"/>
            <a:ext cx="673958" cy="63629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Elipse"/>
          <p:cNvSpPr/>
          <p:nvPr/>
        </p:nvSpPr>
        <p:spPr>
          <a:xfrm>
            <a:off x="6872294" y="3360327"/>
            <a:ext cx="673958" cy="63629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Elipse"/>
          <p:cNvSpPr/>
          <p:nvPr/>
        </p:nvSpPr>
        <p:spPr>
          <a:xfrm>
            <a:off x="5425978" y="2672916"/>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Elipse"/>
          <p:cNvSpPr/>
          <p:nvPr/>
        </p:nvSpPr>
        <p:spPr>
          <a:xfrm>
            <a:off x="4743074" y="5066984"/>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Elipse"/>
          <p:cNvSpPr/>
          <p:nvPr/>
        </p:nvSpPr>
        <p:spPr>
          <a:xfrm>
            <a:off x="3859804" y="4811090"/>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Elipse"/>
          <p:cNvSpPr/>
          <p:nvPr/>
        </p:nvSpPr>
        <p:spPr>
          <a:xfrm>
            <a:off x="4329028" y="5035763"/>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Elipse"/>
          <p:cNvSpPr/>
          <p:nvPr/>
        </p:nvSpPr>
        <p:spPr>
          <a:xfrm>
            <a:off x="3302771" y="387063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Elipse"/>
          <p:cNvSpPr/>
          <p:nvPr/>
        </p:nvSpPr>
        <p:spPr>
          <a:xfrm>
            <a:off x="3018769" y="258290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Elipse"/>
          <p:cNvSpPr/>
          <p:nvPr/>
        </p:nvSpPr>
        <p:spPr>
          <a:xfrm>
            <a:off x="3927671" y="258290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Elipse"/>
          <p:cNvSpPr/>
          <p:nvPr/>
        </p:nvSpPr>
        <p:spPr>
          <a:xfrm>
            <a:off x="5573659" y="1734430"/>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Elipse"/>
          <p:cNvSpPr/>
          <p:nvPr/>
        </p:nvSpPr>
        <p:spPr>
          <a:xfrm>
            <a:off x="5573659" y="326698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29 Elipse"/>
          <p:cNvSpPr/>
          <p:nvPr/>
        </p:nvSpPr>
        <p:spPr>
          <a:xfrm>
            <a:off x="5904148" y="326698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30 Elipse"/>
          <p:cNvSpPr/>
          <p:nvPr/>
        </p:nvSpPr>
        <p:spPr>
          <a:xfrm>
            <a:off x="5904148" y="416243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Elipse"/>
          <p:cNvSpPr/>
          <p:nvPr/>
        </p:nvSpPr>
        <p:spPr>
          <a:xfrm>
            <a:off x="3731075" y="3154324"/>
            <a:ext cx="1800090" cy="165676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CuadroTexto"/>
          <p:cNvSpPr txBox="1"/>
          <p:nvPr/>
        </p:nvSpPr>
        <p:spPr>
          <a:xfrm>
            <a:off x="3707904" y="3779748"/>
            <a:ext cx="1826086" cy="369332"/>
          </a:xfrm>
          <a:prstGeom prst="rect">
            <a:avLst/>
          </a:prstGeom>
          <a:noFill/>
        </p:spPr>
        <p:txBody>
          <a:bodyPr wrap="square" rtlCol="0">
            <a:spAutoFit/>
          </a:bodyPr>
          <a:lstStyle/>
          <a:p>
            <a:pPr algn="ctr"/>
            <a:r>
              <a:rPr lang="es-CO" dirty="0" smtClean="0"/>
              <a:t>Emprendedores</a:t>
            </a:r>
            <a:endParaRPr lang="es-CO" dirty="0"/>
          </a:p>
        </p:txBody>
      </p:sp>
      <p:sp>
        <p:nvSpPr>
          <p:cNvPr id="33" name="32 CuadroTexto"/>
          <p:cNvSpPr txBox="1"/>
          <p:nvPr/>
        </p:nvSpPr>
        <p:spPr>
          <a:xfrm>
            <a:off x="4211960" y="1692097"/>
            <a:ext cx="1363680" cy="584775"/>
          </a:xfrm>
          <a:prstGeom prst="rect">
            <a:avLst/>
          </a:prstGeom>
          <a:noFill/>
        </p:spPr>
        <p:txBody>
          <a:bodyPr wrap="square" rtlCol="0">
            <a:spAutoFit/>
          </a:bodyPr>
          <a:lstStyle/>
          <a:p>
            <a:pPr algn="ctr"/>
            <a:r>
              <a:rPr lang="es-CO" sz="1600" dirty="0" smtClean="0"/>
              <a:t>Empresas existentes</a:t>
            </a:r>
            <a:endParaRPr lang="es-CO" sz="1600" dirty="0"/>
          </a:p>
        </p:txBody>
      </p:sp>
      <p:sp>
        <p:nvSpPr>
          <p:cNvPr id="34" name="33 CuadroTexto"/>
          <p:cNvSpPr txBox="1"/>
          <p:nvPr/>
        </p:nvSpPr>
        <p:spPr>
          <a:xfrm>
            <a:off x="2627784" y="1556792"/>
            <a:ext cx="1363680" cy="584775"/>
          </a:xfrm>
          <a:prstGeom prst="rect">
            <a:avLst/>
          </a:prstGeom>
          <a:noFill/>
        </p:spPr>
        <p:txBody>
          <a:bodyPr wrap="square" rtlCol="0">
            <a:spAutoFit/>
          </a:bodyPr>
          <a:lstStyle/>
          <a:p>
            <a:pPr algn="ctr"/>
            <a:r>
              <a:rPr lang="es-CO" sz="1600" dirty="0" err="1" smtClean="0"/>
              <a:t>Inversio-nistas</a:t>
            </a:r>
            <a:endParaRPr lang="es-CO" sz="1600" dirty="0"/>
          </a:p>
        </p:txBody>
      </p:sp>
      <p:sp>
        <p:nvSpPr>
          <p:cNvPr id="35" name="34 CuadroTexto"/>
          <p:cNvSpPr txBox="1"/>
          <p:nvPr/>
        </p:nvSpPr>
        <p:spPr>
          <a:xfrm>
            <a:off x="2128200" y="3060249"/>
            <a:ext cx="1363680" cy="584775"/>
          </a:xfrm>
          <a:prstGeom prst="rect">
            <a:avLst/>
          </a:prstGeom>
          <a:noFill/>
        </p:spPr>
        <p:txBody>
          <a:bodyPr wrap="square" rtlCol="0">
            <a:spAutoFit/>
          </a:bodyPr>
          <a:lstStyle/>
          <a:p>
            <a:pPr algn="ctr"/>
            <a:r>
              <a:rPr lang="es-CO" sz="1600" dirty="0" smtClean="0"/>
              <a:t>Entidades Públicas</a:t>
            </a:r>
            <a:endParaRPr lang="es-CO" sz="1600" dirty="0"/>
          </a:p>
        </p:txBody>
      </p:sp>
      <p:sp>
        <p:nvSpPr>
          <p:cNvPr id="36" name="35 CuadroTexto"/>
          <p:cNvSpPr txBox="1"/>
          <p:nvPr/>
        </p:nvSpPr>
        <p:spPr>
          <a:xfrm>
            <a:off x="3275856" y="5444235"/>
            <a:ext cx="1363680" cy="584775"/>
          </a:xfrm>
          <a:prstGeom prst="rect">
            <a:avLst/>
          </a:prstGeom>
          <a:noFill/>
        </p:spPr>
        <p:txBody>
          <a:bodyPr wrap="square" rtlCol="0">
            <a:spAutoFit/>
          </a:bodyPr>
          <a:lstStyle/>
          <a:p>
            <a:pPr algn="ctr"/>
            <a:r>
              <a:rPr lang="es-CO" sz="1600" dirty="0" err="1" smtClean="0"/>
              <a:t>Universi-dades</a:t>
            </a:r>
            <a:endParaRPr lang="es-CO" sz="1600" dirty="0"/>
          </a:p>
        </p:txBody>
      </p:sp>
      <p:sp>
        <p:nvSpPr>
          <p:cNvPr id="37" name="36 CuadroTexto"/>
          <p:cNvSpPr txBox="1"/>
          <p:nvPr/>
        </p:nvSpPr>
        <p:spPr>
          <a:xfrm>
            <a:off x="5440568" y="5538718"/>
            <a:ext cx="1363680" cy="338554"/>
          </a:xfrm>
          <a:prstGeom prst="rect">
            <a:avLst/>
          </a:prstGeom>
          <a:noFill/>
        </p:spPr>
        <p:txBody>
          <a:bodyPr wrap="square" rtlCol="0">
            <a:spAutoFit/>
          </a:bodyPr>
          <a:lstStyle/>
          <a:p>
            <a:pPr algn="ctr"/>
            <a:r>
              <a:rPr lang="es-CO" sz="1600" dirty="0" smtClean="0"/>
              <a:t>Consultores</a:t>
            </a:r>
            <a:endParaRPr lang="es-CO" sz="1600" dirty="0"/>
          </a:p>
        </p:txBody>
      </p:sp>
      <p:sp>
        <p:nvSpPr>
          <p:cNvPr id="38" name="37 CuadroTexto"/>
          <p:cNvSpPr txBox="1"/>
          <p:nvPr/>
        </p:nvSpPr>
        <p:spPr>
          <a:xfrm>
            <a:off x="5872616" y="2560548"/>
            <a:ext cx="1075648" cy="584775"/>
          </a:xfrm>
          <a:prstGeom prst="rect">
            <a:avLst/>
          </a:prstGeom>
          <a:noFill/>
        </p:spPr>
        <p:txBody>
          <a:bodyPr wrap="square" rtlCol="0">
            <a:spAutoFit/>
          </a:bodyPr>
          <a:lstStyle/>
          <a:p>
            <a:pPr algn="ctr"/>
            <a:r>
              <a:rPr lang="es-CO" sz="1600" dirty="0" smtClean="0"/>
              <a:t>Incuba-doras</a:t>
            </a:r>
            <a:endParaRPr lang="es-CO" sz="1600" dirty="0"/>
          </a:p>
        </p:txBody>
      </p:sp>
      <p:sp>
        <p:nvSpPr>
          <p:cNvPr id="39" name="38 CuadroTexto"/>
          <p:cNvSpPr txBox="1"/>
          <p:nvPr/>
        </p:nvSpPr>
        <p:spPr>
          <a:xfrm>
            <a:off x="6376672" y="4380574"/>
            <a:ext cx="1075648" cy="584775"/>
          </a:xfrm>
          <a:prstGeom prst="rect">
            <a:avLst/>
          </a:prstGeom>
          <a:noFill/>
        </p:spPr>
        <p:txBody>
          <a:bodyPr wrap="square" rtlCol="0">
            <a:spAutoFit/>
          </a:bodyPr>
          <a:lstStyle/>
          <a:p>
            <a:pPr algn="ctr"/>
            <a:r>
              <a:rPr lang="es-CO" sz="1600" dirty="0" err="1" smtClean="0"/>
              <a:t>Accele-radoras</a:t>
            </a:r>
            <a:endParaRPr lang="es-CO" sz="1600" dirty="0"/>
          </a:p>
        </p:txBody>
      </p:sp>
      <p:sp>
        <p:nvSpPr>
          <p:cNvPr id="40" name="39 CuadroTexto"/>
          <p:cNvSpPr txBox="1"/>
          <p:nvPr/>
        </p:nvSpPr>
        <p:spPr>
          <a:xfrm>
            <a:off x="2627784" y="4380574"/>
            <a:ext cx="1075648" cy="584775"/>
          </a:xfrm>
          <a:prstGeom prst="rect">
            <a:avLst/>
          </a:prstGeom>
          <a:noFill/>
        </p:spPr>
        <p:txBody>
          <a:bodyPr wrap="square" rtlCol="0">
            <a:spAutoFit/>
          </a:bodyPr>
          <a:lstStyle/>
          <a:p>
            <a:pPr algn="ctr"/>
            <a:r>
              <a:rPr lang="es-CO" sz="1600" dirty="0" err="1" smtClean="0"/>
              <a:t>Asso</a:t>
            </a:r>
            <a:r>
              <a:rPr lang="es-CO" sz="1600" dirty="0" err="1"/>
              <a:t>-</a:t>
            </a:r>
            <a:r>
              <a:rPr lang="es-CO" sz="1600" dirty="0" err="1" smtClean="0"/>
              <a:t>ciaciones</a:t>
            </a:r>
            <a:endParaRPr lang="es-CO" sz="1600" dirty="0"/>
          </a:p>
        </p:txBody>
      </p:sp>
      <p:cxnSp>
        <p:nvCxnSpPr>
          <p:cNvPr id="4" name="3 Conector recto de flecha"/>
          <p:cNvCxnSpPr>
            <a:stCxn id="34" idx="3"/>
          </p:cNvCxnSpPr>
          <p:nvPr/>
        </p:nvCxnSpPr>
        <p:spPr>
          <a:xfrm flipV="1">
            <a:off x="3991464" y="1824440"/>
            <a:ext cx="337564" cy="2474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V="1">
            <a:off x="2627784" y="2276872"/>
            <a:ext cx="216024" cy="48605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flipH="1" flipV="1">
            <a:off x="2735796" y="3978888"/>
            <a:ext cx="108012" cy="36356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H="1" flipV="1">
            <a:off x="3309624" y="5157192"/>
            <a:ext cx="393808" cy="4542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H="1" flipV="1">
            <a:off x="3671900" y="2429889"/>
            <a:ext cx="345781" cy="837093"/>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37" idx="1"/>
          </p:cNvCxnSpPr>
          <p:nvPr/>
        </p:nvCxnSpPr>
        <p:spPr>
          <a:xfrm flipH="1">
            <a:off x="4529286" y="5707995"/>
            <a:ext cx="911282" cy="1732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flipV="1">
            <a:off x="4788024" y="2636912"/>
            <a:ext cx="180020" cy="477342"/>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flipH="1" flipV="1">
            <a:off x="5663669" y="4354813"/>
            <a:ext cx="655643" cy="14163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5440568" y="2276872"/>
            <a:ext cx="427576" cy="15301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a:off x="6410440" y="3501300"/>
            <a:ext cx="177784" cy="66113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flipV="1">
            <a:off x="5663669" y="3483300"/>
            <a:ext cx="548749" cy="387332"/>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flipH="1">
            <a:off x="4107691" y="4839044"/>
            <a:ext cx="104269" cy="31814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p:nvPr/>
        </p:nvCxnSpPr>
        <p:spPr>
          <a:xfrm flipH="1" flipV="1">
            <a:off x="3427001" y="3352637"/>
            <a:ext cx="352911" cy="13066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flipH="1">
            <a:off x="3506528" y="4221915"/>
            <a:ext cx="165372" cy="27453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p:nvPr/>
        </p:nvCxnSpPr>
        <p:spPr>
          <a:xfrm flipH="1">
            <a:off x="4937742" y="4740292"/>
            <a:ext cx="165372" cy="27453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p:nvPr/>
        </p:nvCxnSpPr>
        <p:spPr>
          <a:xfrm flipH="1">
            <a:off x="2267744" y="3962532"/>
            <a:ext cx="166690" cy="55836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a:endCxn id="36" idx="1"/>
          </p:cNvCxnSpPr>
          <p:nvPr/>
        </p:nvCxnSpPr>
        <p:spPr>
          <a:xfrm>
            <a:off x="2351090" y="5157192"/>
            <a:ext cx="924766" cy="579431"/>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a:off x="5868144" y="1914450"/>
            <a:ext cx="298150" cy="362422"/>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p:nvPr/>
        </p:nvCxnSpPr>
        <p:spPr>
          <a:xfrm>
            <a:off x="6995485" y="2956447"/>
            <a:ext cx="308347" cy="310535"/>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84 Conector recto de flecha"/>
          <p:cNvCxnSpPr/>
          <p:nvPr/>
        </p:nvCxnSpPr>
        <p:spPr>
          <a:xfrm flipH="1">
            <a:off x="7376350" y="4071235"/>
            <a:ext cx="105590" cy="309339"/>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87 Conector recto de flecha"/>
          <p:cNvCxnSpPr/>
          <p:nvPr/>
        </p:nvCxnSpPr>
        <p:spPr>
          <a:xfrm flipH="1">
            <a:off x="6751453" y="5351909"/>
            <a:ext cx="105590" cy="309339"/>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88 Conector recto de flecha"/>
          <p:cNvCxnSpPr/>
          <p:nvPr/>
        </p:nvCxnSpPr>
        <p:spPr>
          <a:xfrm flipH="1" flipV="1">
            <a:off x="5135452" y="5346429"/>
            <a:ext cx="444660" cy="70819"/>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13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377369"/>
            <a:ext cx="9144000" cy="1323439"/>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La historia del elefante y los 6 hombres ciegos</a:t>
            </a:r>
            <a:endParaRPr lang="es-CO" sz="4000" dirty="0">
              <a:solidFill>
                <a:schemeClr val="bg1"/>
              </a:solidFill>
              <a:latin typeface="Arial Rounded MT Bold" panose="020F0704030504030204" pitchFamily="34" charset="0"/>
            </a:endParaRPr>
          </a:p>
        </p:txBody>
      </p:sp>
      <p:pic>
        <p:nvPicPr>
          <p:cNvPr id="6" name="Picture 2" descr="http://www.jainworld.com/literature/story25i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772816"/>
            <a:ext cx="5688632" cy="353087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0" y="5796553"/>
            <a:ext cx="9144000" cy="584775"/>
          </a:xfrm>
          <a:prstGeom prst="rect">
            <a:avLst/>
          </a:prstGeom>
          <a:noFill/>
        </p:spPr>
        <p:txBody>
          <a:bodyPr wrap="square" rtlCol="0">
            <a:spAutoFit/>
          </a:bodyPr>
          <a:lstStyle/>
          <a:p>
            <a:pPr algn="ctr"/>
            <a:r>
              <a:rPr lang="es-CO" sz="3200" dirty="0" smtClean="0">
                <a:solidFill>
                  <a:srgbClr val="FFC000"/>
                </a:solidFill>
                <a:latin typeface="Arial Rounded MT Bold" panose="020F0704030504030204" pitchFamily="34" charset="0"/>
              </a:rPr>
              <a:t>¿Qué es </a:t>
            </a:r>
            <a:r>
              <a:rPr lang="es-CO" sz="3200" dirty="0" smtClean="0">
                <a:solidFill>
                  <a:schemeClr val="bg1"/>
                </a:solidFill>
                <a:latin typeface="Arial Rounded MT Bold" panose="020F0704030504030204" pitchFamily="34" charset="0"/>
              </a:rPr>
              <a:t>el Ecosistema de Emprendimiento?</a:t>
            </a:r>
            <a:endParaRPr lang="es-CO" sz="3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291916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2</a:t>
            </a:r>
            <a:endParaRPr lang="es-CO" sz="4000" dirty="0">
              <a:solidFill>
                <a:srgbClr val="FFC000"/>
              </a:solidFill>
              <a:latin typeface="Arial Rounded MT Bold" panose="020F0704030504030204" pitchFamily="34" charset="0"/>
            </a:endParaRPr>
          </a:p>
        </p:txBody>
      </p:sp>
      <p:sp>
        <p:nvSpPr>
          <p:cNvPr id="6" name="5 Elipse"/>
          <p:cNvSpPr/>
          <p:nvPr/>
        </p:nvSpPr>
        <p:spPr>
          <a:xfrm>
            <a:off x="2267744" y="2852936"/>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Elipse"/>
          <p:cNvSpPr/>
          <p:nvPr/>
        </p:nvSpPr>
        <p:spPr>
          <a:xfrm>
            <a:off x="4419038" y="1484784"/>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Elipse"/>
          <p:cNvSpPr/>
          <p:nvPr/>
        </p:nvSpPr>
        <p:spPr>
          <a:xfrm>
            <a:off x="5868144" y="2348880"/>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Elipse"/>
          <p:cNvSpPr/>
          <p:nvPr/>
        </p:nvSpPr>
        <p:spPr>
          <a:xfrm>
            <a:off x="6368238" y="4221915"/>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Elipse"/>
          <p:cNvSpPr/>
          <p:nvPr/>
        </p:nvSpPr>
        <p:spPr>
          <a:xfrm>
            <a:off x="3445758" y="5221263"/>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Elipse"/>
          <p:cNvSpPr/>
          <p:nvPr/>
        </p:nvSpPr>
        <p:spPr>
          <a:xfrm>
            <a:off x="5580112" y="5221263"/>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Elipse"/>
          <p:cNvSpPr/>
          <p:nvPr/>
        </p:nvSpPr>
        <p:spPr>
          <a:xfrm>
            <a:off x="2843808" y="1340768"/>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Elipse"/>
          <p:cNvSpPr/>
          <p:nvPr/>
        </p:nvSpPr>
        <p:spPr>
          <a:xfrm>
            <a:off x="2032391" y="4706944"/>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Elipse"/>
          <p:cNvSpPr/>
          <p:nvPr/>
        </p:nvSpPr>
        <p:spPr>
          <a:xfrm>
            <a:off x="4211960" y="2672916"/>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Elipse"/>
          <p:cNvSpPr/>
          <p:nvPr/>
        </p:nvSpPr>
        <p:spPr>
          <a:xfrm>
            <a:off x="2745914" y="4354813"/>
            <a:ext cx="817974" cy="770959"/>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Elipse"/>
          <p:cNvSpPr/>
          <p:nvPr/>
        </p:nvSpPr>
        <p:spPr>
          <a:xfrm>
            <a:off x="5410210" y="4520896"/>
            <a:ext cx="673958" cy="63629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Elipse"/>
          <p:cNvSpPr/>
          <p:nvPr/>
        </p:nvSpPr>
        <p:spPr>
          <a:xfrm>
            <a:off x="6872294" y="3360327"/>
            <a:ext cx="673958" cy="63629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Elipse"/>
          <p:cNvSpPr/>
          <p:nvPr/>
        </p:nvSpPr>
        <p:spPr>
          <a:xfrm>
            <a:off x="5425978" y="2672916"/>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Elipse"/>
          <p:cNvSpPr/>
          <p:nvPr/>
        </p:nvSpPr>
        <p:spPr>
          <a:xfrm>
            <a:off x="4743074" y="5066984"/>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Elipse"/>
          <p:cNvSpPr/>
          <p:nvPr/>
        </p:nvSpPr>
        <p:spPr>
          <a:xfrm>
            <a:off x="3859804" y="4811090"/>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Elipse"/>
          <p:cNvSpPr/>
          <p:nvPr/>
        </p:nvSpPr>
        <p:spPr>
          <a:xfrm>
            <a:off x="4329028" y="5035763"/>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Elipse"/>
          <p:cNvSpPr/>
          <p:nvPr/>
        </p:nvSpPr>
        <p:spPr>
          <a:xfrm>
            <a:off x="3302771" y="387063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Elipse"/>
          <p:cNvSpPr/>
          <p:nvPr/>
        </p:nvSpPr>
        <p:spPr>
          <a:xfrm>
            <a:off x="3018769" y="258290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Elipse"/>
          <p:cNvSpPr/>
          <p:nvPr/>
        </p:nvSpPr>
        <p:spPr>
          <a:xfrm>
            <a:off x="3927671" y="258290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Elipse"/>
          <p:cNvSpPr/>
          <p:nvPr/>
        </p:nvSpPr>
        <p:spPr>
          <a:xfrm>
            <a:off x="5573659" y="1734430"/>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Elipse"/>
          <p:cNvSpPr/>
          <p:nvPr/>
        </p:nvSpPr>
        <p:spPr>
          <a:xfrm>
            <a:off x="5573659" y="326698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29 Elipse"/>
          <p:cNvSpPr/>
          <p:nvPr/>
        </p:nvSpPr>
        <p:spPr>
          <a:xfrm>
            <a:off x="5904148" y="326698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30 Elipse"/>
          <p:cNvSpPr/>
          <p:nvPr/>
        </p:nvSpPr>
        <p:spPr>
          <a:xfrm>
            <a:off x="5904148" y="416243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Elipse"/>
          <p:cNvSpPr/>
          <p:nvPr/>
        </p:nvSpPr>
        <p:spPr>
          <a:xfrm>
            <a:off x="3731075" y="3154324"/>
            <a:ext cx="1800090" cy="165676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CuadroTexto"/>
          <p:cNvSpPr txBox="1"/>
          <p:nvPr/>
        </p:nvSpPr>
        <p:spPr>
          <a:xfrm>
            <a:off x="3707904" y="3779748"/>
            <a:ext cx="1826086" cy="369332"/>
          </a:xfrm>
          <a:prstGeom prst="rect">
            <a:avLst/>
          </a:prstGeom>
          <a:noFill/>
        </p:spPr>
        <p:txBody>
          <a:bodyPr wrap="square" rtlCol="0">
            <a:spAutoFit/>
          </a:bodyPr>
          <a:lstStyle/>
          <a:p>
            <a:pPr algn="ctr"/>
            <a:r>
              <a:rPr lang="es-CO" dirty="0" smtClean="0"/>
              <a:t>Emprendedores</a:t>
            </a:r>
            <a:endParaRPr lang="es-CO" dirty="0"/>
          </a:p>
        </p:txBody>
      </p:sp>
      <p:sp>
        <p:nvSpPr>
          <p:cNvPr id="33" name="32 CuadroTexto"/>
          <p:cNvSpPr txBox="1"/>
          <p:nvPr/>
        </p:nvSpPr>
        <p:spPr>
          <a:xfrm>
            <a:off x="4211960" y="1692097"/>
            <a:ext cx="1363680" cy="584775"/>
          </a:xfrm>
          <a:prstGeom prst="rect">
            <a:avLst/>
          </a:prstGeom>
          <a:noFill/>
        </p:spPr>
        <p:txBody>
          <a:bodyPr wrap="square" rtlCol="0">
            <a:spAutoFit/>
          </a:bodyPr>
          <a:lstStyle/>
          <a:p>
            <a:pPr algn="ctr"/>
            <a:r>
              <a:rPr lang="es-CO" sz="1600" dirty="0" smtClean="0"/>
              <a:t>Empresas existentes</a:t>
            </a:r>
            <a:endParaRPr lang="es-CO" sz="1600" dirty="0"/>
          </a:p>
        </p:txBody>
      </p:sp>
      <p:sp>
        <p:nvSpPr>
          <p:cNvPr id="34" name="33 CuadroTexto"/>
          <p:cNvSpPr txBox="1"/>
          <p:nvPr/>
        </p:nvSpPr>
        <p:spPr>
          <a:xfrm>
            <a:off x="2627784" y="1556792"/>
            <a:ext cx="1363680" cy="584775"/>
          </a:xfrm>
          <a:prstGeom prst="rect">
            <a:avLst/>
          </a:prstGeom>
          <a:noFill/>
        </p:spPr>
        <p:txBody>
          <a:bodyPr wrap="square" rtlCol="0">
            <a:spAutoFit/>
          </a:bodyPr>
          <a:lstStyle/>
          <a:p>
            <a:pPr algn="ctr"/>
            <a:r>
              <a:rPr lang="es-CO" sz="1600" dirty="0" err="1" smtClean="0"/>
              <a:t>Inversio-nistas</a:t>
            </a:r>
            <a:endParaRPr lang="es-CO" sz="1600" dirty="0"/>
          </a:p>
        </p:txBody>
      </p:sp>
      <p:sp>
        <p:nvSpPr>
          <p:cNvPr id="35" name="34 CuadroTexto"/>
          <p:cNvSpPr txBox="1"/>
          <p:nvPr/>
        </p:nvSpPr>
        <p:spPr>
          <a:xfrm>
            <a:off x="2128200" y="3060249"/>
            <a:ext cx="1363680" cy="584775"/>
          </a:xfrm>
          <a:prstGeom prst="rect">
            <a:avLst/>
          </a:prstGeom>
          <a:noFill/>
        </p:spPr>
        <p:txBody>
          <a:bodyPr wrap="square" rtlCol="0">
            <a:spAutoFit/>
          </a:bodyPr>
          <a:lstStyle/>
          <a:p>
            <a:pPr algn="ctr"/>
            <a:r>
              <a:rPr lang="es-CO" sz="1600" dirty="0" smtClean="0"/>
              <a:t>Entidades Públicas</a:t>
            </a:r>
            <a:endParaRPr lang="es-CO" sz="1600" dirty="0"/>
          </a:p>
        </p:txBody>
      </p:sp>
      <p:sp>
        <p:nvSpPr>
          <p:cNvPr id="36" name="35 CuadroTexto"/>
          <p:cNvSpPr txBox="1"/>
          <p:nvPr/>
        </p:nvSpPr>
        <p:spPr>
          <a:xfrm>
            <a:off x="3275856" y="5444235"/>
            <a:ext cx="1363680" cy="584775"/>
          </a:xfrm>
          <a:prstGeom prst="rect">
            <a:avLst/>
          </a:prstGeom>
          <a:noFill/>
        </p:spPr>
        <p:txBody>
          <a:bodyPr wrap="square" rtlCol="0">
            <a:spAutoFit/>
          </a:bodyPr>
          <a:lstStyle/>
          <a:p>
            <a:pPr algn="ctr"/>
            <a:r>
              <a:rPr lang="es-CO" sz="1600" dirty="0" err="1" smtClean="0"/>
              <a:t>Universi-dades</a:t>
            </a:r>
            <a:endParaRPr lang="es-CO" sz="1600" dirty="0"/>
          </a:p>
        </p:txBody>
      </p:sp>
      <p:sp>
        <p:nvSpPr>
          <p:cNvPr id="37" name="36 CuadroTexto"/>
          <p:cNvSpPr txBox="1"/>
          <p:nvPr/>
        </p:nvSpPr>
        <p:spPr>
          <a:xfrm>
            <a:off x="5440568" y="5538718"/>
            <a:ext cx="1363680" cy="338554"/>
          </a:xfrm>
          <a:prstGeom prst="rect">
            <a:avLst/>
          </a:prstGeom>
          <a:noFill/>
        </p:spPr>
        <p:txBody>
          <a:bodyPr wrap="square" rtlCol="0">
            <a:spAutoFit/>
          </a:bodyPr>
          <a:lstStyle/>
          <a:p>
            <a:pPr algn="ctr"/>
            <a:r>
              <a:rPr lang="es-CO" sz="1600" dirty="0" smtClean="0"/>
              <a:t>Consultores</a:t>
            </a:r>
            <a:endParaRPr lang="es-CO" sz="1600" dirty="0"/>
          </a:p>
        </p:txBody>
      </p:sp>
      <p:sp>
        <p:nvSpPr>
          <p:cNvPr id="38" name="37 CuadroTexto"/>
          <p:cNvSpPr txBox="1"/>
          <p:nvPr/>
        </p:nvSpPr>
        <p:spPr>
          <a:xfrm>
            <a:off x="5872616" y="2560548"/>
            <a:ext cx="1075648" cy="584775"/>
          </a:xfrm>
          <a:prstGeom prst="rect">
            <a:avLst/>
          </a:prstGeom>
          <a:noFill/>
        </p:spPr>
        <p:txBody>
          <a:bodyPr wrap="square" rtlCol="0">
            <a:spAutoFit/>
          </a:bodyPr>
          <a:lstStyle/>
          <a:p>
            <a:pPr algn="ctr"/>
            <a:r>
              <a:rPr lang="es-CO" sz="1600" dirty="0" smtClean="0"/>
              <a:t>Incuba-doras</a:t>
            </a:r>
            <a:endParaRPr lang="es-CO" sz="1600" dirty="0"/>
          </a:p>
        </p:txBody>
      </p:sp>
      <p:sp>
        <p:nvSpPr>
          <p:cNvPr id="39" name="38 CuadroTexto"/>
          <p:cNvSpPr txBox="1"/>
          <p:nvPr/>
        </p:nvSpPr>
        <p:spPr>
          <a:xfrm>
            <a:off x="6376672" y="4380574"/>
            <a:ext cx="1075648" cy="584775"/>
          </a:xfrm>
          <a:prstGeom prst="rect">
            <a:avLst/>
          </a:prstGeom>
          <a:noFill/>
        </p:spPr>
        <p:txBody>
          <a:bodyPr wrap="square" rtlCol="0">
            <a:spAutoFit/>
          </a:bodyPr>
          <a:lstStyle/>
          <a:p>
            <a:pPr algn="ctr"/>
            <a:r>
              <a:rPr lang="es-CO" sz="1600" dirty="0" err="1" smtClean="0"/>
              <a:t>Accele-radoras</a:t>
            </a:r>
            <a:endParaRPr lang="es-CO" sz="1600" dirty="0"/>
          </a:p>
        </p:txBody>
      </p:sp>
      <p:sp>
        <p:nvSpPr>
          <p:cNvPr id="40" name="39 CuadroTexto"/>
          <p:cNvSpPr txBox="1"/>
          <p:nvPr/>
        </p:nvSpPr>
        <p:spPr>
          <a:xfrm>
            <a:off x="2627784" y="4380574"/>
            <a:ext cx="1075648" cy="584775"/>
          </a:xfrm>
          <a:prstGeom prst="rect">
            <a:avLst/>
          </a:prstGeom>
          <a:noFill/>
        </p:spPr>
        <p:txBody>
          <a:bodyPr wrap="square" rtlCol="0">
            <a:spAutoFit/>
          </a:bodyPr>
          <a:lstStyle/>
          <a:p>
            <a:pPr algn="ctr"/>
            <a:r>
              <a:rPr lang="es-CO" sz="1600" dirty="0" err="1" smtClean="0"/>
              <a:t>Asso</a:t>
            </a:r>
            <a:r>
              <a:rPr lang="es-CO" sz="1600" dirty="0" err="1"/>
              <a:t>-</a:t>
            </a:r>
            <a:r>
              <a:rPr lang="es-CO" sz="1600" dirty="0" err="1" smtClean="0"/>
              <a:t>ciaciones</a:t>
            </a:r>
            <a:endParaRPr lang="es-CO" sz="1600" dirty="0"/>
          </a:p>
        </p:txBody>
      </p:sp>
      <p:cxnSp>
        <p:nvCxnSpPr>
          <p:cNvPr id="4" name="3 Conector recto de flecha"/>
          <p:cNvCxnSpPr>
            <a:stCxn id="34" idx="3"/>
          </p:cNvCxnSpPr>
          <p:nvPr/>
        </p:nvCxnSpPr>
        <p:spPr>
          <a:xfrm flipV="1">
            <a:off x="3991464" y="1824440"/>
            <a:ext cx="337564" cy="2474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V="1">
            <a:off x="2627784" y="2276872"/>
            <a:ext cx="216024" cy="48605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flipH="1" flipV="1">
            <a:off x="2735796" y="3978888"/>
            <a:ext cx="108012" cy="36356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H="1" flipV="1">
            <a:off x="3309624" y="5157192"/>
            <a:ext cx="393808" cy="4542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H="1" flipV="1">
            <a:off x="3671900" y="2429889"/>
            <a:ext cx="345781" cy="837093"/>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37" idx="1"/>
          </p:cNvCxnSpPr>
          <p:nvPr/>
        </p:nvCxnSpPr>
        <p:spPr>
          <a:xfrm flipH="1">
            <a:off x="4529286" y="5707995"/>
            <a:ext cx="911282" cy="1732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flipV="1">
            <a:off x="4788024" y="2636912"/>
            <a:ext cx="180020" cy="477342"/>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flipH="1" flipV="1">
            <a:off x="5663669" y="4354813"/>
            <a:ext cx="655643" cy="14163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5440568" y="2276872"/>
            <a:ext cx="427576" cy="15301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a:off x="6410440" y="3501300"/>
            <a:ext cx="177784" cy="66113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flipV="1">
            <a:off x="5663669" y="3483300"/>
            <a:ext cx="548749" cy="387332"/>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flipH="1">
            <a:off x="4107691" y="4839044"/>
            <a:ext cx="104269" cy="31814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p:nvPr/>
        </p:nvCxnSpPr>
        <p:spPr>
          <a:xfrm flipH="1" flipV="1">
            <a:off x="3427001" y="3352637"/>
            <a:ext cx="352911" cy="13066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flipH="1">
            <a:off x="3506528" y="4221915"/>
            <a:ext cx="165372" cy="27453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p:nvPr/>
        </p:nvCxnSpPr>
        <p:spPr>
          <a:xfrm flipH="1">
            <a:off x="4937742" y="4740292"/>
            <a:ext cx="165372" cy="27453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p:nvPr/>
        </p:nvCxnSpPr>
        <p:spPr>
          <a:xfrm flipH="1">
            <a:off x="2267744" y="3962532"/>
            <a:ext cx="166690" cy="55836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a:endCxn id="36" idx="1"/>
          </p:cNvCxnSpPr>
          <p:nvPr/>
        </p:nvCxnSpPr>
        <p:spPr>
          <a:xfrm>
            <a:off x="2351090" y="5157192"/>
            <a:ext cx="924766" cy="579431"/>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a:off x="5868144" y="1914450"/>
            <a:ext cx="298150" cy="362422"/>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p:nvPr/>
        </p:nvCxnSpPr>
        <p:spPr>
          <a:xfrm>
            <a:off x="6995485" y="2956447"/>
            <a:ext cx="308347" cy="310535"/>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84 Conector recto de flecha"/>
          <p:cNvCxnSpPr/>
          <p:nvPr/>
        </p:nvCxnSpPr>
        <p:spPr>
          <a:xfrm flipH="1">
            <a:off x="7376350" y="4071235"/>
            <a:ext cx="105590" cy="309339"/>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87 Conector recto de flecha"/>
          <p:cNvCxnSpPr/>
          <p:nvPr/>
        </p:nvCxnSpPr>
        <p:spPr>
          <a:xfrm flipH="1">
            <a:off x="6751453" y="5351909"/>
            <a:ext cx="105590" cy="309339"/>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88 Conector recto de flecha"/>
          <p:cNvCxnSpPr/>
          <p:nvPr/>
        </p:nvCxnSpPr>
        <p:spPr>
          <a:xfrm flipH="1" flipV="1">
            <a:off x="5135452" y="5346429"/>
            <a:ext cx="444660" cy="70819"/>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8" name="Picture 2" descr="http://lapalancadelexito.com/wp-content/uploads/2014/07/confianza.jpg_20330984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01745"/>
            <a:ext cx="1454868" cy="1091151"/>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www.spanishviaskype.com/blog/wp-content/uploads/2014/08/ti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940" y="5126799"/>
            <a:ext cx="1407259" cy="138380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psicologialasrozas.com/wp-content/uploads/2014/03/multit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230868"/>
            <a:ext cx="1992408" cy="1187144"/>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The Best Coffee Shops in Lond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033" y="5251423"/>
            <a:ext cx="1916670" cy="131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0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1730419"/>
            <a:ext cx="9144000" cy="3847207"/>
          </a:xfrm>
          <a:prstGeom prst="rect">
            <a:avLst/>
          </a:prstGeom>
          <a:noFill/>
        </p:spPr>
        <p:txBody>
          <a:bodyPr wrap="square" rtlCol="0">
            <a:spAutoFit/>
          </a:bodyPr>
          <a:lstStyle/>
          <a:p>
            <a:pPr algn="ctr"/>
            <a:r>
              <a:rPr lang="es-CO" sz="3200" dirty="0" smtClean="0">
                <a:solidFill>
                  <a:schemeClr val="bg1"/>
                </a:solidFill>
                <a:latin typeface="Arial Rounded MT Bold" panose="020F0704030504030204" pitchFamily="34" charset="0"/>
              </a:rPr>
              <a:t>“un conjunto diverso de actores interdependientes </a:t>
            </a:r>
            <a:r>
              <a:rPr lang="es-CO" sz="3200" dirty="0" smtClean="0">
                <a:solidFill>
                  <a:schemeClr val="accent6"/>
                </a:solidFill>
                <a:latin typeface="Arial Rounded MT Bold" panose="020F0704030504030204" pitchFamily="34" charset="0"/>
              </a:rPr>
              <a:t>dentro de una región geográfica </a:t>
            </a:r>
            <a:r>
              <a:rPr lang="es-CO" sz="3200" dirty="0" smtClean="0">
                <a:solidFill>
                  <a:schemeClr val="bg1"/>
                </a:solidFill>
                <a:latin typeface="Arial Rounded MT Bold" panose="020F0704030504030204" pitchFamily="34" charset="0"/>
              </a:rPr>
              <a:t>que influye la formación y la eventual trayectoria de un grupo entero de actores y potencialmente la economía como un todo</a:t>
            </a:r>
            <a:r>
              <a:rPr lang="es-CO" sz="2600" dirty="0" smtClean="0">
                <a:solidFill>
                  <a:schemeClr val="bg1"/>
                </a:solidFill>
                <a:latin typeface="Arial Rounded MT Bold" panose="020F0704030504030204" pitchFamily="34" charset="0"/>
              </a:rPr>
              <a:t>”</a:t>
            </a:r>
          </a:p>
          <a:p>
            <a:pPr algn="ctr"/>
            <a:endParaRPr lang="es-CO" sz="2600" dirty="0">
              <a:solidFill>
                <a:srgbClr val="FFC000"/>
              </a:solidFill>
              <a:latin typeface="Arial Rounded MT Bold" panose="020F0704030504030204" pitchFamily="34" charset="0"/>
            </a:endParaRPr>
          </a:p>
          <a:p>
            <a:pPr algn="ctr"/>
            <a:r>
              <a:rPr lang="es-CO" sz="2600" dirty="0" smtClean="0">
                <a:solidFill>
                  <a:schemeClr val="bg1"/>
                </a:solidFill>
                <a:latin typeface="Arial Rounded MT Bold" panose="020F0704030504030204" pitchFamily="34" charset="0"/>
              </a:rPr>
              <a:t>Cohen (2006)</a:t>
            </a:r>
            <a:endParaRPr lang="es-CO" sz="2600" dirty="0">
              <a:solidFill>
                <a:schemeClr val="bg1"/>
              </a:solidFill>
              <a:latin typeface="Arial Rounded MT Bold" panose="020F0704030504030204" pitchFamily="34" charset="0"/>
            </a:endParaRPr>
          </a:p>
        </p:txBody>
      </p:sp>
      <p:sp>
        <p:nvSpPr>
          <p:cNvPr id="3" name="2 CuadroTexto"/>
          <p:cNvSpPr txBox="1"/>
          <p:nvPr/>
        </p:nvSpPr>
        <p:spPr>
          <a:xfrm>
            <a:off x="0" y="364111"/>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Ecosistema de Emprendimiento</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3623929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Gestor de formu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79" y="1510033"/>
            <a:ext cx="404812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blog.jobandtalent.com/files/2014/07/Silicon-Valle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8" y="1484784"/>
            <a:ext cx="3744890" cy="2711300"/>
          </a:xfrm>
          <a:prstGeom prst="rect">
            <a:avLst/>
          </a:prstGeom>
          <a:noFill/>
          <a:extLst>
            <a:ext uri="{909E8E84-426E-40DD-AFC4-6F175D3DCCD1}">
              <a14:hiddenFill xmlns:a14="http://schemas.microsoft.com/office/drawing/2010/main">
                <a:solidFill>
                  <a:srgbClr val="FFFFFF"/>
                </a:solidFill>
              </a14:hiddenFill>
            </a:ext>
          </a:extLst>
        </p:spPr>
      </p:pic>
      <p:sp>
        <p:nvSpPr>
          <p:cNvPr id="8" name="7 Multiplicar"/>
          <p:cNvSpPr/>
          <p:nvPr/>
        </p:nvSpPr>
        <p:spPr>
          <a:xfrm>
            <a:off x="2483768" y="980728"/>
            <a:ext cx="4392488" cy="374441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0" y="4802376"/>
            <a:ext cx="9144000" cy="1323439"/>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Ecosistema de Emprendimiento = </a:t>
            </a:r>
            <a:r>
              <a:rPr lang="es-CO" sz="4000" dirty="0" smtClean="0">
                <a:solidFill>
                  <a:srgbClr val="FFC000"/>
                </a:solidFill>
                <a:latin typeface="Arial Rounded MT Bold" panose="020F0704030504030204" pitchFamily="34" charset="0"/>
              </a:rPr>
              <a:t>se puede crear un nuevo </a:t>
            </a:r>
            <a:r>
              <a:rPr lang="es-CO" sz="4000" dirty="0" err="1" smtClean="0">
                <a:solidFill>
                  <a:srgbClr val="FFC000"/>
                </a:solidFill>
                <a:latin typeface="Arial Rounded MT Bold" panose="020F0704030504030204" pitchFamily="34" charset="0"/>
              </a:rPr>
              <a:t>Silicon</a:t>
            </a:r>
            <a:r>
              <a:rPr lang="es-CO" sz="4000" dirty="0" smtClean="0">
                <a:solidFill>
                  <a:srgbClr val="FFC000"/>
                </a:solidFill>
                <a:latin typeface="Arial Rounded MT Bold" panose="020F0704030504030204" pitchFamily="34" charset="0"/>
              </a:rPr>
              <a:t> Valley</a:t>
            </a:r>
            <a:endParaRPr lang="es-CO" sz="2600" dirty="0">
              <a:solidFill>
                <a:schemeClr val="bg1"/>
              </a:solidFill>
              <a:latin typeface="Arial Rounded MT Bold" panose="020F0704030504030204" pitchFamily="34" charset="0"/>
            </a:endParaRPr>
          </a:p>
        </p:txBody>
      </p:sp>
      <p:sp>
        <p:nvSpPr>
          <p:cNvPr id="9" name="8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Mito # 3</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2218446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ohio.edu/research/communications/images/EntrepreneurEcosystem-cover_L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244061"/>
            <a:ext cx="2880320" cy="3409075"/>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0" y="4730368"/>
            <a:ext cx="9144000" cy="1323439"/>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Ecosistemas de Emprendimiento = </a:t>
            </a:r>
            <a:r>
              <a:rPr lang="es-CO" sz="4000" dirty="0" smtClean="0">
                <a:solidFill>
                  <a:srgbClr val="FFC000"/>
                </a:solidFill>
                <a:latin typeface="Arial Rounded MT Bold" panose="020F0704030504030204" pitchFamily="34" charset="0"/>
              </a:rPr>
              <a:t>La base son las condiciones locales</a:t>
            </a:r>
            <a:endParaRPr lang="es-CO" sz="2600" dirty="0">
              <a:solidFill>
                <a:srgbClr val="FFC000"/>
              </a:solidFill>
              <a:latin typeface="Arial Rounded MT Bold" panose="020F0704030504030204" pitchFamily="34" charset="0"/>
            </a:endParaRPr>
          </a:p>
        </p:txBody>
      </p:sp>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Verdad # 3</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240226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4730368"/>
            <a:ext cx="9144000" cy="707886"/>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Condiciones locales</a:t>
            </a:r>
            <a:endParaRPr lang="es-CO" sz="2600" dirty="0">
              <a:solidFill>
                <a:schemeClr val="bg1"/>
              </a:solidFill>
              <a:latin typeface="Arial Rounded MT Bold" panose="020F0704030504030204" pitchFamily="34" charset="0"/>
            </a:endParaRPr>
          </a:p>
        </p:txBody>
      </p:sp>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3</a:t>
            </a:r>
            <a:endParaRPr lang="es-CO" sz="4000" dirty="0">
              <a:solidFill>
                <a:srgbClr val="FFC000"/>
              </a:solidFill>
              <a:latin typeface="Arial Rounded MT Bold" panose="020F0704030504030204" pitchFamily="34" charset="0"/>
            </a:endParaRPr>
          </a:p>
        </p:txBody>
      </p:sp>
      <p:pic>
        <p:nvPicPr>
          <p:cNvPr id="11266" name="Picture 2" descr="http://sitio.transmares.com.co/sites/default/files/portfolio_images/palerm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00" y="1701315"/>
            <a:ext cx="6960784" cy="259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302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1730419"/>
            <a:ext cx="9144000" cy="3847207"/>
          </a:xfrm>
          <a:prstGeom prst="rect">
            <a:avLst/>
          </a:prstGeom>
          <a:noFill/>
        </p:spPr>
        <p:txBody>
          <a:bodyPr wrap="square" rtlCol="0">
            <a:spAutoFit/>
          </a:bodyPr>
          <a:lstStyle/>
          <a:p>
            <a:pPr algn="ctr"/>
            <a:r>
              <a:rPr lang="es-CO" sz="3200" dirty="0" smtClean="0">
                <a:solidFill>
                  <a:schemeClr val="bg1"/>
                </a:solidFill>
                <a:latin typeface="Arial Rounded MT Bold" panose="020F0704030504030204" pitchFamily="34" charset="0"/>
              </a:rPr>
              <a:t>“un conjunto diverso de actores interdependientes dentro de una región geográfica que </a:t>
            </a:r>
            <a:r>
              <a:rPr lang="es-CO" sz="3200" dirty="0" smtClean="0">
                <a:solidFill>
                  <a:schemeClr val="accent5">
                    <a:lumMod val="60000"/>
                    <a:lumOff val="40000"/>
                  </a:schemeClr>
                </a:solidFill>
                <a:latin typeface="Arial Rounded MT Bold" panose="020F0704030504030204" pitchFamily="34" charset="0"/>
              </a:rPr>
              <a:t>influye la formación y la eventual trayectoria de un grupo entero de actores y potencialmente la economía como un todo</a:t>
            </a:r>
            <a:r>
              <a:rPr lang="es-CO" sz="2600" dirty="0" smtClean="0">
                <a:solidFill>
                  <a:schemeClr val="bg1"/>
                </a:solidFill>
                <a:latin typeface="Arial Rounded MT Bold" panose="020F0704030504030204" pitchFamily="34" charset="0"/>
              </a:rPr>
              <a:t>”</a:t>
            </a:r>
          </a:p>
          <a:p>
            <a:pPr algn="ctr"/>
            <a:endParaRPr lang="es-CO" sz="2600" dirty="0">
              <a:solidFill>
                <a:srgbClr val="FFC000"/>
              </a:solidFill>
              <a:latin typeface="Arial Rounded MT Bold" panose="020F0704030504030204" pitchFamily="34" charset="0"/>
            </a:endParaRPr>
          </a:p>
          <a:p>
            <a:pPr algn="ctr"/>
            <a:r>
              <a:rPr lang="es-CO" sz="2600" dirty="0" smtClean="0">
                <a:solidFill>
                  <a:schemeClr val="bg1"/>
                </a:solidFill>
                <a:latin typeface="Arial Rounded MT Bold" panose="020F0704030504030204" pitchFamily="34" charset="0"/>
              </a:rPr>
              <a:t>Cohen (2006)</a:t>
            </a:r>
            <a:endParaRPr lang="es-CO" sz="2600" dirty="0">
              <a:solidFill>
                <a:schemeClr val="bg1"/>
              </a:solidFill>
              <a:latin typeface="Arial Rounded MT Bold" panose="020F0704030504030204" pitchFamily="34" charset="0"/>
            </a:endParaRPr>
          </a:p>
        </p:txBody>
      </p:sp>
      <p:sp>
        <p:nvSpPr>
          <p:cNvPr id="3" name="2 CuadroTexto"/>
          <p:cNvSpPr txBox="1"/>
          <p:nvPr/>
        </p:nvSpPr>
        <p:spPr>
          <a:xfrm>
            <a:off x="0" y="364111"/>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Ecosistema de Emprendimiento</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1522372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b/b7/Casa_presidencial_de_Bogot%C3%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688" y="1412776"/>
            <a:ext cx="4971600" cy="324036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Mito # 4</a:t>
            </a:r>
            <a:endParaRPr lang="es-CO" sz="4000" dirty="0">
              <a:solidFill>
                <a:srgbClr val="FFC000"/>
              </a:solidFill>
              <a:latin typeface="Arial Rounded MT Bold" panose="020F0704030504030204" pitchFamily="34" charset="0"/>
            </a:endParaRPr>
          </a:p>
        </p:txBody>
      </p:sp>
      <p:sp>
        <p:nvSpPr>
          <p:cNvPr id="8" name="7 Multiplicar"/>
          <p:cNvSpPr/>
          <p:nvPr/>
        </p:nvSpPr>
        <p:spPr>
          <a:xfrm>
            <a:off x="2483768" y="1124744"/>
            <a:ext cx="4392488" cy="374441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0" y="4802376"/>
            <a:ext cx="9144000" cy="1323439"/>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Ecosistema de Emprendimiento =</a:t>
            </a:r>
          </a:p>
          <a:p>
            <a:pPr algn="ctr"/>
            <a:r>
              <a:rPr lang="es-CO" sz="4000" dirty="0" smtClean="0">
                <a:solidFill>
                  <a:srgbClr val="FFC000"/>
                </a:solidFill>
                <a:latin typeface="Arial Rounded MT Bold" panose="020F0704030504030204" pitchFamily="34" charset="0"/>
              </a:rPr>
              <a:t>Programa de Política Pública</a:t>
            </a:r>
            <a:endParaRPr lang="es-CO" sz="26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874295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4730368"/>
            <a:ext cx="9144000" cy="1938992"/>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Ecosistemas de Emprendimiento = </a:t>
            </a:r>
            <a:r>
              <a:rPr lang="es-CO" sz="4000" dirty="0" smtClean="0">
                <a:solidFill>
                  <a:srgbClr val="FFC000"/>
                </a:solidFill>
                <a:latin typeface="Arial Rounded MT Bold" panose="020F0704030504030204" pitchFamily="34" charset="0"/>
              </a:rPr>
              <a:t>Ambiente prolifero para el emprendimiento</a:t>
            </a:r>
            <a:endParaRPr lang="es-CO" sz="2600" dirty="0">
              <a:solidFill>
                <a:schemeClr val="bg1"/>
              </a:solidFill>
              <a:latin typeface="Arial Rounded MT Bold" panose="020F0704030504030204" pitchFamily="34" charset="0"/>
            </a:endParaRPr>
          </a:p>
        </p:txBody>
      </p:sp>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Verdad # 4</a:t>
            </a:r>
            <a:endParaRPr lang="es-CO" sz="4000" dirty="0">
              <a:solidFill>
                <a:srgbClr val="FFC000"/>
              </a:solidFill>
              <a:latin typeface="Arial Rounded MT Bold" panose="020F0704030504030204" pitchFamily="34" charset="0"/>
            </a:endParaRPr>
          </a:p>
        </p:txBody>
      </p:sp>
      <p:pic>
        <p:nvPicPr>
          <p:cNvPr id="6" name="Picture 4" descr="http://intotrees.com/Content/wp-content/uploads/2012/01/S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484784"/>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61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5949280"/>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Crear un ambiente facilitador</a:t>
            </a:r>
            <a:endParaRPr lang="es-CO" sz="2600" dirty="0">
              <a:solidFill>
                <a:schemeClr val="bg1"/>
              </a:solidFill>
              <a:latin typeface="Arial Rounded MT Bold" panose="020F0704030504030204" pitchFamily="34" charset="0"/>
            </a:endParaRPr>
          </a:p>
        </p:txBody>
      </p:sp>
      <p:sp>
        <p:nvSpPr>
          <p:cNvPr id="6" name="5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4</a:t>
            </a:r>
            <a:endParaRPr lang="es-CO" sz="4000" dirty="0">
              <a:solidFill>
                <a:srgbClr val="FFC000"/>
              </a:solidFill>
              <a:latin typeface="Arial Rounded MT Bold" panose="020F0704030504030204" pitchFamily="34" charset="0"/>
            </a:endParaRPr>
          </a:p>
        </p:txBody>
      </p:sp>
      <p:graphicFrame>
        <p:nvGraphicFramePr>
          <p:cNvPr id="4" name="3 Diagrama"/>
          <p:cNvGraphicFramePr/>
          <p:nvPr>
            <p:extLst>
              <p:ext uri="{D42A27DB-BD31-4B8C-83A1-F6EECF244321}">
                <p14:modId xmlns:p14="http://schemas.microsoft.com/office/powerpoint/2010/main" val="2139589255"/>
              </p:ext>
            </p:extLst>
          </p:nvPr>
        </p:nvGraphicFramePr>
        <p:xfrm>
          <a:off x="1187624" y="1268760"/>
          <a:ext cx="662473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1475656" y="5373216"/>
            <a:ext cx="2008563" cy="369332"/>
          </a:xfrm>
          <a:prstGeom prst="rect">
            <a:avLst/>
          </a:prstGeom>
          <a:noFill/>
        </p:spPr>
        <p:txBody>
          <a:bodyPr wrap="none" rtlCol="0">
            <a:spAutoFit/>
          </a:bodyPr>
          <a:lstStyle/>
          <a:p>
            <a:r>
              <a:rPr lang="es-CO" dirty="0" smtClean="0">
                <a:solidFill>
                  <a:schemeClr val="bg1"/>
                </a:solidFill>
              </a:rPr>
              <a:t>Fuente: D. </a:t>
            </a:r>
            <a:r>
              <a:rPr lang="es-CO" dirty="0" err="1" smtClean="0">
                <a:solidFill>
                  <a:schemeClr val="bg1"/>
                </a:solidFill>
              </a:rPr>
              <a:t>Isenberg</a:t>
            </a:r>
            <a:endParaRPr lang="es-CO" dirty="0">
              <a:solidFill>
                <a:schemeClr val="bg1"/>
              </a:solidFill>
            </a:endParaRPr>
          </a:p>
        </p:txBody>
      </p:sp>
    </p:spTree>
    <p:extLst>
      <p:ext uri="{BB962C8B-B14F-4D97-AF65-F5344CB8AC3E}">
        <p14:creationId xmlns:p14="http://schemas.microsoft.com/office/powerpoint/2010/main" val="2946853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5949280"/>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Crear un ambiente facilitador</a:t>
            </a:r>
            <a:endParaRPr lang="es-CO" sz="2600" dirty="0">
              <a:solidFill>
                <a:schemeClr val="bg1"/>
              </a:solidFill>
              <a:latin typeface="Arial Rounded MT Bold" panose="020F0704030504030204" pitchFamily="34" charset="0"/>
            </a:endParaRPr>
          </a:p>
        </p:txBody>
      </p:sp>
      <p:sp>
        <p:nvSpPr>
          <p:cNvPr id="6" name="5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4</a:t>
            </a:r>
            <a:endParaRPr lang="es-CO" sz="4000" dirty="0">
              <a:solidFill>
                <a:srgbClr val="FFC000"/>
              </a:solidFill>
              <a:latin typeface="Arial Rounded MT Bold" panose="020F0704030504030204" pitchFamily="34" charset="0"/>
            </a:endParaRPr>
          </a:p>
        </p:txBody>
      </p:sp>
      <p:graphicFrame>
        <p:nvGraphicFramePr>
          <p:cNvPr id="4" name="3 Diagrama"/>
          <p:cNvGraphicFramePr/>
          <p:nvPr>
            <p:extLst>
              <p:ext uri="{D42A27DB-BD31-4B8C-83A1-F6EECF244321}">
                <p14:modId xmlns:p14="http://schemas.microsoft.com/office/powerpoint/2010/main" val="2714005840"/>
              </p:ext>
            </p:extLst>
          </p:nvPr>
        </p:nvGraphicFramePr>
        <p:xfrm>
          <a:off x="1187624" y="1268760"/>
          <a:ext cx="662473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1475656" y="5373216"/>
            <a:ext cx="2008563" cy="369332"/>
          </a:xfrm>
          <a:prstGeom prst="rect">
            <a:avLst/>
          </a:prstGeom>
          <a:noFill/>
        </p:spPr>
        <p:txBody>
          <a:bodyPr wrap="none" rtlCol="0">
            <a:spAutoFit/>
          </a:bodyPr>
          <a:lstStyle/>
          <a:p>
            <a:r>
              <a:rPr lang="es-CO" dirty="0" smtClean="0">
                <a:solidFill>
                  <a:schemeClr val="bg1"/>
                </a:solidFill>
              </a:rPr>
              <a:t>Fuente: D. </a:t>
            </a:r>
            <a:r>
              <a:rPr lang="es-CO" dirty="0" err="1" smtClean="0">
                <a:solidFill>
                  <a:schemeClr val="bg1"/>
                </a:solidFill>
              </a:rPr>
              <a:t>Isenberg</a:t>
            </a:r>
            <a:endParaRPr lang="es-CO" dirty="0">
              <a:solidFill>
                <a:schemeClr val="bg1"/>
              </a:solidFill>
            </a:endParaRPr>
          </a:p>
        </p:txBody>
      </p:sp>
      <p:pic>
        <p:nvPicPr>
          <p:cNvPr id="8" name="Picture 2" descr="http://pushinback.files.wordpress.com/2012/02/top-down-bottom-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204864"/>
            <a:ext cx="1442523" cy="18493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ushinback.files.wordpress.com/2012/02/top-down-bottom-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304" y="2204864"/>
            <a:ext cx="1442523" cy="184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20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56792"/>
            <a:ext cx="9144000" cy="2554545"/>
          </a:xfrm>
          <a:prstGeom prst="rect">
            <a:avLst/>
          </a:prstGeom>
          <a:noFill/>
        </p:spPr>
        <p:txBody>
          <a:bodyPr wrap="square" rtlCol="0">
            <a:spAutoFit/>
          </a:bodyPr>
          <a:lstStyle/>
          <a:p>
            <a:pPr algn="ctr"/>
            <a:r>
              <a:rPr lang="es-CO" sz="8000" dirty="0" smtClean="0">
                <a:solidFill>
                  <a:schemeClr val="bg1"/>
                </a:solidFill>
                <a:latin typeface="Arial Rounded MT Bold" panose="020F0704030504030204" pitchFamily="34" charset="0"/>
              </a:rPr>
              <a:t>Ecosistema de </a:t>
            </a:r>
            <a:r>
              <a:rPr lang="es-CO" sz="8000" dirty="0" smtClean="0">
                <a:solidFill>
                  <a:srgbClr val="FFC000"/>
                </a:solidFill>
                <a:latin typeface="Arial Rounded MT Bold" panose="020F0704030504030204" pitchFamily="34" charset="0"/>
              </a:rPr>
              <a:t>Emprendimiento</a:t>
            </a:r>
            <a:endParaRPr lang="es-CO" sz="8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1783295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5949280"/>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Crear un ambiente facilitador</a:t>
            </a:r>
            <a:endParaRPr lang="es-CO" sz="2600" dirty="0">
              <a:solidFill>
                <a:schemeClr val="bg1"/>
              </a:solidFill>
              <a:latin typeface="Arial Rounded MT Bold" panose="020F0704030504030204" pitchFamily="34" charset="0"/>
            </a:endParaRPr>
          </a:p>
        </p:txBody>
      </p:sp>
      <p:sp>
        <p:nvSpPr>
          <p:cNvPr id="6" name="5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4</a:t>
            </a:r>
            <a:endParaRPr lang="es-CO" sz="4000" dirty="0">
              <a:solidFill>
                <a:srgbClr val="FFC000"/>
              </a:solidFill>
              <a:latin typeface="Arial Rounded MT Bold" panose="020F0704030504030204" pitchFamily="34" charset="0"/>
            </a:endParaRPr>
          </a:p>
        </p:txBody>
      </p:sp>
      <p:graphicFrame>
        <p:nvGraphicFramePr>
          <p:cNvPr id="4" name="3 Diagrama"/>
          <p:cNvGraphicFramePr/>
          <p:nvPr>
            <p:extLst>
              <p:ext uri="{D42A27DB-BD31-4B8C-83A1-F6EECF244321}">
                <p14:modId xmlns:p14="http://schemas.microsoft.com/office/powerpoint/2010/main" val="1253122943"/>
              </p:ext>
            </p:extLst>
          </p:nvPr>
        </p:nvGraphicFramePr>
        <p:xfrm>
          <a:off x="1187624" y="1268760"/>
          <a:ext cx="662473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1475656" y="5373216"/>
            <a:ext cx="2008563" cy="369332"/>
          </a:xfrm>
          <a:prstGeom prst="rect">
            <a:avLst/>
          </a:prstGeom>
          <a:noFill/>
        </p:spPr>
        <p:txBody>
          <a:bodyPr wrap="none" rtlCol="0">
            <a:spAutoFit/>
          </a:bodyPr>
          <a:lstStyle/>
          <a:p>
            <a:r>
              <a:rPr lang="es-CO" dirty="0" smtClean="0">
                <a:solidFill>
                  <a:schemeClr val="bg1"/>
                </a:solidFill>
              </a:rPr>
              <a:t>Fuente: D. </a:t>
            </a:r>
            <a:r>
              <a:rPr lang="es-CO" dirty="0" err="1" smtClean="0">
                <a:solidFill>
                  <a:schemeClr val="bg1"/>
                </a:solidFill>
              </a:rPr>
              <a:t>Isenberg</a:t>
            </a:r>
            <a:endParaRPr lang="es-CO" dirty="0">
              <a:solidFill>
                <a:schemeClr val="bg1"/>
              </a:solidFill>
            </a:endParaRPr>
          </a:p>
        </p:txBody>
      </p:sp>
      <p:pic>
        <p:nvPicPr>
          <p:cNvPr id="8" name="Picture 2" descr="http://pushinback.files.wordpress.com/2012/02/top-down-bottom-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1268760"/>
            <a:ext cx="1442523" cy="18493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ushinback.files.wordpress.com/2012/02/top-down-bottom-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304" y="1268760"/>
            <a:ext cx="1442523" cy="18493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ape2010.eu/medien/1024_300.incentiv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664" y="3356992"/>
            <a:ext cx="139370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711100.r0.cf2.rackcdn.com/barrier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113" y="3398403"/>
            <a:ext cx="1878375" cy="168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85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893" y="5169386"/>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Escuchar. </a:t>
            </a:r>
            <a:endParaRPr lang="es-CO" sz="2600" dirty="0">
              <a:solidFill>
                <a:schemeClr val="bg1"/>
              </a:solidFill>
              <a:latin typeface="Arial Rounded MT Bold" panose="020F0704030504030204" pitchFamily="34" charset="0"/>
            </a:endParaRPr>
          </a:p>
        </p:txBody>
      </p:sp>
      <p:sp>
        <p:nvSpPr>
          <p:cNvPr id="5" name="4 CuadroTexto"/>
          <p:cNvSpPr txBox="1"/>
          <p:nvPr/>
        </p:nvSpPr>
        <p:spPr>
          <a:xfrm>
            <a:off x="0" y="5169386"/>
            <a:ext cx="9144000" cy="707886"/>
          </a:xfrm>
          <a:prstGeom prst="rect">
            <a:avLst/>
          </a:prstGeom>
          <a:noFill/>
        </p:spPr>
        <p:txBody>
          <a:bodyPr wrap="square" rtlCol="0">
            <a:spAutoFit/>
          </a:bodyPr>
          <a:lstStyle/>
          <a:p>
            <a:pPr algn="r"/>
            <a:r>
              <a:rPr lang="es-CO" sz="4000" dirty="0" smtClean="0">
                <a:solidFill>
                  <a:srgbClr val="FFC000"/>
                </a:solidFill>
                <a:latin typeface="Arial Rounded MT Bold" panose="020F0704030504030204" pitchFamily="34" charset="0"/>
              </a:rPr>
              <a:t>Escuchar.</a:t>
            </a:r>
            <a:endParaRPr lang="es-CO" sz="2600" dirty="0">
              <a:solidFill>
                <a:schemeClr val="bg1"/>
              </a:solidFill>
              <a:latin typeface="Arial Rounded MT Bold" panose="020F0704030504030204" pitchFamily="34" charset="0"/>
            </a:endParaRPr>
          </a:p>
        </p:txBody>
      </p:sp>
      <p:sp>
        <p:nvSpPr>
          <p:cNvPr id="4" name="3 CuadroTexto"/>
          <p:cNvSpPr txBox="1"/>
          <p:nvPr/>
        </p:nvSpPr>
        <p:spPr>
          <a:xfrm>
            <a:off x="0" y="5169386"/>
            <a:ext cx="9144000" cy="707886"/>
          </a:xfrm>
          <a:prstGeom prst="rect">
            <a:avLst/>
          </a:prstGeom>
          <a:noFill/>
        </p:spPr>
        <p:txBody>
          <a:bodyPr wrap="square" rtlCol="0">
            <a:spAutoFit/>
          </a:bodyPr>
          <a:lstStyle/>
          <a:p>
            <a:r>
              <a:rPr lang="es-CO" sz="4000" dirty="0" smtClean="0">
                <a:solidFill>
                  <a:srgbClr val="FFC000"/>
                </a:solidFill>
                <a:latin typeface="Arial Rounded MT Bold" panose="020F0704030504030204" pitchFamily="34" charset="0"/>
              </a:rPr>
              <a:t>Escuchar. </a:t>
            </a:r>
            <a:endParaRPr lang="es-CO" sz="2600" dirty="0">
              <a:solidFill>
                <a:schemeClr val="bg1"/>
              </a:solidFill>
              <a:latin typeface="Arial Rounded MT Bold" panose="020F0704030504030204" pitchFamily="34" charset="0"/>
            </a:endParaRPr>
          </a:p>
        </p:txBody>
      </p:sp>
      <p:sp>
        <p:nvSpPr>
          <p:cNvPr id="6" name="5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4</a:t>
            </a:r>
            <a:endParaRPr lang="es-CO" sz="4000" dirty="0">
              <a:solidFill>
                <a:srgbClr val="FFC000"/>
              </a:solidFill>
              <a:latin typeface="Arial Rounded MT Bold" panose="020F0704030504030204" pitchFamily="34" charset="0"/>
            </a:endParaRPr>
          </a:p>
        </p:txBody>
      </p:sp>
      <p:pic>
        <p:nvPicPr>
          <p:cNvPr id="2050" name="Picture 2" descr="http://www.engineeringwellness.com/wp-content/uploads/2013/02/bigstock-Child-Listening-196697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412776"/>
            <a:ext cx="4870848" cy="324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598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b/b7/Casa_presidencial_de_Bogot%C3%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688" y="1412776"/>
            <a:ext cx="4971600" cy="324036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Mito # 5</a:t>
            </a:r>
            <a:endParaRPr lang="es-CO" sz="4000" dirty="0">
              <a:solidFill>
                <a:srgbClr val="FFC000"/>
              </a:solidFill>
              <a:latin typeface="Arial Rounded MT Bold" panose="020F0704030504030204" pitchFamily="34" charset="0"/>
            </a:endParaRPr>
          </a:p>
        </p:txBody>
      </p:sp>
      <p:sp>
        <p:nvSpPr>
          <p:cNvPr id="8" name="7 Multiplicar"/>
          <p:cNvSpPr/>
          <p:nvPr/>
        </p:nvSpPr>
        <p:spPr>
          <a:xfrm>
            <a:off x="2483768" y="1124744"/>
            <a:ext cx="4392488" cy="374441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0" y="4802376"/>
            <a:ext cx="9144000" cy="1938992"/>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Ecosistema de Emprendimiento =</a:t>
            </a:r>
          </a:p>
          <a:p>
            <a:pPr algn="ctr"/>
            <a:r>
              <a:rPr lang="es-CO" sz="4000" dirty="0" smtClean="0">
                <a:solidFill>
                  <a:srgbClr val="FFC000"/>
                </a:solidFill>
                <a:latin typeface="Arial Rounded MT Bold" panose="020F0704030504030204" pitchFamily="34" charset="0"/>
              </a:rPr>
              <a:t>Relación simple entre causa y efecto</a:t>
            </a:r>
            <a:endParaRPr lang="es-CO" sz="26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115530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ohio.edu/research/communications/images/EntrepreneurEcosystem-cover_L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244061"/>
            <a:ext cx="2880320" cy="3409075"/>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0" y="4730368"/>
            <a:ext cx="9144000" cy="1323439"/>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Ecosistemas de Emprendimiento = </a:t>
            </a:r>
            <a:r>
              <a:rPr lang="es-CO" sz="4000" dirty="0" smtClean="0">
                <a:solidFill>
                  <a:srgbClr val="FFC000"/>
                </a:solidFill>
                <a:latin typeface="Arial Rounded MT Bold" panose="020F0704030504030204" pitchFamily="34" charset="0"/>
              </a:rPr>
              <a:t>Un sistema evoluciona</a:t>
            </a:r>
            <a:endParaRPr lang="es-CO" sz="2600" dirty="0">
              <a:solidFill>
                <a:schemeClr val="bg1"/>
              </a:solidFill>
              <a:latin typeface="Arial Rounded MT Bold" panose="020F0704030504030204" pitchFamily="34" charset="0"/>
            </a:endParaRPr>
          </a:p>
        </p:txBody>
      </p:sp>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Verdad # 5</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366588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5229200"/>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Trial and Error</a:t>
            </a:r>
            <a:endParaRPr lang="es-CO" sz="2600" dirty="0">
              <a:solidFill>
                <a:schemeClr val="bg1"/>
              </a:solidFill>
              <a:latin typeface="Arial Rounded MT Bold" panose="020F0704030504030204" pitchFamily="34" charset="0"/>
            </a:endParaRPr>
          </a:p>
        </p:txBody>
      </p:sp>
      <p:sp>
        <p:nvSpPr>
          <p:cNvPr id="6" name="5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5</a:t>
            </a:r>
            <a:endParaRPr lang="es-CO" sz="4000" dirty="0">
              <a:solidFill>
                <a:srgbClr val="FFC000"/>
              </a:solidFill>
              <a:latin typeface="Arial Rounded MT Bold" panose="020F0704030504030204" pitchFamily="34" charset="0"/>
            </a:endParaRPr>
          </a:p>
        </p:txBody>
      </p:sp>
      <p:pic>
        <p:nvPicPr>
          <p:cNvPr id="9218" name="Picture 2" descr="http://cdn2.hubspot.net/hub/233239/file-287812228-jpg/images/trial_and_error_treatment_shutterstock_72256021.jpg?t=1410580639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548" y="1474812"/>
            <a:ext cx="3322340" cy="332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07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5229200"/>
            <a:ext cx="9144000" cy="707886"/>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Trial and Error -</a:t>
            </a:r>
            <a:r>
              <a:rPr lang="es-CO" sz="4000" dirty="0" smtClean="0">
                <a:solidFill>
                  <a:srgbClr val="FFC000"/>
                </a:solidFill>
                <a:latin typeface="Arial Rounded MT Bold" panose="020F0704030504030204" pitchFamily="34" charset="0"/>
              </a:rPr>
              <a:t> Sistemático</a:t>
            </a:r>
            <a:endParaRPr lang="es-CO" sz="2600" dirty="0">
              <a:solidFill>
                <a:schemeClr val="bg1"/>
              </a:solidFill>
              <a:latin typeface="Arial Rounded MT Bold" panose="020F0704030504030204" pitchFamily="34" charset="0"/>
            </a:endParaRPr>
          </a:p>
        </p:txBody>
      </p:sp>
      <p:sp>
        <p:nvSpPr>
          <p:cNvPr id="6" name="5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5</a:t>
            </a:r>
            <a:endParaRPr lang="es-CO" sz="4000" dirty="0">
              <a:solidFill>
                <a:srgbClr val="FFC000"/>
              </a:solidFill>
              <a:latin typeface="Arial Rounded MT Bold" panose="020F0704030504030204" pitchFamily="34" charset="0"/>
            </a:endParaRPr>
          </a:p>
        </p:txBody>
      </p:sp>
      <p:pic>
        <p:nvPicPr>
          <p:cNvPr id="9218" name="Picture 2" descr="http://cdn2.hubspot.net/hub/233239/file-287812228-jpg/images/trial_and_error_treatment_shutterstock_72256021.jpg?t=1410580639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74812"/>
            <a:ext cx="3322340" cy="3322340"/>
          </a:xfrm>
          <a:prstGeom prst="rect">
            <a:avLst/>
          </a:prstGeom>
          <a:noFill/>
          <a:extLst>
            <a:ext uri="{909E8E84-426E-40DD-AFC4-6F175D3DCCD1}">
              <a14:hiddenFill xmlns:a14="http://schemas.microsoft.com/office/drawing/2010/main">
                <a:solidFill>
                  <a:srgbClr val="FFFFFF"/>
                </a:solidFill>
              </a14:hiddenFill>
            </a:ext>
          </a:extLst>
        </p:spPr>
      </p:pic>
      <p:sp>
        <p:nvSpPr>
          <p:cNvPr id="7" name="6 Multiplicar"/>
          <p:cNvSpPr/>
          <p:nvPr/>
        </p:nvSpPr>
        <p:spPr>
          <a:xfrm>
            <a:off x="-108520" y="1124744"/>
            <a:ext cx="4392488" cy="374441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42" name="Picture 2" descr="http://images.fineartamerica.com/images-medium-large/trial-and-error-larry-mulveh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468171"/>
            <a:ext cx="4464496" cy="329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1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852936"/>
            <a:ext cx="9144000" cy="1938992"/>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“Chance </a:t>
            </a:r>
            <a:r>
              <a:rPr lang="es-CO" sz="4000" dirty="0" err="1" smtClean="0">
                <a:solidFill>
                  <a:srgbClr val="FFC000"/>
                </a:solidFill>
                <a:latin typeface="Arial Rounded MT Bold" panose="020F0704030504030204" pitchFamily="34" charset="0"/>
              </a:rPr>
              <a:t>favors</a:t>
            </a:r>
            <a:r>
              <a:rPr lang="es-CO" sz="4000" dirty="0" smtClean="0">
                <a:solidFill>
                  <a:srgbClr val="FFC000"/>
                </a:solidFill>
                <a:latin typeface="Arial Rounded MT Bold" panose="020F0704030504030204" pitchFamily="34" charset="0"/>
              </a:rPr>
              <a:t> </a:t>
            </a:r>
            <a:r>
              <a:rPr lang="es-CO" sz="4000" dirty="0" err="1" smtClean="0">
                <a:solidFill>
                  <a:srgbClr val="FFC000"/>
                </a:solidFill>
                <a:latin typeface="Arial Rounded MT Bold" panose="020F0704030504030204" pitchFamily="34" charset="0"/>
              </a:rPr>
              <a:t>the</a:t>
            </a:r>
            <a:r>
              <a:rPr lang="es-CO" sz="4000" dirty="0" smtClean="0">
                <a:solidFill>
                  <a:srgbClr val="FFC000"/>
                </a:solidFill>
                <a:latin typeface="Arial Rounded MT Bold" panose="020F0704030504030204" pitchFamily="34" charset="0"/>
              </a:rPr>
              <a:t> </a:t>
            </a:r>
            <a:r>
              <a:rPr lang="es-CO" sz="4000" dirty="0" err="1" smtClean="0">
                <a:solidFill>
                  <a:srgbClr val="FFC000"/>
                </a:solidFill>
                <a:latin typeface="Arial Rounded MT Bold" panose="020F0704030504030204" pitchFamily="34" charset="0"/>
              </a:rPr>
              <a:t>prepared</a:t>
            </a:r>
            <a:r>
              <a:rPr lang="es-CO" sz="4000" dirty="0" smtClean="0">
                <a:solidFill>
                  <a:srgbClr val="FFC000"/>
                </a:solidFill>
                <a:latin typeface="Arial Rounded MT Bold" panose="020F0704030504030204" pitchFamily="34" charset="0"/>
              </a:rPr>
              <a:t> </a:t>
            </a:r>
            <a:r>
              <a:rPr lang="es-CO" sz="4000" dirty="0" err="1" smtClean="0">
                <a:solidFill>
                  <a:srgbClr val="FFC000"/>
                </a:solidFill>
                <a:latin typeface="Arial Rounded MT Bold" panose="020F0704030504030204" pitchFamily="34" charset="0"/>
              </a:rPr>
              <a:t>mind</a:t>
            </a:r>
            <a:r>
              <a:rPr lang="es-CO" sz="4000" dirty="0" smtClean="0">
                <a:solidFill>
                  <a:srgbClr val="FFC000"/>
                </a:solidFill>
                <a:latin typeface="Arial Rounded MT Bold" panose="020F0704030504030204" pitchFamily="34" charset="0"/>
              </a:rPr>
              <a:t>”</a:t>
            </a:r>
          </a:p>
          <a:p>
            <a:pPr algn="ctr"/>
            <a:endParaRPr lang="es-CO" sz="4000" dirty="0">
              <a:solidFill>
                <a:srgbClr val="FFC000"/>
              </a:solidFill>
              <a:latin typeface="Arial Rounded MT Bold" panose="020F0704030504030204" pitchFamily="34" charset="0"/>
            </a:endParaRPr>
          </a:p>
          <a:p>
            <a:pPr algn="ctr"/>
            <a:r>
              <a:rPr lang="es-CO" sz="4000" dirty="0" smtClean="0">
                <a:solidFill>
                  <a:schemeClr val="bg1"/>
                </a:solidFill>
                <a:latin typeface="Arial Rounded MT Bold" panose="020F0704030504030204" pitchFamily="34" charset="0"/>
              </a:rPr>
              <a:t>Louis Pasteur</a:t>
            </a:r>
            <a:endParaRPr lang="es-CO" sz="26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551223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1155516"/>
            <a:ext cx="9144000" cy="3785652"/>
          </a:xfrm>
          <a:prstGeom prst="rect">
            <a:avLst/>
          </a:prstGeom>
          <a:noFill/>
        </p:spPr>
        <p:txBody>
          <a:bodyPr wrap="square" rtlCol="0">
            <a:spAutoFit/>
          </a:bodyPr>
          <a:lstStyle/>
          <a:p>
            <a:pPr algn="ctr"/>
            <a:r>
              <a:rPr lang="es-CO" sz="8000" dirty="0" smtClean="0">
                <a:solidFill>
                  <a:srgbClr val="FFC000"/>
                </a:solidFill>
                <a:latin typeface="Arial Rounded MT Bold" panose="020F0704030504030204" pitchFamily="34" charset="0"/>
              </a:rPr>
              <a:t>¿Por qué hablamos de emprendimiento?</a:t>
            </a:r>
            <a:endParaRPr lang="es-CO" sz="8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601442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052736"/>
            <a:ext cx="9144000" cy="4493538"/>
          </a:xfrm>
          <a:prstGeom prst="rect">
            <a:avLst/>
          </a:prstGeom>
          <a:noFill/>
        </p:spPr>
        <p:txBody>
          <a:bodyPr wrap="square" rtlCol="0">
            <a:spAutoFit/>
          </a:bodyPr>
          <a:lstStyle/>
          <a:p>
            <a:pPr>
              <a:defRPr/>
            </a:pPr>
            <a:r>
              <a:rPr lang="en-US" sz="2600" dirty="0" err="1" smtClean="0">
                <a:solidFill>
                  <a:schemeClr val="bg1"/>
                </a:solidFill>
                <a:latin typeface="Arial Rounded MT Bold" panose="020F0704030504030204" pitchFamily="34" charset="0"/>
              </a:rPr>
              <a:t>En</a:t>
            </a:r>
            <a:r>
              <a:rPr lang="en-US" sz="2600" dirty="0" smtClean="0">
                <a:solidFill>
                  <a:schemeClr val="bg1"/>
                </a:solidFill>
                <a:latin typeface="Arial Rounded MT Bold" panose="020F0704030504030204" pitchFamily="34" charset="0"/>
              </a:rPr>
              <a:t> los </a:t>
            </a:r>
            <a:r>
              <a:rPr lang="en-US" sz="2600" dirty="0" err="1" smtClean="0">
                <a:solidFill>
                  <a:schemeClr val="bg1"/>
                </a:solidFill>
                <a:latin typeface="Arial Rounded MT Bold" panose="020F0704030504030204" pitchFamily="34" charset="0"/>
              </a:rPr>
              <a:t>Estados</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Unidos</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como</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ejemplo</a:t>
            </a:r>
            <a:r>
              <a:rPr lang="en-US" sz="2600" dirty="0" smtClean="0">
                <a:solidFill>
                  <a:schemeClr val="bg1"/>
                </a:solidFill>
                <a:latin typeface="Arial Rounded MT Bold" panose="020F0704030504030204" pitchFamily="34" charset="0"/>
              </a:rPr>
              <a:t>):</a:t>
            </a:r>
          </a:p>
          <a:p>
            <a:pPr marL="457200" indent="-457200">
              <a:buFont typeface="Arial" panose="020B0604020202020204" pitchFamily="34" charset="0"/>
              <a:buChar char="•"/>
              <a:defRPr/>
            </a:pPr>
            <a:endParaRPr lang="en-US" sz="2600" dirty="0" smtClean="0">
              <a:solidFill>
                <a:schemeClr val="bg1"/>
              </a:solidFill>
              <a:latin typeface="Arial Rounded MT Bold" panose="020F0704030504030204" pitchFamily="34" charset="0"/>
            </a:endParaRPr>
          </a:p>
          <a:p>
            <a:pPr marL="457200" indent="-457200">
              <a:buFont typeface="Arial" panose="020B0604020202020204" pitchFamily="34" charset="0"/>
              <a:buChar char="•"/>
              <a:defRPr/>
            </a:pPr>
            <a:r>
              <a:rPr lang="en-US" sz="2600" dirty="0" smtClean="0">
                <a:solidFill>
                  <a:schemeClr val="bg1"/>
                </a:solidFill>
                <a:latin typeface="Arial Rounded MT Bold" panose="020F0704030504030204" pitchFamily="34" charset="0"/>
              </a:rPr>
              <a:t>El </a:t>
            </a:r>
            <a:r>
              <a:rPr lang="en-US" sz="2600" dirty="0" err="1" smtClean="0">
                <a:solidFill>
                  <a:srgbClr val="FFC000"/>
                </a:solidFill>
                <a:latin typeface="Arial Rounded MT Bold" panose="020F0704030504030204" pitchFamily="34" charset="0"/>
              </a:rPr>
              <a:t>salario</a:t>
            </a:r>
            <a:r>
              <a:rPr lang="en-US" sz="2600" dirty="0" smtClean="0">
                <a:solidFill>
                  <a:srgbClr val="FFC000"/>
                </a:solidFill>
                <a:latin typeface="Arial Rounded MT Bold" panose="020F0704030504030204" pitchFamily="34" charset="0"/>
              </a:rPr>
              <a:t> </a:t>
            </a:r>
            <a:r>
              <a:rPr lang="en-US" sz="2600" dirty="0" err="1" smtClean="0">
                <a:solidFill>
                  <a:srgbClr val="FFC000"/>
                </a:solidFill>
                <a:latin typeface="Arial Rounded MT Bold" panose="020F0704030504030204" pitchFamily="34" charset="0"/>
              </a:rPr>
              <a:t>promedio</a:t>
            </a:r>
            <a:r>
              <a:rPr lang="en-US" sz="2600" dirty="0" smtClean="0">
                <a:solidFill>
                  <a:srgbClr val="FFC000"/>
                </a:solidFill>
                <a:latin typeface="Arial Rounded MT Bold" panose="020F0704030504030204" pitchFamily="34" charset="0"/>
              </a:rPr>
              <a:t> </a:t>
            </a:r>
            <a:r>
              <a:rPr lang="en-US" sz="2600" dirty="0" smtClean="0">
                <a:solidFill>
                  <a:schemeClr val="bg1"/>
                </a:solidFill>
                <a:latin typeface="Arial Rounded MT Bold" panose="020F0704030504030204" pitchFamily="34" charset="0"/>
              </a:rPr>
              <a:t>de </a:t>
            </a:r>
            <a:r>
              <a:rPr lang="en-US" sz="2600" dirty="0" err="1" smtClean="0">
                <a:solidFill>
                  <a:schemeClr val="bg1"/>
                </a:solidFill>
                <a:latin typeface="Arial Rounded MT Bold" panose="020F0704030504030204" pitchFamily="34" charset="0"/>
              </a:rPr>
              <a:t>fundadores</a:t>
            </a:r>
            <a:r>
              <a:rPr lang="en-US" sz="2600" dirty="0" smtClean="0">
                <a:solidFill>
                  <a:schemeClr val="bg1"/>
                </a:solidFill>
                <a:latin typeface="Arial Rounded MT Bold" panose="020F0704030504030204" pitchFamily="34" charset="0"/>
              </a:rPr>
              <a:t> de </a:t>
            </a:r>
            <a:r>
              <a:rPr lang="en-US" sz="2600" dirty="0" err="1" smtClean="0">
                <a:solidFill>
                  <a:schemeClr val="bg1"/>
                </a:solidFill>
                <a:latin typeface="Arial Rounded MT Bold" panose="020F0704030504030204" pitchFamily="34" charset="0"/>
              </a:rPr>
              <a:t>nuevas</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empresas</a:t>
            </a:r>
            <a:r>
              <a:rPr lang="en-US" sz="2600" dirty="0" smtClean="0">
                <a:solidFill>
                  <a:schemeClr val="bg1"/>
                </a:solidFill>
                <a:latin typeface="Arial Rounded MT Bold" panose="020F0704030504030204" pitchFamily="34" charset="0"/>
              </a:rPr>
              <a:t> se </a:t>
            </a:r>
            <a:r>
              <a:rPr lang="en-US" sz="2600" dirty="0" err="1" smtClean="0">
                <a:solidFill>
                  <a:srgbClr val="FFC000"/>
                </a:solidFill>
                <a:latin typeface="Arial Rounded MT Bold" panose="020F0704030504030204" pitchFamily="34" charset="0"/>
              </a:rPr>
              <a:t>mantiene</a:t>
            </a:r>
            <a:r>
              <a:rPr lang="en-US" sz="2600" dirty="0" smtClean="0">
                <a:solidFill>
                  <a:srgbClr val="FFC000"/>
                </a:solidFill>
                <a:latin typeface="Arial Rounded MT Bold" panose="020F0704030504030204" pitchFamily="34" charset="0"/>
              </a:rPr>
              <a:t> </a:t>
            </a:r>
            <a:r>
              <a:rPr lang="en-US" sz="2600" dirty="0" err="1" smtClean="0">
                <a:solidFill>
                  <a:srgbClr val="FFC000"/>
                </a:solidFill>
                <a:latin typeface="Arial Rounded MT Bold" panose="020F0704030504030204" pitchFamily="34" charset="0"/>
              </a:rPr>
              <a:t>por</a:t>
            </a:r>
            <a:r>
              <a:rPr lang="en-US" sz="2600" dirty="0" smtClean="0">
                <a:solidFill>
                  <a:srgbClr val="FFC000"/>
                </a:solidFill>
                <a:latin typeface="Arial Rounded MT Bold" panose="020F0704030504030204" pitchFamily="34" charset="0"/>
              </a:rPr>
              <a:t> </a:t>
            </a:r>
            <a:r>
              <a:rPr lang="en-US" sz="2600" dirty="0" err="1" smtClean="0">
                <a:solidFill>
                  <a:srgbClr val="FFC000"/>
                </a:solidFill>
                <a:latin typeface="Arial Rounded MT Bold" panose="020F0704030504030204" pitchFamily="34" charset="0"/>
              </a:rPr>
              <a:t>debajo</a:t>
            </a:r>
            <a:r>
              <a:rPr lang="en-US" sz="2600" dirty="0" smtClean="0">
                <a:solidFill>
                  <a:srgbClr val="FFC000"/>
                </a:solidFill>
                <a:latin typeface="Arial Rounded MT Bold" panose="020F0704030504030204" pitchFamily="34" charset="0"/>
              </a:rPr>
              <a:t> </a:t>
            </a:r>
            <a:r>
              <a:rPr lang="en-US" sz="2600" dirty="0" smtClean="0">
                <a:solidFill>
                  <a:schemeClr val="bg1"/>
                </a:solidFill>
                <a:latin typeface="Arial Rounded MT Bold" panose="020F0704030504030204" pitchFamily="34" charset="0"/>
              </a:rPr>
              <a:t>del </a:t>
            </a:r>
            <a:r>
              <a:rPr lang="en-US" sz="2600" dirty="0" err="1" smtClean="0">
                <a:solidFill>
                  <a:schemeClr val="bg1"/>
                </a:solidFill>
                <a:latin typeface="Arial Rounded MT Bold" panose="020F0704030504030204" pitchFamily="34" charset="0"/>
              </a:rPr>
              <a:t>salario</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como</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empleado</a:t>
            </a:r>
            <a:r>
              <a:rPr lang="en-US" sz="2600" dirty="0" smtClean="0">
                <a:solidFill>
                  <a:schemeClr val="bg1"/>
                </a:solidFill>
                <a:latin typeface="Arial Rounded MT Bold" panose="020F0704030504030204" pitchFamily="34" charset="0"/>
              </a:rPr>
              <a:t> </a:t>
            </a:r>
            <a:r>
              <a:rPr lang="en-US" sz="2600" dirty="0" smtClean="0">
                <a:solidFill>
                  <a:srgbClr val="FFC000"/>
                </a:solidFill>
                <a:latin typeface="Arial Rounded MT Bold" panose="020F0704030504030204" pitchFamily="34" charset="0"/>
              </a:rPr>
              <a:t>5 </a:t>
            </a:r>
            <a:r>
              <a:rPr lang="en-US" sz="2600" dirty="0" err="1" smtClean="0">
                <a:solidFill>
                  <a:srgbClr val="FFC000"/>
                </a:solidFill>
                <a:latin typeface="Arial Rounded MT Bold" panose="020F0704030504030204" pitchFamily="34" charset="0"/>
              </a:rPr>
              <a:t>años</a:t>
            </a:r>
            <a:r>
              <a:rPr lang="en-US" sz="2600" dirty="0" smtClean="0">
                <a:solidFill>
                  <a:srgbClr val="FFC000"/>
                </a:solidFill>
                <a:latin typeface="Arial Rounded MT Bold" panose="020F0704030504030204" pitchFamily="34" charset="0"/>
              </a:rPr>
              <a:t> </a:t>
            </a:r>
            <a:r>
              <a:rPr lang="en-US" sz="2600" dirty="0" err="1" smtClean="0">
                <a:solidFill>
                  <a:srgbClr val="FFC000"/>
                </a:solidFill>
                <a:latin typeface="Arial Rounded MT Bold" panose="020F0704030504030204" pitchFamily="34" charset="0"/>
              </a:rPr>
              <a:t>después</a:t>
            </a:r>
            <a:r>
              <a:rPr lang="en-US" sz="2600" dirty="0" smtClean="0">
                <a:solidFill>
                  <a:srgbClr val="FFC000"/>
                </a:solidFill>
                <a:latin typeface="Arial Rounded MT Bold" panose="020F0704030504030204" pitchFamily="34" charset="0"/>
              </a:rPr>
              <a:t> </a:t>
            </a:r>
            <a:r>
              <a:rPr lang="en-US" sz="2600" dirty="0" smtClean="0">
                <a:solidFill>
                  <a:schemeClr val="bg1"/>
                </a:solidFill>
                <a:latin typeface="Arial Rounded MT Bold" panose="020F0704030504030204" pitchFamily="34" charset="0"/>
              </a:rPr>
              <a:t>de la </a:t>
            </a:r>
            <a:r>
              <a:rPr lang="en-US" sz="2600" dirty="0" err="1" smtClean="0">
                <a:solidFill>
                  <a:schemeClr val="bg1"/>
                </a:solidFill>
                <a:latin typeface="Arial Rounded MT Bold" panose="020F0704030504030204" pitchFamily="34" charset="0"/>
              </a:rPr>
              <a:t>fundación</a:t>
            </a:r>
            <a:endParaRPr lang="en-US" sz="2600" dirty="0" smtClean="0">
              <a:solidFill>
                <a:schemeClr val="bg1"/>
              </a:solidFill>
              <a:latin typeface="Arial Rounded MT Bold" panose="020F0704030504030204" pitchFamily="34" charset="0"/>
            </a:endParaRPr>
          </a:p>
          <a:p>
            <a:pPr marL="457200" indent="-457200">
              <a:buFont typeface="Arial" panose="020B0604020202020204" pitchFamily="34" charset="0"/>
              <a:buChar char="•"/>
              <a:defRPr/>
            </a:pPr>
            <a:endParaRPr lang="en-US" sz="2600" dirty="0" smtClean="0">
              <a:solidFill>
                <a:schemeClr val="bg1"/>
              </a:solidFill>
              <a:latin typeface="Arial Rounded MT Bold" panose="020F0704030504030204" pitchFamily="34" charset="0"/>
            </a:endParaRPr>
          </a:p>
          <a:p>
            <a:pPr marL="457200" indent="-457200">
              <a:buFont typeface="Arial" panose="020B0604020202020204" pitchFamily="34" charset="0"/>
              <a:buChar char="•"/>
              <a:defRPr/>
            </a:pPr>
            <a:r>
              <a:rPr lang="en-US" sz="2600" dirty="0" smtClean="0">
                <a:solidFill>
                  <a:srgbClr val="FFC000"/>
                </a:solidFill>
                <a:latin typeface="Arial Rounded MT Bold" panose="020F0704030504030204" pitchFamily="34" charset="0"/>
              </a:rPr>
              <a:t>80%</a:t>
            </a:r>
            <a:r>
              <a:rPr lang="en-US" sz="2600" dirty="0" smtClean="0">
                <a:solidFill>
                  <a:schemeClr val="bg1"/>
                </a:solidFill>
                <a:latin typeface="Arial Rounded MT Bold" panose="020F0704030504030204" pitchFamily="34" charset="0"/>
              </a:rPr>
              <a:t> de los </a:t>
            </a:r>
            <a:r>
              <a:rPr lang="en-US" sz="2600" dirty="0" err="1" smtClean="0">
                <a:solidFill>
                  <a:schemeClr val="bg1"/>
                </a:solidFill>
                <a:latin typeface="Arial Rounded MT Bold" panose="020F0704030504030204" pitchFamily="34" charset="0"/>
              </a:rPr>
              <a:t>fundadores</a:t>
            </a:r>
            <a:r>
              <a:rPr lang="en-US" sz="2600" dirty="0" smtClean="0">
                <a:solidFill>
                  <a:schemeClr val="bg1"/>
                </a:solidFill>
                <a:latin typeface="Arial Rounded MT Bold" panose="020F0704030504030204" pitchFamily="34" charset="0"/>
              </a:rPr>
              <a:t> de </a:t>
            </a:r>
            <a:r>
              <a:rPr lang="en-US" sz="2600" dirty="0" err="1" smtClean="0">
                <a:solidFill>
                  <a:schemeClr val="bg1"/>
                </a:solidFill>
                <a:latin typeface="Arial Rounded MT Bold" panose="020F0704030504030204" pitchFamily="34" charset="0"/>
              </a:rPr>
              <a:t>nuevas</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empresas</a:t>
            </a:r>
            <a:r>
              <a:rPr lang="en-US" sz="2600" dirty="0" smtClean="0">
                <a:solidFill>
                  <a:schemeClr val="bg1"/>
                </a:solidFill>
                <a:latin typeface="Arial Rounded MT Bold" panose="020F0704030504030204" pitchFamily="34" charset="0"/>
              </a:rPr>
              <a:t> </a:t>
            </a:r>
            <a:r>
              <a:rPr lang="en-US" sz="2600" dirty="0" err="1" smtClean="0">
                <a:solidFill>
                  <a:srgbClr val="FFC000"/>
                </a:solidFill>
                <a:latin typeface="Arial Rounded MT Bold" panose="020F0704030504030204" pitchFamily="34" charset="0"/>
              </a:rPr>
              <a:t>emplean</a:t>
            </a:r>
            <a:r>
              <a:rPr lang="en-US" sz="2600" dirty="0" smtClean="0">
                <a:solidFill>
                  <a:srgbClr val="FFC000"/>
                </a:solidFill>
                <a:latin typeface="Arial Rounded MT Bold" panose="020F0704030504030204" pitchFamily="34" charset="0"/>
              </a:rPr>
              <a:t> </a:t>
            </a:r>
            <a:r>
              <a:rPr lang="en-US" sz="2600" dirty="0" err="1" smtClean="0">
                <a:solidFill>
                  <a:srgbClr val="FFC000"/>
                </a:solidFill>
                <a:latin typeface="Arial Rounded MT Bold" panose="020F0704030504030204" pitchFamily="34" charset="0"/>
              </a:rPr>
              <a:t>ninguna</a:t>
            </a:r>
            <a:r>
              <a:rPr lang="en-US" sz="2600" dirty="0" smtClean="0">
                <a:solidFill>
                  <a:srgbClr val="FFC000"/>
                </a:solidFill>
                <a:latin typeface="Arial Rounded MT Bold" panose="020F0704030504030204" pitchFamily="34" charset="0"/>
              </a:rPr>
              <a:t> </a:t>
            </a:r>
            <a:r>
              <a:rPr lang="en-US" sz="2600" dirty="0" err="1" smtClean="0">
                <a:solidFill>
                  <a:srgbClr val="FFC000"/>
                </a:solidFill>
                <a:latin typeface="Arial Rounded MT Bold" panose="020F0704030504030204" pitchFamily="34" charset="0"/>
              </a:rPr>
              <a:t>otra</a:t>
            </a:r>
            <a:r>
              <a:rPr lang="en-US" sz="2600" dirty="0" smtClean="0">
                <a:solidFill>
                  <a:srgbClr val="FFC000"/>
                </a:solidFill>
                <a:latin typeface="Arial Rounded MT Bold" panose="020F0704030504030204" pitchFamily="34" charset="0"/>
              </a:rPr>
              <a:t> persona</a:t>
            </a:r>
          </a:p>
          <a:p>
            <a:pPr marL="457200" indent="-457200">
              <a:buFont typeface="Arial" panose="020B0604020202020204" pitchFamily="34" charset="0"/>
              <a:buChar char="•"/>
              <a:defRPr/>
            </a:pPr>
            <a:endParaRPr lang="en-US" sz="2600" dirty="0" smtClean="0">
              <a:solidFill>
                <a:schemeClr val="bg1"/>
              </a:solidFill>
              <a:latin typeface="Arial Rounded MT Bold" panose="020F0704030504030204" pitchFamily="34" charset="0"/>
            </a:endParaRPr>
          </a:p>
          <a:p>
            <a:pPr marL="457200" indent="-457200">
              <a:buFont typeface="Arial" panose="020B0604020202020204" pitchFamily="34" charset="0"/>
              <a:buChar char="•"/>
              <a:defRPr/>
            </a:pPr>
            <a:r>
              <a:rPr lang="en-US" sz="2600" dirty="0" smtClean="0">
                <a:solidFill>
                  <a:srgbClr val="FFC000"/>
                </a:solidFill>
                <a:latin typeface="Arial Rounded MT Bold" panose="020F0704030504030204" pitchFamily="34" charset="0"/>
              </a:rPr>
              <a:t>&gt;50% </a:t>
            </a:r>
            <a:r>
              <a:rPr lang="en-US" sz="2600" dirty="0" smtClean="0">
                <a:solidFill>
                  <a:schemeClr val="bg1"/>
                </a:solidFill>
                <a:latin typeface="Arial Rounded MT Bold" panose="020F0704030504030204" pitchFamily="34" charset="0"/>
              </a:rPr>
              <a:t>de </a:t>
            </a:r>
            <a:r>
              <a:rPr lang="en-US" sz="2600" dirty="0" err="1" smtClean="0">
                <a:solidFill>
                  <a:schemeClr val="bg1"/>
                </a:solidFill>
                <a:latin typeface="Arial Rounded MT Bold" panose="020F0704030504030204" pitchFamily="34" charset="0"/>
              </a:rPr>
              <a:t>las</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nuevas</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empresas</a:t>
            </a:r>
            <a:r>
              <a:rPr lang="en-US" sz="2600" dirty="0" smtClean="0">
                <a:solidFill>
                  <a:schemeClr val="bg1"/>
                </a:solidFill>
                <a:latin typeface="Arial Rounded MT Bold" panose="020F0704030504030204" pitchFamily="34" charset="0"/>
              </a:rPr>
              <a:t> </a:t>
            </a:r>
            <a:r>
              <a:rPr lang="en-US" sz="2600" dirty="0" err="1" smtClean="0">
                <a:solidFill>
                  <a:schemeClr val="bg1"/>
                </a:solidFill>
                <a:latin typeface="Arial Rounded MT Bold" panose="020F0704030504030204" pitchFamily="34" charset="0"/>
              </a:rPr>
              <a:t>mueren</a:t>
            </a:r>
            <a:r>
              <a:rPr lang="en-US" sz="2600" dirty="0" smtClean="0">
                <a:solidFill>
                  <a:schemeClr val="bg1"/>
                </a:solidFill>
                <a:latin typeface="Arial Rounded MT Bold" panose="020F0704030504030204" pitchFamily="34" charset="0"/>
              </a:rPr>
              <a:t> </a:t>
            </a:r>
            <a:r>
              <a:rPr lang="en-US" sz="2600" dirty="0" smtClean="0">
                <a:solidFill>
                  <a:srgbClr val="FFC000"/>
                </a:solidFill>
                <a:latin typeface="Arial Rounded MT Bold" panose="020F0704030504030204" pitchFamily="34" charset="0"/>
              </a:rPr>
              <a:t>5 </a:t>
            </a:r>
            <a:r>
              <a:rPr lang="en-US" sz="2600" dirty="0" err="1" smtClean="0">
                <a:solidFill>
                  <a:srgbClr val="FFC000"/>
                </a:solidFill>
                <a:latin typeface="Arial Rounded MT Bold" panose="020F0704030504030204" pitchFamily="34" charset="0"/>
              </a:rPr>
              <a:t>años</a:t>
            </a:r>
            <a:r>
              <a:rPr lang="en-US" sz="2600" dirty="0" smtClean="0">
                <a:solidFill>
                  <a:srgbClr val="FFC000"/>
                </a:solidFill>
                <a:latin typeface="Arial Rounded MT Bold" panose="020F0704030504030204" pitchFamily="34" charset="0"/>
              </a:rPr>
              <a:t> </a:t>
            </a:r>
            <a:r>
              <a:rPr lang="en-US" sz="2600" dirty="0" err="1" smtClean="0">
                <a:solidFill>
                  <a:srgbClr val="FFC000"/>
                </a:solidFill>
                <a:latin typeface="Arial Rounded MT Bold" panose="020F0704030504030204" pitchFamily="34" charset="0"/>
              </a:rPr>
              <a:t>después</a:t>
            </a:r>
            <a:r>
              <a:rPr lang="en-US" sz="2600" dirty="0" smtClean="0">
                <a:solidFill>
                  <a:srgbClr val="FFC000"/>
                </a:solidFill>
                <a:latin typeface="Arial Rounded MT Bold" panose="020F0704030504030204" pitchFamily="34" charset="0"/>
              </a:rPr>
              <a:t> de </a:t>
            </a:r>
            <a:r>
              <a:rPr lang="en-US" sz="2600" dirty="0" err="1" smtClean="0">
                <a:solidFill>
                  <a:srgbClr val="FFC000"/>
                </a:solidFill>
                <a:latin typeface="Arial Rounded MT Bold" panose="020F0704030504030204" pitchFamily="34" charset="0"/>
              </a:rPr>
              <a:t>su</a:t>
            </a:r>
            <a:r>
              <a:rPr lang="en-US" sz="2600" dirty="0" smtClean="0">
                <a:solidFill>
                  <a:srgbClr val="FFC000"/>
                </a:solidFill>
                <a:latin typeface="Arial Rounded MT Bold" panose="020F0704030504030204" pitchFamily="34" charset="0"/>
              </a:rPr>
              <a:t> </a:t>
            </a:r>
            <a:r>
              <a:rPr lang="en-US" sz="2600" dirty="0" err="1" smtClean="0">
                <a:solidFill>
                  <a:srgbClr val="FFC000"/>
                </a:solidFill>
                <a:latin typeface="Arial Rounded MT Bold" panose="020F0704030504030204" pitchFamily="34" charset="0"/>
              </a:rPr>
              <a:t>fundación</a:t>
            </a:r>
            <a:endParaRPr lang="en-US" sz="26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3138781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econolosophy.com/wp-content/uploads/2014/03/grow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659" y="1412776"/>
            <a:ext cx="3666533" cy="2749900"/>
          </a:xfrm>
          <a:prstGeom prst="rect">
            <a:avLst/>
          </a:prstGeom>
          <a:noFill/>
          <a:extLst>
            <a:ext uri="{909E8E84-426E-40DD-AFC4-6F175D3DCCD1}">
              <a14:hiddenFill xmlns:a14="http://schemas.microsoft.com/office/drawing/2010/main">
                <a:solidFill>
                  <a:srgbClr val="FFFFFF"/>
                </a:solidFill>
              </a14:hiddenFill>
            </a:ext>
          </a:extLst>
        </p:spPr>
      </p:pic>
      <p:sp>
        <p:nvSpPr>
          <p:cNvPr id="8" name="7 Multiplicar"/>
          <p:cNvSpPr/>
          <p:nvPr/>
        </p:nvSpPr>
        <p:spPr>
          <a:xfrm>
            <a:off x="2339752" y="908720"/>
            <a:ext cx="4392488" cy="374441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0" y="4802376"/>
            <a:ext cx="9144000" cy="1323439"/>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Más Emprendimiento =</a:t>
            </a:r>
            <a:r>
              <a:rPr lang="es-CO" sz="4000" dirty="0" smtClean="0">
                <a:solidFill>
                  <a:srgbClr val="FFC000"/>
                </a:solidFill>
                <a:latin typeface="Arial Rounded MT Bold" panose="020F0704030504030204" pitchFamily="34" charset="0"/>
              </a:rPr>
              <a:t> </a:t>
            </a:r>
          </a:p>
          <a:p>
            <a:pPr algn="ctr"/>
            <a:r>
              <a:rPr lang="es-CO" sz="4000" dirty="0" smtClean="0">
                <a:solidFill>
                  <a:srgbClr val="FFC000"/>
                </a:solidFill>
                <a:latin typeface="Arial Rounded MT Bold" panose="020F0704030504030204" pitchFamily="34" charset="0"/>
              </a:rPr>
              <a:t>Más Desarrollo Económico </a:t>
            </a:r>
            <a:endParaRPr lang="es-CO" sz="2600" dirty="0">
              <a:solidFill>
                <a:schemeClr val="bg1"/>
              </a:solidFill>
              <a:latin typeface="Arial Rounded MT Bold" panose="020F0704030504030204" pitchFamily="34" charset="0"/>
            </a:endParaRPr>
          </a:p>
        </p:txBody>
      </p:sp>
      <p:sp>
        <p:nvSpPr>
          <p:cNvPr id="9" name="8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Mito # 6</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74284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Emprendedor/ Emprendimiento</a:t>
            </a:r>
            <a:endParaRPr lang="es-CO" sz="4000" dirty="0">
              <a:solidFill>
                <a:srgbClr val="FFC000"/>
              </a:solidFill>
              <a:latin typeface="Arial Rounded MT Bold" panose="020F0704030504030204" pitchFamily="34" charset="0"/>
            </a:endParaRPr>
          </a:p>
        </p:txBody>
      </p:sp>
      <p:sp>
        <p:nvSpPr>
          <p:cNvPr id="9" name="8 CuadroTexto"/>
          <p:cNvSpPr txBox="1"/>
          <p:nvPr/>
        </p:nvSpPr>
        <p:spPr>
          <a:xfrm>
            <a:off x="0" y="5085184"/>
            <a:ext cx="9144000" cy="110799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Tomar riesgos</a:t>
            </a:r>
          </a:p>
          <a:p>
            <a:pPr algn="ctr"/>
            <a:r>
              <a:rPr lang="es-CO" sz="2600" dirty="0" smtClean="0">
                <a:solidFill>
                  <a:schemeClr val="bg1"/>
                </a:solidFill>
                <a:latin typeface="Arial Rounded MT Bold" panose="020F0704030504030204" pitchFamily="34" charset="0"/>
              </a:rPr>
              <a:t>Richard </a:t>
            </a:r>
            <a:r>
              <a:rPr lang="es-CO" sz="2600" dirty="0" err="1" smtClean="0">
                <a:solidFill>
                  <a:schemeClr val="bg1"/>
                </a:solidFill>
                <a:latin typeface="Arial Rounded MT Bold" panose="020F0704030504030204" pitchFamily="34" charset="0"/>
              </a:rPr>
              <a:t>Cantillon</a:t>
            </a:r>
            <a:r>
              <a:rPr lang="es-CO" sz="2600" dirty="0" smtClean="0">
                <a:solidFill>
                  <a:schemeClr val="bg1"/>
                </a:solidFill>
                <a:latin typeface="Arial Rounded MT Bold" panose="020F0704030504030204" pitchFamily="34" charset="0"/>
              </a:rPr>
              <a:t> (1734)</a:t>
            </a:r>
            <a:endParaRPr lang="es-CO" sz="2600" dirty="0">
              <a:solidFill>
                <a:schemeClr val="bg1"/>
              </a:solidFill>
              <a:latin typeface="Arial Rounded MT Bold" panose="020F0704030504030204" pitchFamily="34" charset="0"/>
            </a:endParaRPr>
          </a:p>
        </p:txBody>
      </p:sp>
      <p:pic>
        <p:nvPicPr>
          <p:cNvPr id="7170" name="Picture 2" descr="http://www.bio.org/sites/default/files/imagecache/multimedia-thumb-preset/Entrepreneurship_2011B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671810"/>
            <a:ext cx="63246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60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4730368"/>
            <a:ext cx="9144000" cy="1323439"/>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Emprendimiento</a:t>
            </a:r>
            <a:r>
              <a:rPr lang="es-CO" sz="4000" dirty="0" smtClean="0">
                <a:solidFill>
                  <a:srgbClr val="FFC000"/>
                </a:solidFill>
                <a:latin typeface="Arial Rounded MT Bold" panose="020F0704030504030204" pitchFamily="34" charset="0"/>
              </a:rPr>
              <a:t> impulsado por la innovación = Desarrollo Económico </a:t>
            </a:r>
            <a:endParaRPr lang="es-CO" sz="2600" dirty="0">
              <a:solidFill>
                <a:schemeClr val="bg1"/>
              </a:solidFill>
              <a:latin typeface="Arial Rounded MT Bold" panose="020F0704030504030204" pitchFamily="34" charset="0"/>
            </a:endParaRPr>
          </a:p>
        </p:txBody>
      </p:sp>
      <p:pic>
        <p:nvPicPr>
          <p:cNvPr id="17410" name="Picture 2" descr="http://www.ecosysteminsights.org/wp-content/uploads/2014/05/origin_4344712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886" y="1556792"/>
            <a:ext cx="4210228"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Verdad # </a:t>
            </a:r>
            <a:r>
              <a:rPr lang="es-CO" sz="4000" dirty="0">
                <a:solidFill>
                  <a:srgbClr val="FFC000"/>
                </a:solidFill>
                <a:latin typeface="Arial Rounded MT Bold" panose="020F0704030504030204" pitchFamily="34" charset="0"/>
              </a:rPr>
              <a:t>6</a:t>
            </a:r>
          </a:p>
        </p:txBody>
      </p:sp>
    </p:spTree>
    <p:extLst>
      <p:ext uri="{BB962C8B-B14F-4D97-AF65-F5344CB8AC3E}">
        <p14:creationId xmlns:p14="http://schemas.microsoft.com/office/powerpoint/2010/main" val="2144033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faxplus.co.uk/wp-content/uploads/2013/04/Start-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971" y="1611247"/>
            <a:ext cx="4082058" cy="2609841"/>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0" y="4730368"/>
            <a:ext cx="9144000" cy="1323439"/>
          </a:xfrm>
          <a:prstGeom prst="rect">
            <a:avLst/>
          </a:prstGeom>
          <a:noFill/>
        </p:spPr>
        <p:txBody>
          <a:bodyPr wrap="square" rtlCol="0">
            <a:spAutoFit/>
          </a:bodyPr>
          <a:lstStyle/>
          <a:p>
            <a:pPr algn="ctr"/>
            <a:r>
              <a:rPr lang="es-CO" sz="4000" dirty="0" smtClean="0">
                <a:solidFill>
                  <a:schemeClr val="bg1"/>
                </a:solidFill>
                <a:latin typeface="Arial Rounded MT Bold" panose="020F0704030504030204" pitchFamily="34" charset="0"/>
              </a:rPr>
              <a:t>No solamente </a:t>
            </a:r>
            <a:r>
              <a:rPr lang="es-CO" sz="4000" dirty="0" smtClean="0">
                <a:solidFill>
                  <a:srgbClr val="FFC000"/>
                </a:solidFill>
                <a:latin typeface="Arial Rounded MT Bold" panose="020F0704030504030204" pitchFamily="34" charset="0"/>
              </a:rPr>
              <a:t>calidad</a:t>
            </a:r>
            <a:r>
              <a:rPr lang="es-CO" sz="4000" dirty="0" smtClean="0">
                <a:solidFill>
                  <a:schemeClr val="bg1"/>
                </a:solidFill>
                <a:latin typeface="Arial Rounded MT Bold" panose="020F0704030504030204" pitchFamily="34" charset="0"/>
              </a:rPr>
              <a:t> –</a:t>
            </a:r>
          </a:p>
          <a:p>
            <a:pPr algn="ctr"/>
            <a:r>
              <a:rPr lang="es-CO" sz="4000" dirty="0" smtClean="0">
                <a:solidFill>
                  <a:schemeClr val="bg1"/>
                </a:solidFill>
                <a:latin typeface="Arial Rounded MT Bold" panose="020F0704030504030204" pitchFamily="34" charset="0"/>
              </a:rPr>
              <a:t>sino también </a:t>
            </a:r>
            <a:r>
              <a:rPr lang="es-CO" sz="4000" dirty="0" smtClean="0">
                <a:solidFill>
                  <a:srgbClr val="FFC000"/>
                </a:solidFill>
                <a:latin typeface="Arial Rounded MT Bold" panose="020F0704030504030204" pitchFamily="34" charset="0"/>
              </a:rPr>
              <a:t>cualidad</a:t>
            </a:r>
            <a:endParaRPr lang="es-CO" sz="2600" dirty="0">
              <a:solidFill>
                <a:srgbClr val="FFC000"/>
              </a:solidFill>
              <a:latin typeface="Arial Rounded MT Bold" panose="020F0704030504030204" pitchFamily="34" charset="0"/>
            </a:endParaRPr>
          </a:p>
        </p:txBody>
      </p:sp>
      <p:sp>
        <p:nvSpPr>
          <p:cNvPr id="12" name="11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6</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1781730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4509120"/>
            <a:ext cx="9144000" cy="1323439"/>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¿Como conectar innovación y emprendimiento?</a:t>
            </a:r>
            <a:endParaRPr lang="es-CO" sz="2600" dirty="0">
              <a:solidFill>
                <a:schemeClr val="bg1"/>
              </a:solidFill>
              <a:latin typeface="Arial Rounded MT Bold" panose="020F0704030504030204" pitchFamily="34" charset="0"/>
            </a:endParaRPr>
          </a:p>
        </p:txBody>
      </p:sp>
      <p:pic>
        <p:nvPicPr>
          <p:cNvPr id="8194" name="Picture 2" descr="http://cnho.files.wordpress.com/2013/04/cul_es_tu_necesid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592" y="1412776"/>
            <a:ext cx="2788568" cy="2788569"/>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6</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1256879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6</a:t>
            </a:r>
            <a:endParaRPr lang="es-CO" sz="4000" dirty="0">
              <a:solidFill>
                <a:srgbClr val="FFC000"/>
              </a:solidFill>
              <a:latin typeface="Arial Rounded MT Bold" panose="020F0704030504030204" pitchFamily="34" charset="0"/>
            </a:endParaRPr>
          </a:p>
        </p:txBody>
      </p:sp>
      <p:sp>
        <p:nvSpPr>
          <p:cNvPr id="6" name="5 Elipse"/>
          <p:cNvSpPr/>
          <p:nvPr/>
        </p:nvSpPr>
        <p:spPr>
          <a:xfrm>
            <a:off x="1115616" y="1834777"/>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Elipse"/>
          <p:cNvSpPr/>
          <p:nvPr/>
        </p:nvSpPr>
        <p:spPr>
          <a:xfrm>
            <a:off x="4419038" y="1484784"/>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Elipse"/>
          <p:cNvSpPr/>
          <p:nvPr/>
        </p:nvSpPr>
        <p:spPr>
          <a:xfrm>
            <a:off x="5868144" y="2348880"/>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Elipse"/>
          <p:cNvSpPr/>
          <p:nvPr/>
        </p:nvSpPr>
        <p:spPr>
          <a:xfrm>
            <a:off x="6368238" y="4221915"/>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Elipse"/>
          <p:cNvSpPr/>
          <p:nvPr/>
        </p:nvSpPr>
        <p:spPr>
          <a:xfrm>
            <a:off x="3445758" y="5221263"/>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Elipse"/>
          <p:cNvSpPr/>
          <p:nvPr/>
        </p:nvSpPr>
        <p:spPr>
          <a:xfrm>
            <a:off x="5580112" y="5221263"/>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Elipse"/>
          <p:cNvSpPr/>
          <p:nvPr/>
        </p:nvSpPr>
        <p:spPr>
          <a:xfrm>
            <a:off x="2843808" y="1340768"/>
            <a:ext cx="1008112" cy="10081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Elipse"/>
          <p:cNvSpPr/>
          <p:nvPr/>
        </p:nvSpPr>
        <p:spPr>
          <a:xfrm>
            <a:off x="2032391" y="4706944"/>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Elipse"/>
          <p:cNvSpPr/>
          <p:nvPr/>
        </p:nvSpPr>
        <p:spPr>
          <a:xfrm>
            <a:off x="4211960" y="2672916"/>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Elipse"/>
          <p:cNvSpPr/>
          <p:nvPr/>
        </p:nvSpPr>
        <p:spPr>
          <a:xfrm>
            <a:off x="2745914" y="4354813"/>
            <a:ext cx="817974" cy="770959"/>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Elipse"/>
          <p:cNvSpPr/>
          <p:nvPr/>
        </p:nvSpPr>
        <p:spPr>
          <a:xfrm>
            <a:off x="5410210" y="4520896"/>
            <a:ext cx="673958" cy="63629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Elipse"/>
          <p:cNvSpPr/>
          <p:nvPr/>
        </p:nvSpPr>
        <p:spPr>
          <a:xfrm>
            <a:off x="6872294" y="3360327"/>
            <a:ext cx="673958" cy="63629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Elipse"/>
          <p:cNvSpPr/>
          <p:nvPr/>
        </p:nvSpPr>
        <p:spPr>
          <a:xfrm>
            <a:off x="5425978" y="2672916"/>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Elipse"/>
          <p:cNvSpPr/>
          <p:nvPr/>
        </p:nvSpPr>
        <p:spPr>
          <a:xfrm>
            <a:off x="4743074" y="5066984"/>
            <a:ext cx="360040" cy="36004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Elipse"/>
          <p:cNvSpPr/>
          <p:nvPr/>
        </p:nvSpPr>
        <p:spPr>
          <a:xfrm>
            <a:off x="3859804" y="4811090"/>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Elipse"/>
          <p:cNvSpPr/>
          <p:nvPr/>
        </p:nvSpPr>
        <p:spPr>
          <a:xfrm>
            <a:off x="4329028" y="5035763"/>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Elipse"/>
          <p:cNvSpPr/>
          <p:nvPr/>
        </p:nvSpPr>
        <p:spPr>
          <a:xfrm>
            <a:off x="3302771" y="387063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Elipse"/>
          <p:cNvSpPr/>
          <p:nvPr/>
        </p:nvSpPr>
        <p:spPr>
          <a:xfrm>
            <a:off x="3927671" y="258290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Elipse"/>
          <p:cNvSpPr/>
          <p:nvPr/>
        </p:nvSpPr>
        <p:spPr>
          <a:xfrm>
            <a:off x="5573659" y="1734430"/>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Elipse"/>
          <p:cNvSpPr/>
          <p:nvPr/>
        </p:nvSpPr>
        <p:spPr>
          <a:xfrm>
            <a:off x="5573659" y="326698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29 Elipse"/>
          <p:cNvSpPr/>
          <p:nvPr/>
        </p:nvSpPr>
        <p:spPr>
          <a:xfrm>
            <a:off x="5904148" y="3266982"/>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30 Elipse"/>
          <p:cNvSpPr/>
          <p:nvPr/>
        </p:nvSpPr>
        <p:spPr>
          <a:xfrm>
            <a:off x="5904148" y="4162436"/>
            <a:ext cx="180020" cy="180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Elipse"/>
          <p:cNvSpPr/>
          <p:nvPr/>
        </p:nvSpPr>
        <p:spPr>
          <a:xfrm>
            <a:off x="3731075" y="3154324"/>
            <a:ext cx="1800090" cy="165676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32 CuadroTexto"/>
          <p:cNvSpPr txBox="1"/>
          <p:nvPr/>
        </p:nvSpPr>
        <p:spPr>
          <a:xfrm>
            <a:off x="4211960" y="1692097"/>
            <a:ext cx="1363680" cy="584775"/>
          </a:xfrm>
          <a:prstGeom prst="rect">
            <a:avLst/>
          </a:prstGeom>
          <a:noFill/>
        </p:spPr>
        <p:txBody>
          <a:bodyPr wrap="square" rtlCol="0">
            <a:spAutoFit/>
          </a:bodyPr>
          <a:lstStyle/>
          <a:p>
            <a:pPr algn="ctr"/>
            <a:r>
              <a:rPr lang="es-CO" sz="1600" dirty="0" smtClean="0"/>
              <a:t>Empresas existentes</a:t>
            </a:r>
            <a:endParaRPr lang="es-CO" sz="1600" dirty="0"/>
          </a:p>
        </p:txBody>
      </p:sp>
      <p:sp>
        <p:nvSpPr>
          <p:cNvPr id="34" name="33 CuadroTexto"/>
          <p:cNvSpPr txBox="1"/>
          <p:nvPr/>
        </p:nvSpPr>
        <p:spPr>
          <a:xfrm>
            <a:off x="2627784" y="1556792"/>
            <a:ext cx="1363680" cy="584775"/>
          </a:xfrm>
          <a:prstGeom prst="rect">
            <a:avLst/>
          </a:prstGeom>
          <a:noFill/>
        </p:spPr>
        <p:txBody>
          <a:bodyPr wrap="square" rtlCol="0">
            <a:spAutoFit/>
          </a:bodyPr>
          <a:lstStyle/>
          <a:p>
            <a:pPr algn="ctr"/>
            <a:r>
              <a:rPr lang="es-CO" sz="1600" dirty="0" err="1" smtClean="0"/>
              <a:t>Inversio-nistas</a:t>
            </a:r>
            <a:endParaRPr lang="es-CO" sz="1600" dirty="0"/>
          </a:p>
        </p:txBody>
      </p:sp>
      <p:sp>
        <p:nvSpPr>
          <p:cNvPr id="35" name="34 CuadroTexto"/>
          <p:cNvSpPr txBox="1"/>
          <p:nvPr/>
        </p:nvSpPr>
        <p:spPr>
          <a:xfrm>
            <a:off x="976072" y="2042090"/>
            <a:ext cx="1363680" cy="584775"/>
          </a:xfrm>
          <a:prstGeom prst="rect">
            <a:avLst/>
          </a:prstGeom>
          <a:noFill/>
        </p:spPr>
        <p:txBody>
          <a:bodyPr wrap="square" rtlCol="0">
            <a:spAutoFit/>
          </a:bodyPr>
          <a:lstStyle/>
          <a:p>
            <a:pPr algn="ctr"/>
            <a:r>
              <a:rPr lang="es-CO" sz="1600" dirty="0" smtClean="0"/>
              <a:t>Entidades Públicas</a:t>
            </a:r>
            <a:endParaRPr lang="es-CO" sz="1600" dirty="0"/>
          </a:p>
        </p:txBody>
      </p:sp>
      <p:sp>
        <p:nvSpPr>
          <p:cNvPr id="36" name="35 CuadroTexto"/>
          <p:cNvSpPr txBox="1"/>
          <p:nvPr/>
        </p:nvSpPr>
        <p:spPr>
          <a:xfrm>
            <a:off x="3275856" y="5444235"/>
            <a:ext cx="1363680" cy="584775"/>
          </a:xfrm>
          <a:prstGeom prst="rect">
            <a:avLst/>
          </a:prstGeom>
          <a:noFill/>
        </p:spPr>
        <p:txBody>
          <a:bodyPr wrap="square" rtlCol="0">
            <a:spAutoFit/>
          </a:bodyPr>
          <a:lstStyle/>
          <a:p>
            <a:pPr algn="ctr"/>
            <a:r>
              <a:rPr lang="es-CO" sz="1600" dirty="0" err="1" smtClean="0"/>
              <a:t>Universi-dades</a:t>
            </a:r>
            <a:endParaRPr lang="es-CO" sz="1600" dirty="0"/>
          </a:p>
        </p:txBody>
      </p:sp>
      <p:sp>
        <p:nvSpPr>
          <p:cNvPr id="37" name="36 CuadroTexto"/>
          <p:cNvSpPr txBox="1"/>
          <p:nvPr/>
        </p:nvSpPr>
        <p:spPr>
          <a:xfrm>
            <a:off x="5440568" y="5538718"/>
            <a:ext cx="1363680" cy="338554"/>
          </a:xfrm>
          <a:prstGeom prst="rect">
            <a:avLst/>
          </a:prstGeom>
          <a:noFill/>
        </p:spPr>
        <p:txBody>
          <a:bodyPr wrap="square" rtlCol="0">
            <a:spAutoFit/>
          </a:bodyPr>
          <a:lstStyle/>
          <a:p>
            <a:pPr algn="ctr"/>
            <a:r>
              <a:rPr lang="es-CO" sz="1600" dirty="0" smtClean="0"/>
              <a:t>Consultores</a:t>
            </a:r>
            <a:endParaRPr lang="es-CO" sz="1600" dirty="0"/>
          </a:p>
        </p:txBody>
      </p:sp>
      <p:sp>
        <p:nvSpPr>
          <p:cNvPr id="38" name="37 CuadroTexto"/>
          <p:cNvSpPr txBox="1"/>
          <p:nvPr/>
        </p:nvSpPr>
        <p:spPr>
          <a:xfrm>
            <a:off x="5872616" y="2560548"/>
            <a:ext cx="1075648" cy="584775"/>
          </a:xfrm>
          <a:prstGeom prst="rect">
            <a:avLst/>
          </a:prstGeom>
          <a:noFill/>
        </p:spPr>
        <p:txBody>
          <a:bodyPr wrap="square" rtlCol="0">
            <a:spAutoFit/>
          </a:bodyPr>
          <a:lstStyle/>
          <a:p>
            <a:pPr algn="ctr"/>
            <a:r>
              <a:rPr lang="es-CO" sz="1600" dirty="0" smtClean="0"/>
              <a:t>Incuba-doras</a:t>
            </a:r>
            <a:endParaRPr lang="es-CO" sz="1600" dirty="0"/>
          </a:p>
        </p:txBody>
      </p:sp>
      <p:sp>
        <p:nvSpPr>
          <p:cNvPr id="39" name="38 CuadroTexto"/>
          <p:cNvSpPr txBox="1"/>
          <p:nvPr/>
        </p:nvSpPr>
        <p:spPr>
          <a:xfrm>
            <a:off x="6376672" y="4380574"/>
            <a:ext cx="1075648" cy="584775"/>
          </a:xfrm>
          <a:prstGeom prst="rect">
            <a:avLst/>
          </a:prstGeom>
          <a:noFill/>
        </p:spPr>
        <p:txBody>
          <a:bodyPr wrap="square" rtlCol="0">
            <a:spAutoFit/>
          </a:bodyPr>
          <a:lstStyle/>
          <a:p>
            <a:pPr algn="ctr"/>
            <a:r>
              <a:rPr lang="es-CO" sz="1600" dirty="0" err="1" smtClean="0"/>
              <a:t>Accele-radoras</a:t>
            </a:r>
            <a:endParaRPr lang="es-CO" sz="1600" dirty="0"/>
          </a:p>
        </p:txBody>
      </p:sp>
      <p:sp>
        <p:nvSpPr>
          <p:cNvPr id="40" name="39 CuadroTexto"/>
          <p:cNvSpPr txBox="1"/>
          <p:nvPr/>
        </p:nvSpPr>
        <p:spPr>
          <a:xfrm>
            <a:off x="2627784" y="4380574"/>
            <a:ext cx="1075648" cy="584775"/>
          </a:xfrm>
          <a:prstGeom prst="rect">
            <a:avLst/>
          </a:prstGeom>
          <a:noFill/>
        </p:spPr>
        <p:txBody>
          <a:bodyPr wrap="square" rtlCol="0">
            <a:spAutoFit/>
          </a:bodyPr>
          <a:lstStyle/>
          <a:p>
            <a:pPr algn="ctr"/>
            <a:r>
              <a:rPr lang="es-CO" sz="1600" dirty="0" err="1" smtClean="0"/>
              <a:t>Asso</a:t>
            </a:r>
            <a:r>
              <a:rPr lang="es-CO" sz="1600" dirty="0" err="1"/>
              <a:t>-</a:t>
            </a:r>
            <a:r>
              <a:rPr lang="es-CO" sz="1600" dirty="0" err="1" smtClean="0"/>
              <a:t>ciaciones</a:t>
            </a:r>
            <a:endParaRPr lang="es-CO" sz="1600" dirty="0"/>
          </a:p>
        </p:txBody>
      </p:sp>
      <p:cxnSp>
        <p:nvCxnSpPr>
          <p:cNvPr id="4" name="3 Conector recto de flecha"/>
          <p:cNvCxnSpPr>
            <a:stCxn id="34" idx="3"/>
          </p:cNvCxnSpPr>
          <p:nvPr/>
        </p:nvCxnSpPr>
        <p:spPr>
          <a:xfrm flipV="1">
            <a:off x="3991464" y="1824440"/>
            <a:ext cx="337564" cy="2474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V="1">
            <a:off x="2731106" y="2317521"/>
            <a:ext cx="216024" cy="48605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flipH="1" flipV="1">
            <a:off x="2652606" y="4127356"/>
            <a:ext cx="108012" cy="36356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H="1" flipV="1">
            <a:off x="3309624" y="5157192"/>
            <a:ext cx="393808" cy="4542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H="1" flipV="1">
            <a:off x="3671901" y="2334478"/>
            <a:ext cx="345780" cy="15841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37" idx="1"/>
          </p:cNvCxnSpPr>
          <p:nvPr/>
        </p:nvCxnSpPr>
        <p:spPr>
          <a:xfrm flipH="1">
            <a:off x="4529286" y="5707995"/>
            <a:ext cx="911282" cy="1732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flipV="1">
            <a:off x="4788024" y="2636912"/>
            <a:ext cx="180020" cy="477342"/>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flipH="1" flipV="1">
            <a:off x="5663669" y="4354813"/>
            <a:ext cx="655643" cy="14163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5440568" y="2276872"/>
            <a:ext cx="427576" cy="15301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a:off x="6410440" y="3501300"/>
            <a:ext cx="177784" cy="66113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flipV="1">
            <a:off x="5663669" y="3483300"/>
            <a:ext cx="548749" cy="387332"/>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flipH="1">
            <a:off x="4107691" y="4839044"/>
            <a:ext cx="104269" cy="31814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p:nvPr/>
        </p:nvCxnSpPr>
        <p:spPr>
          <a:xfrm flipH="1" flipV="1">
            <a:off x="3427001" y="3352637"/>
            <a:ext cx="352911" cy="13066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flipH="1">
            <a:off x="3625218" y="4465756"/>
            <a:ext cx="165372" cy="27453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p:nvPr/>
        </p:nvCxnSpPr>
        <p:spPr>
          <a:xfrm flipH="1">
            <a:off x="4937742" y="4740292"/>
            <a:ext cx="165372" cy="27453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p:nvPr/>
        </p:nvCxnSpPr>
        <p:spPr>
          <a:xfrm flipH="1">
            <a:off x="2267744" y="3962532"/>
            <a:ext cx="166690" cy="55836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a:endCxn id="36" idx="1"/>
          </p:cNvCxnSpPr>
          <p:nvPr/>
        </p:nvCxnSpPr>
        <p:spPr>
          <a:xfrm>
            <a:off x="2351090" y="5157192"/>
            <a:ext cx="924766" cy="579431"/>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a:off x="5868144" y="1914450"/>
            <a:ext cx="298150" cy="362422"/>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p:nvPr/>
        </p:nvCxnSpPr>
        <p:spPr>
          <a:xfrm>
            <a:off x="6995485" y="2956447"/>
            <a:ext cx="308347" cy="310535"/>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84 Conector recto de flecha"/>
          <p:cNvCxnSpPr/>
          <p:nvPr/>
        </p:nvCxnSpPr>
        <p:spPr>
          <a:xfrm flipH="1">
            <a:off x="7376350" y="4071235"/>
            <a:ext cx="105590" cy="309339"/>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87 Conector recto de flecha"/>
          <p:cNvCxnSpPr/>
          <p:nvPr/>
        </p:nvCxnSpPr>
        <p:spPr>
          <a:xfrm flipH="1">
            <a:off x="6751453" y="5351909"/>
            <a:ext cx="105590" cy="309339"/>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88 Conector recto de flecha"/>
          <p:cNvCxnSpPr/>
          <p:nvPr/>
        </p:nvCxnSpPr>
        <p:spPr>
          <a:xfrm flipH="1" flipV="1">
            <a:off x="5135452" y="5346429"/>
            <a:ext cx="444660" cy="70819"/>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57 Elipse"/>
          <p:cNvSpPr/>
          <p:nvPr/>
        </p:nvSpPr>
        <p:spPr>
          <a:xfrm>
            <a:off x="2483878" y="2636330"/>
            <a:ext cx="1800090" cy="1656766"/>
          </a:xfrm>
          <a:prstGeom prst="ellipse">
            <a:avLst/>
          </a:prstGeom>
          <a:solidFill>
            <a:schemeClr val="accent5">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CuadroTexto"/>
          <p:cNvSpPr txBox="1"/>
          <p:nvPr/>
        </p:nvSpPr>
        <p:spPr>
          <a:xfrm>
            <a:off x="2436581" y="3266690"/>
            <a:ext cx="1826086" cy="369332"/>
          </a:xfrm>
          <a:prstGeom prst="rect">
            <a:avLst/>
          </a:prstGeom>
          <a:noFill/>
        </p:spPr>
        <p:txBody>
          <a:bodyPr wrap="square" rtlCol="0">
            <a:spAutoFit/>
          </a:bodyPr>
          <a:lstStyle/>
          <a:p>
            <a:pPr algn="ctr"/>
            <a:r>
              <a:rPr lang="es-CO" dirty="0" smtClean="0"/>
              <a:t>Innovadores</a:t>
            </a:r>
            <a:endParaRPr lang="es-CO" dirty="0"/>
          </a:p>
        </p:txBody>
      </p:sp>
      <p:cxnSp>
        <p:nvCxnSpPr>
          <p:cNvPr id="61" name="60 Conector recto de flecha"/>
          <p:cNvCxnSpPr/>
          <p:nvPr/>
        </p:nvCxnSpPr>
        <p:spPr>
          <a:xfrm flipV="1">
            <a:off x="2223106" y="1734430"/>
            <a:ext cx="586934" cy="20069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2032391" y="2762926"/>
            <a:ext cx="404190" cy="503764"/>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a:off x="1573321" y="3014808"/>
            <a:ext cx="362636" cy="150608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3707904" y="3779748"/>
            <a:ext cx="1826086" cy="369332"/>
          </a:xfrm>
          <a:prstGeom prst="rect">
            <a:avLst/>
          </a:prstGeom>
          <a:noFill/>
        </p:spPr>
        <p:txBody>
          <a:bodyPr wrap="square" rtlCol="0">
            <a:spAutoFit/>
          </a:bodyPr>
          <a:lstStyle/>
          <a:p>
            <a:pPr algn="ctr"/>
            <a:r>
              <a:rPr lang="es-CO" dirty="0" smtClean="0"/>
              <a:t>Emprendedores</a:t>
            </a:r>
            <a:endParaRPr lang="es-CO" dirty="0"/>
          </a:p>
        </p:txBody>
      </p:sp>
    </p:spTree>
    <p:extLst>
      <p:ext uri="{BB962C8B-B14F-4D97-AF65-F5344CB8AC3E}">
        <p14:creationId xmlns:p14="http://schemas.microsoft.com/office/powerpoint/2010/main" val="349242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 y="1390704"/>
            <a:ext cx="9118409" cy="3262432"/>
          </a:xfrm>
          <a:prstGeom prst="rect">
            <a:avLst/>
          </a:prstGeom>
          <a:noFill/>
        </p:spPr>
        <p:txBody>
          <a:bodyPr wrap="square" rtlCol="0">
            <a:spAutoFit/>
          </a:bodyPr>
          <a:lstStyle/>
          <a:p>
            <a:pPr algn="ctr">
              <a:defRPr/>
            </a:pPr>
            <a:endParaRPr lang="en-US" sz="2600" dirty="0">
              <a:solidFill>
                <a:srgbClr val="FFC000"/>
              </a:solidFill>
              <a:latin typeface="Arial Rounded MT Bold" panose="020F0704030504030204" pitchFamily="34" charset="0"/>
            </a:endParaRPr>
          </a:p>
          <a:p>
            <a:pPr algn="ctr">
              <a:defRPr/>
            </a:pPr>
            <a:r>
              <a:rPr lang="en-US" sz="3200" dirty="0" smtClean="0">
                <a:solidFill>
                  <a:srgbClr val="FFC000"/>
                </a:solidFill>
                <a:latin typeface="Arial Rounded MT Bold" panose="020F0704030504030204" pitchFamily="34" charset="0"/>
              </a:rPr>
              <a:t>“el </a:t>
            </a:r>
            <a:r>
              <a:rPr lang="en-US" sz="3200" dirty="0" err="1" smtClean="0">
                <a:solidFill>
                  <a:srgbClr val="FFC000"/>
                </a:solidFill>
                <a:latin typeface="Arial Rounded MT Bold" panose="020F0704030504030204" pitchFamily="34" charset="0"/>
              </a:rPr>
              <a:t>proceso</a:t>
            </a:r>
            <a:r>
              <a:rPr lang="en-US" sz="3200" dirty="0" smtClean="0">
                <a:solidFill>
                  <a:srgbClr val="FFC000"/>
                </a:solidFill>
                <a:latin typeface="Arial Rounded MT Bold" panose="020F0704030504030204" pitchFamily="34" charset="0"/>
              </a:rPr>
              <a:t> </a:t>
            </a:r>
            <a:r>
              <a:rPr lang="en-US" sz="3200" dirty="0" err="1" smtClean="0">
                <a:solidFill>
                  <a:srgbClr val="FFC000"/>
                </a:solidFill>
                <a:latin typeface="Arial Rounded MT Bold" panose="020F0704030504030204" pitchFamily="34" charset="0"/>
              </a:rPr>
              <a:t>por</a:t>
            </a:r>
            <a:r>
              <a:rPr lang="en-US" sz="3200" dirty="0" smtClean="0">
                <a:solidFill>
                  <a:srgbClr val="FFC000"/>
                </a:solidFill>
                <a:latin typeface="Arial Rounded MT Bold" panose="020F0704030504030204" pitchFamily="34" charset="0"/>
              </a:rPr>
              <a:t> </a:t>
            </a:r>
            <a:r>
              <a:rPr lang="en-US" sz="3200" dirty="0" err="1" smtClean="0">
                <a:solidFill>
                  <a:srgbClr val="FFC000"/>
                </a:solidFill>
                <a:latin typeface="Arial Rounded MT Bold" panose="020F0704030504030204" pitchFamily="34" charset="0"/>
              </a:rPr>
              <a:t>medio</a:t>
            </a:r>
            <a:r>
              <a:rPr lang="en-US" sz="3200" dirty="0" smtClean="0">
                <a:solidFill>
                  <a:srgbClr val="FFC000"/>
                </a:solidFill>
                <a:latin typeface="Arial Rounded MT Bold" panose="020F0704030504030204" pitchFamily="34" charset="0"/>
              </a:rPr>
              <a:t> del </a:t>
            </a:r>
            <a:r>
              <a:rPr lang="en-US" sz="3200" dirty="0" err="1" smtClean="0">
                <a:solidFill>
                  <a:srgbClr val="FFC000"/>
                </a:solidFill>
                <a:latin typeface="Arial Rounded MT Bold" panose="020F0704030504030204" pitchFamily="34" charset="0"/>
              </a:rPr>
              <a:t>cual</a:t>
            </a:r>
            <a:r>
              <a:rPr lang="en-US" sz="3200" dirty="0" smtClean="0">
                <a:solidFill>
                  <a:srgbClr val="FFC000"/>
                </a:solidFill>
                <a:latin typeface="Arial Rounded MT Bold" panose="020F0704030504030204" pitchFamily="34" charset="0"/>
              </a:rPr>
              <a:t> </a:t>
            </a:r>
            <a:r>
              <a:rPr lang="en-US" sz="3200" dirty="0" err="1" smtClean="0">
                <a:solidFill>
                  <a:srgbClr val="FFC000"/>
                </a:solidFill>
                <a:latin typeface="Arial Rounded MT Bold" panose="020F0704030504030204" pitchFamily="34" charset="0"/>
              </a:rPr>
              <a:t>oportunidades</a:t>
            </a:r>
            <a:r>
              <a:rPr lang="en-US" sz="3200" dirty="0" smtClean="0">
                <a:solidFill>
                  <a:srgbClr val="FFC000"/>
                </a:solidFill>
                <a:latin typeface="Arial Rounded MT Bold" panose="020F0704030504030204" pitchFamily="34" charset="0"/>
              </a:rPr>
              <a:t> para </a:t>
            </a:r>
            <a:r>
              <a:rPr lang="en-US" sz="3200" dirty="0" err="1" smtClean="0">
                <a:solidFill>
                  <a:srgbClr val="FFC000"/>
                </a:solidFill>
                <a:latin typeface="Arial Rounded MT Bold" panose="020F0704030504030204" pitchFamily="34" charset="0"/>
              </a:rPr>
              <a:t>crear</a:t>
            </a:r>
            <a:r>
              <a:rPr lang="en-US" sz="3200" dirty="0" smtClean="0">
                <a:solidFill>
                  <a:srgbClr val="FFC000"/>
                </a:solidFill>
                <a:latin typeface="Arial Rounded MT Bold" panose="020F0704030504030204" pitchFamily="34" charset="0"/>
              </a:rPr>
              <a:t> </a:t>
            </a:r>
            <a:r>
              <a:rPr lang="en-US" sz="3200" dirty="0" err="1" smtClean="0">
                <a:solidFill>
                  <a:srgbClr val="FFC000"/>
                </a:solidFill>
                <a:latin typeface="Arial Rounded MT Bold" panose="020F0704030504030204" pitchFamily="34" charset="0"/>
              </a:rPr>
              <a:t>futuros</a:t>
            </a:r>
            <a:r>
              <a:rPr lang="en-US" sz="3200" dirty="0" smtClean="0">
                <a:solidFill>
                  <a:srgbClr val="FFC000"/>
                </a:solidFill>
                <a:latin typeface="Arial Rounded MT Bold" panose="020F0704030504030204" pitchFamily="34" charset="0"/>
              </a:rPr>
              <a:t> </a:t>
            </a:r>
            <a:r>
              <a:rPr lang="en-US" sz="3200" dirty="0" err="1" smtClean="0">
                <a:solidFill>
                  <a:srgbClr val="FFC000"/>
                </a:solidFill>
                <a:latin typeface="Arial Rounded MT Bold" panose="020F0704030504030204" pitchFamily="34" charset="0"/>
              </a:rPr>
              <a:t>bienes</a:t>
            </a:r>
            <a:r>
              <a:rPr lang="en-US" sz="3200" dirty="0" smtClean="0">
                <a:solidFill>
                  <a:srgbClr val="FFC000"/>
                </a:solidFill>
                <a:latin typeface="Arial Rounded MT Bold" panose="020F0704030504030204" pitchFamily="34" charset="0"/>
              </a:rPr>
              <a:t> y </a:t>
            </a:r>
            <a:r>
              <a:rPr lang="en-US" sz="3200" dirty="0" err="1" smtClean="0">
                <a:solidFill>
                  <a:srgbClr val="FFC000"/>
                </a:solidFill>
                <a:latin typeface="Arial Rounded MT Bold" panose="020F0704030504030204" pitchFamily="34" charset="0"/>
              </a:rPr>
              <a:t>servicios</a:t>
            </a:r>
            <a:r>
              <a:rPr lang="en-US" sz="3200" dirty="0" smtClean="0">
                <a:solidFill>
                  <a:srgbClr val="FFC000"/>
                </a:solidFill>
                <a:latin typeface="Arial Rounded MT Bold" panose="020F0704030504030204" pitchFamily="34" charset="0"/>
              </a:rPr>
              <a:t> son </a:t>
            </a:r>
            <a:r>
              <a:rPr lang="en-US" sz="3200" dirty="0" err="1" smtClean="0">
                <a:solidFill>
                  <a:srgbClr val="FFC000"/>
                </a:solidFill>
                <a:latin typeface="Arial Rounded MT Bold" panose="020F0704030504030204" pitchFamily="34" charset="0"/>
              </a:rPr>
              <a:t>descubiertos</a:t>
            </a:r>
            <a:r>
              <a:rPr lang="en-US" sz="3200" dirty="0" smtClean="0">
                <a:solidFill>
                  <a:srgbClr val="FFC000"/>
                </a:solidFill>
                <a:latin typeface="Arial Rounded MT Bold" panose="020F0704030504030204" pitchFamily="34" charset="0"/>
              </a:rPr>
              <a:t>, </a:t>
            </a:r>
            <a:r>
              <a:rPr lang="en-US" sz="3200" dirty="0" err="1" smtClean="0">
                <a:solidFill>
                  <a:srgbClr val="FFC000"/>
                </a:solidFill>
                <a:latin typeface="Arial Rounded MT Bold" panose="020F0704030504030204" pitchFamily="34" charset="0"/>
              </a:rPr>
              <a:t>evaluados</a:t>
            </a:r>
            <a:r>
              <a:rPr lang="en-US" sz="3200" dirty="0" smtClean="0">
                <a:solidFill>
                  <a:srgbClr val="FFC000"/>
                </a:solidFill>
                <a:latin typeface="Arial Rounded MT Bold" panose="020F0704030504030204" pitchFamily="34" charset="0"/>
              </a:rPr>
              <a:t> y </a:t>
            </a:r>
            <a:r>
              <a:rPr lang="en-US" sz="3200" dirty="0" err="1" smtClean="0">
                <a:solidFill>
                  <a:srgbClr val="FFC000"/>
                </a:solidFill>
                <a:latin typeface="Arial Rounded MT Bold" panose="020F0704030504030204" pitchFamily="34" charset="0"/>
              </a:rPr>
              <a:t>explorados</a:t>
            </a:r>
            <a:r>
              <a:rPr lang="en-US" sz="3200" dirty="0" smtClean="0">
                <a:solidFill>
                  <a:srgbClr val="FFC000"/>
                </a:solidFill>
                <a:latin typeface="Arial Rounded MT Bold" panose="020F0704030504030204" pitchFamily="34" charset="0"/>
              </a:rPr>
              <a:t>”</a:t>
            </a:r>
            <a:endParaRPr lang="en-US" sz="3200" dirty="0">
              <a:solidFill>
                <a:srgbClr val="FFC000"/>
              </a:solidFill>
              <a:latin typeface="Arial Rounded MT Bold" panose="020F0704030504030204" pitchFamily="34" charset="0"/>
            </a:endParaRPr>
          </a:p>
          <a:p>
            <a:pPr algn="ctr">
              <a:defRPr/>
            </a:pPr>
            <a:endParaRPr lang="en-US" sz="2600" dirty="0">
              <a:solidFill>
                <a:schemeClr val="bg1"/>
              </a:solidFill>
              <a:latin typeface="Arial Rounded MT Bold" panose="020F0704030504030204" pitchFamily="34" charset="0"/>
            </a:endParaRPr>
          </a:p>
          <a:p>
            <a:pPr algn="ctr">
              <a:defRPr/>
            </a:pPr>
            <a:r>
              <a:rPr lang="en-US" sz="2600" dirty="0">
                <a:solidFill>
                  <a:schemeClr val="bg1"/>
                </a:solidFill>
                <a:latin typeface="Arial Rounded MT Bold" panose="020F0704030504030204" pitchFamily="34" charset="0"/>
              </a:rPr>
              <a:t>Shane &amp; </a:t>
            </a:r>
            <a:r>
              <a:rPr lang="en-US" sz="2600" dirty="0" err="1">
                <a:solidFill>
                  <a:schemeClr val="bg1"/>
                </a:solidFill>
                <a:latin typeface="Arial Rounded MT Bold" panose="020F0704030504030204" pitchFamily="34" charset="0"/>
              </a:rPr>
              <a:t>Venkatamaran</a:t>
            </a:r>
            <a:r>
              <a:rPr lang="en-US" sz="2600" dirty="0">
                <a:solidFill>
                  <a:schemeClr val="bg1"/>
                </a:solidFill>
                <a:latin typeface="Arial Rounded MT Bold" panose="020F0704030504030204" pitchFamily="34" charset="0"/>
              </a:rPr>
              <a:t> (2000</a:t>
            </a:r>
            <a:r>
              <a:rPr lang="en-US" sz="2600" dirty="0" smtClean="0">
                <a:solidFill>
                  <a:schemeClr val="bg1"/>
                </a:solidFill>
                <a:latin typeface="Arial Rounded MT Bold" panose="020F0704030504030204" pitchFamily="34" charset="0"/>
              </a:rPr>
              <a:t>)</a:t>
            </a:r>
            <a:endParaRPr lang="en-US" sz="26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802569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3-eu-west-1.amazonaws.com/rankia/images/valoraciones/0014/2412/start-ups.jpg?13935064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885" y="1412776"/>
            <a:ext cx="6144253" cy="4085928"/>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0"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Mito # 1</a:t>
            </a:r>
            <a:endParaRPr lang="es-CO" sz="4000" dirty="0">
              <a:solidFill>
                <a:srgbClr val="FFC000"/>
              </a:solidFill>
              <a:latin typeface="Arial Rounded MT Bold" panose="020F0704030504030204" pitchFamily="34" charset="0"/>
            </a:endParaRPr>
          </a:p>
        </p:txBody>
      </p:sp>
      <p:sp>
        <p:nvSpPr>
          <p:cNvPr id="8" name="7 Multiplicar"/>
          <p:cNvSpPr/>
          <p:nvPr/>
        </p:nvSpPr>
        <p:spPr>
          <a:xfrm>
            <a:off x="2483768" y="1484784"/>
            <a:ext cx="4392488" cy="374441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0" y="58174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Emprendimiento = </a:t>
            </a:r>
            <a:r>
              <a:rPr lang="es-CO" sz="4000" dirty="0" err="1" smtClean="0">
                <a:solidFill>
                  <a:srgbClr val="FFC000"/>
                </a:solidFill>
                <a:latin typeface="Arial Rounded MT Bold" panose="020F0704030504030204" pitchFamily="34" charset="0"/>
              </a:rPr>
              <a:t>Start</a:t>
            </a:r>
            <a:r>
              <a:rPr lang="es-CO" sz="4000" dirty="0" smtClean="0">
                <a:solidFill>
                  <a:srgbClr val="FFC000"/>
                </a:solidFill>
                <a:latin typeface="Arial Rounded MT Bold" panose="020F0704030504030204" pitchFamily="34" charset="0"/>
              </a:rPr>
              <a:t> - Up</a:t>
            </a:r>
            <a:endParaRPr lang="es-CO" sz="26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4238059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4808"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Verdad # 1</a:t>
            </a:r>
            <a:endParaRPr lang="es-CO" sz="4000" dirty="0">
              <a:solidFill>
                <a:srgbClr val="FFC000"/>
              </a:solidFill>
              <a:latin typeface="Arial Rounded MT Bold" panose="020F0704030504030204" pitchFamily="34" charset="0"/>
            </a:endParaRPr>
          </a:p>
        </p:txBody>
      </p:sp>
      <p:sp>
        <p:nvSpPr>
          <p:cNvPr id="9" name="8 CuadroTexto"/>
          <p:cNvSpPr txBox="1"/>
          <p:nvPr/>
        </p:nvSpPr>
        <p:spPr>
          <a:xfrm>
            <a:off x="0" y="5229200"/>
            <a:ext cx="9144000" cy="1323439"/>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Emprendimiento = Creación y Captura de Valores</a:t>
            </a:r>
            <a:endParaRPr lang="es-CO" sz="2600" dirty="0">
              <a:solidFill>
                <a:schemeClr val="bg1"/>
              </a:solidFill>
              <a:latin typeface="Arial Rounded MT Bold" panose="020F0704030504030204" pitchFamily="34" charset="0"/>
            </a:endParaRPr>
          </a:p>
        </p:txBody>
      </p:sp>
      <p:pic>
        <p:nvPicPr>
          <p:cNvPr id="1026" name="Picture 2" descr="http://partnersinexcellenceblog.com/wp-content/uploads/2011/03/Wrapped-Dolla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734" y="1412776"/>
            <a:ext cx="270141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08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5529426"/>
            <a:ext cx="9144000" cy="707886"/>
          </a:xfrm>
          <a:prstGeom prst="rect">
            <a:avLst/>
          </a:prstGeom>
          <a:noFill/>
        </p:spPr>
        <p:txBody>
          <a:bodyPr wrap="square" rtlCol="0">
            <a:spAutoFit/>
          </a:bodyPr>
          <a:lstStyle/>
          <a:p>
            <a:pPr algn="ctr">
              <a:defRPr/>
            </a:pPr>
            <a:r>
              <a:rPr lang="es-CO" sz="4000" dirty="0" err="1">
                <a:solidFill>
                  <a:srgbClr val="FFC000"/>
                </a:solidFill>
                <a:latin typeface="Arial Rounded MT Bold" panose="020F0704030504030204" pitchFamily="34" charset="0"/>
              </a:rPr>
              <a:t>Start</a:t>
            </a:r>
            <a:r>
              <a:rPr lang="es-CO" sz="4000" dirty="0">
                <a:solidFill>
                  <a:srgbClr val="FFC000"/>
                </a:solidFill>
                <a:latin typeface="Arial Rounded MT Bold" panose="020F0704030504030204" pitchFamily="34" charset="0"/>
              </a:rPr>
              <a:t> – up </a:t>
            </a:r>
            <a:r>
              <a:rPr lang="es-CO" sz="4000" dirty="0">
                <a:solidFill>
                  <a:schemeClr val="bg1"/>
                </a:solidFill>
                <a:latin typeface="Arial Rounded MT Bold" panose="020F0704030504030204" pitchFamily="34" charset="0"/>
              </a:rPr>
              <a:t>&amp;</a:t>
            </a:r>
            <a:r>
              <a:rPr lang="es-CO" sz="4000" dirty="0">
                <a:solidFill>
                  <a:srgbClr val="FFC000"/>
                </a:solidFill>
                <a:latin typeface="Arial Rounded MT Bold" panose="020F0704030504030204" pitchFamily="34" charset="0"/>
              </a:rPr>
              <a:t> </a:t>
            </a:r>
            <a:r>
              <a:rPr lang="es-CO" sz="4000" dirty="0" err="1">
                <a:solidFill>
                  <a:srgbClr val="FFC000"/>
                </a:solidFill>
                <a:latin typeface="Arial Rounded MT Bold" panose="020F0704030504030204" pitchFamily="34" charset="0"/>
              </a:rPr>
              <a:t>Scale</a:t>
            </a:r>
            <a:r>
              <a:rPr lang="es-CO" sz="4000" dirty="0">
                <a:solidFill>
                  <a:srgbClr val="FFC000"/>
                </a:solidFill>
                <a:latin typeface="Arial Rounded MT Bold" panose="020F0704030504030204" pitchFamily="34" charset="0"/>
              </a:rPr>
              <a:t>-up</a:t>
            </a:r>
          </a:p>
        </p:txBody>
      </p:sp>
      <p:pic>
        <p:nvPicPr>
          <p:cNvPr id="4" name="Picture 2" descr="value creatio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53993"/>
            <a:ext cx="4392488" cy="3847215"/>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4808" y="416858"/>
            <a:ext cx="9144000" cy="707886"/>
          </a:xfrm>
          <a:prstGeom prst="rect">
            <a:avLst/>
          </a:prstGeom>
          <a:noFill/>
        </p:spPr>
        <p:txBody>
          <a:bodyPr wrap="square" rtlCol="0">
            <a:spAutoFit/>
          </a:bodyPr>
          <a:lstStyle/>
          <a:p>
            <a:pPr algn="ctr"/>
            <a:r>
              <a:rPr lang="es-CO" sz="4000" dirty="0" smtClean="0">
                <a:solidFill>
                  <a:srgbClr val="FFC000"/>
                </a:solidFill>
                <a:latin typeface="Arial Rounded MT Bold" panose="020F0704030504030204" pitchFamily="34" charset="0"/>
              </a:rPr>
              <a:t>Implicaciones # 1</a:t>
            </a:r>
            <a:endParaRPr lang="es-CO" sz="40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566374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56792"/>
            <a:ext cx="9144000" cy="2554545"/>
          </a:xfrm>
          <a:prstGeom prst="rect">
            <a:avLst/>
          </a:prstGeom>
          <a:noFill/>
        </p:spPr>
        <p:txBody>
          <a:bodyPr wrap="square" rtlCol="0">
            <a:spAutoFit/>
          </a:bodyPr>
          <a:lstStyle/>
          <a:p>
            <a:pPr algn="ctr"/>
            <a:r>
              <a:rPr lang="es-CO" sz="8000" dirty="0" smtClean="0">
                <a:solidFill>
                  <a:srgbClr val="FFC000"/>
                </a:solidFill>
                <a:latin typeface="Arial Rounded MT Bold" panose="020F0704030504030204" pitchFamily="34" charset="0"/>
              </a:rPr>
              <a:t>Ecosistema</a:t>
            </a:r>
            <a:r>
              <a:rPr lang="es-CO" sz="8000" dirty="0" smtClean="0">
                <a:solidFill>
                  <a:schemeClr val="bg1"/>
                </a:solidFill>
                <a:latin typeface="Arial Rounded MT Bold" panose="020F0704030504030204" pitchFamily="34" charset="0"/>
              </a:rPr>
              <a:t> de Emprendimiento</a:t>
            </a:r>
            <a:endParaRPr lang="es-CO" sz="8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4196207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2074</TotalTime>
  <Words>1081</Words>
  <Application>Microsoft Office PowerPoint</Application>
  <PresentationFormat>Presentación en pantalla (4:3)</PresentationFormat>
  <Paragraphs>231</Paragraphs>
  <Slides>43</Slides>
  <Notes>33</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Jana Schmutzler</dc:creator>
  <cp:lastModifiedBy>Sandra Lucia Cardenas Lopera</cp:lastModifiedBy>
  <cp:revision>65</cp:revision>
  <dcterms:created xsi:type="dcterms:W3CDTF">2014-09-23T20:26:35Z</dcterms:created>
  <dcterms:modified xsi:type="dcterms:W3CDTF">2014-10-08T00:05:23Z</dcterms:modified>
</cp:coreProperties>
</file>