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0" r:id="rId3"/>
    <p:sldId id="271" r:id="rId4"/>
    <p:sldId id="258" r:id="rId5"/>
    <p:sldId id="272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33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518A0F-FCC9-45E8-8D10-0F8F72B27FD6}" type="doc">
      <dgm:prSet loTypeId="urn:microsoft.com/office/officeart/2005/8/layout/radial6" loCatId="cycle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s-CO"/>
        </a:p>
      </dgm:t>
    </dgm:pt>
    <dgm:pt modelId="{32BC56C4-FB19-42AD-A5BB-C413F66CE8CE}">
      <dgm:prSet phldrT="[Texto]" custT="1"/>
      <dgm:spPr>
        <a:solidFill>
          <a:schemeClr val="tx2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s-CO" sz="800" b="1" dirty="0" smtClean="0">
              <a:solidFill>
                <a:schemeClr val="bg1"/>
              </a:solidFill>
            </a:rPr>
            <a:t>E-</a:t>
          </a:r>
          <a:r>
            <a:rPr lang="es-CO" sz="800" b="1" dirty="0" err="1" smtClean="0">
              <a:solidFill>
                <a:schemeClr val="bg1"/>
              </a:solidFill>
            </a:rPr>
            <a:t>commerce</a:t>
          </a:r>
          <a:endParaRPr lang="es-CO" sz="800" b="1" dirty="0">
            <a:solidFill>
              <a:schemeClr val="bg1"/>
            </a:solidFill>
          </a:endParaRPr>
        </a:p>
      </dgm:t>
    </dgm:pt>
    <dgm:pt modelId="{89C7DBB9-B67D-4199-AD9C-6450064BBF7F}" type="parTrans" cxnId="{8C9B7486-5872-4DD2-9D3C-4D46FA4966B0}">
      <dgm:prSet/>
      <dgm:spPr/>
      <dgm:t>
        <a:bodyPr/>
        <a:lstStyle/>
        <a:p>
          <a:endParaRPr lang="es-CO"/>
        </a:p>
      </dgm:t>
    </dgm:pt>
    <dgm:pt modelId="{A65AADDE-79A7-4F09-B21B-754B4851623E}" type="sibTrans" cxnId="{8C9B7486-5872-4DD2-9D3C-4D46FA4966B0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s-CO"/>
        </a:p>
      </dgm:t>
    </dgm:pt>
    <dgm:pt modelId="{287022DF-B2B0-4E48-9CA8-7852F2F14DE3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CO" sz="1000" dirty="0" smtClean="0">
              <a:solidFill>
                <a:schemeClr val="bg1"/>
              </a:solidFill>
            </a:rPr>
            <a:t>Tiendas </a:t>
          </a:r>
          <a:r>
            <a:rPr lang="es-CO" sz="1000" dirty="0" err="1" smtClean="0">
              <a:solidFill>
                <a:schemeClr val="bg1"/>
              </a:solidFill>
            </a:rPr>
            <a:t>fisicas</a:t>
          </a:r>
          <a:endParaRPr lang="es-CO" sz="1000" dirty="0">
            <a:solidFill>
              <a:schemeClr val="bg1"/>
            </a:solidFill>
          </a:endParaRPr>
        </a:p>
      </dgm:t>
    </dgm:pt>
    <dgm:pt modelId="{4FE7F484-AA54-48E8-9917-4252FF033D07}" type="parTrans" cxnId="{2407079E-064D-43D0-8CB1-340651105325}">
      <dgm:prSet/>
      <dgm:spPr/>
      <dgm:t>
        <a:bodyPr/>
        <a:lstStyle/>
        <a:p>
          <a:endParaRPr lang="es-CO"/>
        </a:p>
      </dgm:t>
    </dgm:pt>
    <dgm:pt modelId="{70F2376D-B7F9-4181-80D0-5BC598BB4F1F}" type="sibTrans" cxnId="{2407079E-064D-43D0-8CB1-340651105325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s-CO"/>
        </a:p>
      </dgm:t>
    </dgm:pt>
    <dgm:pt modelId="{E41E1628-3A11-43DB-9258-95144B164091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CO" sz="1000" b="0" dirty="0" smtClean="0"/>
            <a:t>Movilidad</a:t>
          </a:r>
          <a:endParaRPr lang="es-CO" sz="1000" b="0" dirty="0"/>
        </a:p>
      </dgm:t>
    </dgm:pt>
    <dgm:pt modelId="{E803A338-AEDB-4562-82D9-12ABE3A39750}" type="parTrans" cxnId="{BF15E9F6-D653-4F9D-A504-6808F35E3ABA}">
      <dgm:prSet/>
      <dgm:spPr/>
      <dgm:t>
        <a:bodyPr/>
        <a:lstStyle/>
        <a:p>
          <a:endParaRPr lang="es-CO"/>
        </a:p>
      </dgm:t>
    </dgm:pt>
    <dgm:pt modelId="{0CA81D44-AD71-4F59-9DD1-3DB4AF619756}" type="sibTrans" cxnId="{BF15E9F6-D653-4F9D-A504-6808F35E3ABA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s-CO"/>
        </a:p>
      </dgm:t>
    </dgm:pt>
    <dgm:pt modelId="{F764EFAF-6B77-4A2A-8F5F-2A510A53A381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CO" sz="1000" b="0" dirty="0" smtClean="0"/>
            <a:t>Góndolas virtuales</a:t>
          </a:r>
          <a:endParaRPr lang="es-CO" sz="1000" b="0" dirty="0"/>
        </a:p>
      </dgm:t>
    </dgm:pt>
    <dgm:pt modelId="{54B4EDF9-276C-4DFB-9ECB-1AAB6759D33F}" type="parTrans" cxnId="{3AD40754-A420-4DA2-B113-635E1844A1CC}">
      <dgm:prSet/>
      <dgm:spPr/>
      <dgm:t>
        <a:bodyPr/>
        <a:lstStyle/>
        <a:p>
          <a:endParaRPr lang="es-CO"/>
        </a:p>
      </dgm:t>
    </dgm:pt>
    <dgm:pt modelId="{970E59A6-D2CC-42A7-8824-33B8AA251B3B}" type="sibTrans" cxnId="{3AD40754-A420-4DA2-B113-635E1844A1CC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s-CO"/>
        </a:p>
      </dgm:t>
    </dgm:pt>
    <dgm:pt modelId="{AEC3FDD3-FDB1-44C7-A9EA-C53BF7E98EDE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CO" sz="1000" dirty="0" smtClean="0"/>
            <a:t>Catalogos digitales</a:t>
          </a:r>
          <a:endParaRPr lang="es-CO" sz="1000" dirty="0"/>
        </a:p>
      </dgm:t>
    </dgm:pt>
    <dgm:pt modelId="{AD83DE07-CDEA-4117-802D-5357C352A203}" type="parTrans" cxnId="{638C016D-53A3-41C7-B2A8-18226464E757}">
      <dgm:prSet/>
      <dgm:spPr/>
      <dgm:t>
        <a:bodyPr/>
        <a:lstStyle/>
        <a:p>
          <a:endParaRPr lang="es-CO"/>
        </a:p>
      </dgm:t>
    </dgm:pt>
    <dgm:pt modelId="{0173FE84-0705-4F20-B7AB-059909511C0D}" type="sibTrans" cxnId="{638C016D-53A3-41C7-B2A8-18226464E757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s-CO"/>
        </a:p>
      </dgm:t>
    </dgm:pt>
    <dgm:pt modelId="{6E449D35-A7C5-4FDD-97BA-94CB9DCEED7C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CO" dirty="0" smtClean="0"/>
            <a:t>cliente</a:t>
          </a:r>
          <a:endParaRPr lang="es-CO" dirty="0"/>
        </a:p>
      </dgm:t>
    </dgm:pt>
    <dgm:pt modelId="{DA70DB84-9B9D-4461-A41B-89FEF7980E45}" type="sibTrans" cxnId="{196E2633-AD87-4A40-9532-0729E1F7C913}">
      <dgm:prSet/>
      <dgm:spPr/>
      <dgm:t>
        <a:bodyPr/>
        <a:lstStyle/>
        <a:p>
          <a:endParaRPr lang="es-CO"/>
        </a:p>
      </dgm:t>
    </dgm:pt>
    <dgm:pt modelId="{3509BFB1-8CB2-460A-8D5C-E8A8E629937F}" type="parTrans" cxnId="{196E2633-AD87-4A40-9532-0729E1F7C913}">
      <dgm:prSet/>
      <dgm:spPr/>
      <dgm:t>
        <a:bodyPr/>
        <a:lstStyle/>
        <a:p>
          <a:endParaRPr lang="es-CO"/>
        </a:p>
      </dgm:t>
    </dgm:pt>
    <dgm:pt modelId="{BAF2A768-0CC5-4427-B094-077B32320180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CO" sz="900" dirty="0" smtClean="0"/>
            <a:t>Domicilios</a:t>
          </a:r>
          <a:endParaRPr lang="es-CO" sz="900" dirty="0"/>
        </a:p>
      </dgm:t>
    </dgm:pt>
    <dgm:pt modelId="{DEC19013-D529-4C73-B057-F696C1265A2E}" type="parTrans" cxnId="{5F57990C-537D-4E68-9373-8EF75D918D7B}">
      <dgm:prSet/>
      <dgm:spPr/>
      <dgm:t>
        <a:bodyPr/>
        <a:lstStyle/>
        <a:p>
          <a:endParaRPr lang="es-CO"/>
        </a:p>
      </dgm:t>
    </dgm:pt>
    <dgm:pt modelId="{BF422FEA-53E8-413B-815B-0F927567B5EB}" type="sibTrans" cxnId="{5F57990C-537D-4E68-9373-8EF75D918D7B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s-CO"/>
        </a:p>
      </dgm:t>
    </dgm:pt>
    <dgm:pt modelId="{397FE9C3-33C7-40D1-84EB-D55BCFFE753D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CO" sz="1000" dirty="0" smtClean="0"/>
            <a:t>Punto entrega No alimentos</a:t>
          </a:r>
          <a:endParaRPr lang="es-CO" sz="1000" dirty="0"/>
        </a:p>
      </dgm:t>
    </dgm:pt>
    <dgm:pt modelId="{DB1E008C-556F-4EC6-AB55-B345708A3E6F}" type="parTrans" cxnId="{D2007B88-5D05-42E0-875B-49C8039C34FA}">
      <dgm:prSet/>
      <dgm:spPr/>
      <dgm:t>
        <a:bodyPr/>
        <a:lstStyle/>
        <a:p>
          <a:endParaRPr lang="es-CO"/>
        </a:p>
      </dgm:t>
    </dgm:pt>
    <dgm:pt modelId="{1498CBE9-58BE-4E98-BF19-B004ABC3C564}" type="sibTrans" cxnId="{D2007B88-5D05-42E0-875B-49C8039C34FA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s-CO"/>
        </a:p>
      </dgm:t>
    </dgm:pt>
    <dgm:pt modelId="{F73CF503-FBC4-45FE-81F1-3B8BA2C84930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CO" sz="1100" dirty="0" smtClean="0"/>
            <a:t>Canales alternos</a:t>
          </a:r>
          <a:endParaRPr lang="es-CO" sz="1100" dirty="0"/>
        </a:p>
      </dgm:t>
    </dgm:pt>
    <dgm:pt modelId="{F19C229E-95FC-475D-93DC-3389B93911E0}" type="parTrans" cxnId="{526C37D8-2876-4BE9-9210-8A9CF00CFA30}">
      <dgm:prSet/>
      <dgm:spPr/>
      <dgm:t>
        <a:bodyPr/>
        <a:lstStyle/>
        <a:p>
          <a:endParaRPr lang="es-CO"/>
        </a:p>
      </dgm:t>
    </dgm:pt>
    <dgm:pt modelId="{C693EB73-8CA4-420F-BEF9-F2CB428BA183}" type="sibTrans" cxnId="{526C37D8-2876-4BE9-9210-8A9CF00CFA30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s-CO"/>
        </a:p>
      </dgm:t>
    </dgm:pt>
    <dgm:pt modelId="{3B070D97-E19A-4FFD-89A0-37BCEF8E7184}" type="pres">
      <dgm:prSet presAssocID="{E9518A0F-FCC9-45E8-8D10-0F8F72B27FD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062E269-DC82-452F-AEEB-31D4CDAA2110}" type="pres">
      <dgm:prSet presAssocID="{6E449D35-A7C5-4FDD-97BA-94CB9DCEED7C}" presName="centerShape" presStyleLbl="node0" presStyleIdx="0" presStyleCnt="1" custScaleX="110368" custScaleY="147301"/>
      <dgm:spPr/>
      <dgm:t>
        <a:bodyPr/>
        <a:lstStyle/>
        <a:p>
          <a:endParaRPr lang="es-CO"/>
        </a:p>
      </dgm:t>
    </dgm:pt>
    <dgm:pt modelId="{AD1751AE-4975-4E64-BE0E-2D9AFFF4D12C}" type="pres">
      <dgm:prSet presAssocID="{32BC56C4-FB19-42AD-A5BB-C413F66CE8CE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951ECC2-C5EA-4A53-B3F3-9506862A7E77}" type="pres">
      <dgm:prSet presAssocID="{32BC56C4-FB19-42AD-A5BB-C413F66CE8CE}" presName="dummy" presStyleCnt="0"/>
      <dgm:spPr/>
    </dgm:pt>
    <dgm:pt modelId="{D725F73A-F206-4AEA-9310-330AA89CCF61}" type="pres">
      <dgm:prSet presAssocID="{A65AADDE-79A7-4F09-B21B-754B4851623E}" presName="sibTrans" presStyleLbl="sibTrans2D1" presStyleIdx="0" presStyleCnt="8"/>
      <dgm:spPr/>
      <dgm:t>
        <a:bodyPr/>
        <a:lstStyle/>
        <a:p>
          <a:endParaRPr lang="es-CO"/>
        </a:p>
      </dgm:t>
    </dgm:pt>
    <dgm:pt modelId="{430F3AF5-B145-49ED-A517-4F2B0195BE03}" type="pres">
      <dgm:prSet presAssocID="{287022DF-B2B0-4E48-9CA8-7852F2F14DE3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3BC1612-FC43-4512-B345-F74AB06EBCB1}" type="pres">
      <dgm:prSet presAssocID="{287022DF-B2B0-4E48-9CA8-7852F2F14DE3}" presName="dummy" presStyleCnt="0"/>
      <dgm:spPr/>
    </dgm:pt>
    <dgm:pt modelId="{64D59382-69C3-4F9B-9120-9371E0518DD3}" type="pres">
      <dgm:prSet presAssocID="{70F2376D-B7F9-4181-80D0-5BC598BB4F1F}" presName="sibTrans" presStyleLbl="sibTrans2D1" presStyleIdx="1" presStyleCnt="8"/>
      <dgm:spPr/>
      <dgm:t>
        <a:bodyPr/>
        <a:lstStyle/>
        <a:p>
          <a:endParaRPr lang="es-CO"/>
        </a:p>
      </dgm:t>
    </dgm:pt>
    <dgm:pt modelId="{39B8C910-CC53-4F1B-9CC5-2AD562E4EDEA}" type="pres">
      <dgm:prSet presAssocID="{E41E1628-3A11-43DB-9258-95144B164091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60FC1A9-C5A0-4E5D-AE9C-4343E9826793}" type="pres">
      <dgm:prSet presAssocID="{E41E1628-3A11-43DB-9258-95144B164091}" presName="dummy" presStyleCnt="0"/>
      <dgm:spPr/>
    </dgm:pt>
    <dgm:pt modelId="{36AB6E5B-D77D-4891-8ACC-7C303CD60014}" type="pres">
      <dgm:prSet presAssocID="{0CA81D44-AD71-4F59-9DD1-3DB4AF619756}" presName="sibTrans" presStyleLbl="sibTrans2D1" presStyleIdx="2" presStyleCnt="8"/>
      <dgm:spPr/>
      <dgm:t>
        <a:bodyPr/>
        <a:lstStyle/>
        <a:p>
          <a:endParaRPr lang="es-CO"/>
        </a:p>
      </dgm:t>
    </dgm:pt>
    <dgm:pt modelId="{79F434A5-B8C2-4F6C-916B-1AAA0D68219C}" type="pres">
      <dgm:prSet presAssocID="{F764EFAF-6B77-4A2A-8F5F-2A510A53A381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0468772-B1A3-49B1-B70C-8173705B7082}" type="pres">
      <dgm:prSet presAssocID="{F764EFAF-6B77-4A2A-8F5F-2A510A53A381}" presName="dummy" presStyleCnt="0"/>
      <dgm:spPr/>
    </dgm:pt>
    <dgm:pt modelId="{45E2FF70-5567-48BC-939C-57C061645302}" type="pres">
      <dgm:prSet presAssocID="{970E59A6-D2CC-42A7-8824-33B8AA251B3B}" presName="sibTrans" presStyleLbl="sibTrans2D1" presStyleIdx="3" presStyleCnt="8"/>
      <dgm:spPr/>
      <dgm:t>
        <a:bodyPr/>
        <a:lstStyle/>
        <a:p>
          <a:endParaRPr lang="es-CO"/>
        </a:p>
      </dgm:t>
    </dgm:pt>
    <dgm:pt modelId="{C9D32E5E-2606-456C-B009-6DA8F4582E5C}" type="pres">
      <dgm:prSet presAssocID="{AEC3FDD3-FDB1-44C7-A9EA-C53BF7E98EDE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5285F4F-7BAD-46E6-867D-8FDD35894CE8}" type="pres">
      <dgm:prSet presAssocID="{AEC3FDD3-FDB1-44C7-A9EA-C53BF7E98EDE}" presName="dummy" presStyleCnt="0"/>
      <dgm:spPr/>
    </dgm:pt>
    <dgm:pt modelId="{D6E6FDD5-E1A4-4040-8E43-370CDC81C9EA}" type="pres">
      <dgm:prSet presAssocID="{0173FE84-0705-4F20-B7AB-059909511C0D}" presName="sibTrans" presStyleLbl="sibTrans2D1" presStyleIdx="4" presStyleCnt="8"/>
      <dgm:spPr/>
      <dgm:t>
        <a:bodyPr/>
        <a:lstStyle/>
        <a:p>
          <a:endParaRPr lang="es-CO"/>
        </a:p>
      </dgm:t>
    </dgm:pt>
    <dgm:pt modelId="{A432AD78-EBD9-4C84-8C43-B7344B8EFCBF}" type="pres">
      <dgm:prSet presAssocID="{BAF2A768-0CC5-4427-B094-077B32320180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5496F24-DC72-4DEC-8DEB-F22A19F7438E}" type="pres">
      <dgm:prSet presAssocID="{BAF2A768-0CC5-4427-B094-077B32320180}" presName="dummy" presStyleCnt="0"/>
      <dgm:spPr/>
    </dgm:pt>
    <dgm:pt modelId="{69A6EDC0-A939-4F64-9230-B9E3FFCF9A88}" type="pres">
      <dgm:prSet presAssocID="{BF422FEA-53E8-413B-815B-0F927567B5EB}" presName="sibTrans" presStyleLbl="sibTrans2D1" presStyleIdx="5" presStyleCnt="8"/>
      <dgm:spPr/>
      <dgm:t>
        <a:bodyPr/>
        <a:lstStyle/>
        <a:p>
          <a:endParaRPr lang="es-CO"/>
        </a:p>
      </dgm:t>
    </dgm:pt>
    <dgm:pt modelId="{6A674078-4F91-402E-9EA8-81ABEE4D06E5}" type="pres">
      <dgm:prSet presAssocID="{397FE9C3-33C7-40D1-84EB-D55BCFFE753D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A060FAC-5232-4EA0-B95D-19D4803C352A}" type="pres">
      <dgm:prSet presAssocID="{397FE9C3-33C7-40D1-84EB-D55BCFFE753D}" presName="dummy" presStyleCnt="0"/>
      <dgm:spPr/>
    </dgm:pt>
    <dgm:pt modelId="{98136B66-F285-4A56-BE35-C2A868058E98}" type="pres">
      <dgm:prSet presAssocID="{1498CBE9-58BE-4E98-BF19-B004ABC3C564}" presName="sibTrans" presStyleLbl="sibTrans2D1" presStyleIdx="6" presStyleCnt="8"/>
      <dgm:spPr/>
      <dgm:t>
        <a:bodyPr/>
        <a:lstStyle/>
        <a:p>
          <a:endParaRPr lang="es-CO"/>
        </a:p>
      </dgm:t>
    </dgm:pt>
    <dgm:pt modelId="{D00E6849-1179-4DC5-BCF5-8DB2252EA1A5}" type="pres">
      <dgm:prSet presAssocID="{F73CF503-FBC4-45FE-81F1-3B8BA2C84930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F6E06E2-D596-47FD-8DFD-6CD4DB5B9C48}" type="pres">
      <dgm:prSet presAssocID="{F73CF503-FBC4-45FE-81F1-3B8BA2C84930}" presName="dummy" presStyleCnt="0"/>
      <dgm:spPr/>
    </dgm:pt>
    <dgm:pt modelId="{9B582B1C-C5A6-42FE-8583-378E1D10F5D9}" type="pres">
      <dgm:prSet presAssocID="{C693EB73-8CA4-420F-BEF9-F2CB428BA183}" presName="sibTrans" presStyleLbl="sibTrans2D1" presStyleIdx="7" presStyleCnt="8"/>
      <dgm:spPr/>
      <dgm:t>
        <a:bodyPr/>
        <a:lstStyle/>
        <a:p>
          <a:endParaRPr lang="es-CO"/>
        </a:p>
      </dgm:t>
    </dgm:pt>
  </dgm:ptLst>
  <dgm:cxnLst>
    <dgm:cxn modelId="{35B0406C-391F-414A-9690-BD3D6C331B6D}" type="presOf" srcId="{C693EB73-8CA4-420F-BEF9-F2CB428BA183}" destId="{9B582B1C-C5A6-42FE-8583-378E1D10F5D9}" srcOrd="0" destOrd="0" presId="urn:microsoft.com/office/officeart/2005/8/layout/radial6"/>
    <dgm:cxn modelId="{8C9B7486-5872-4DD2-9D3C-4D46FA4966B0}" srcId="{6E449D35-A7C5-4FDD-97BA-94CB9DCEED7C}" destId="{32BC56C4-FB19-42AD-A5BB-C413F66CE8CE}" srcOrd="0" destOrd="0" parTransId="{89C7DBB9-B67D-4199-AD9C-6450064BBF7F}" sibTransId="{A65AADDE-79A7-4F09-B21B-754B4851623E}"/>
    <dgm:cxn modelId="{46FCB383-3F7D-4826-8AE7-B1D5B59EEB51}" type="presOf" srcId="{AEC3FDD3-FDB1-44C7-A9EA-C53BF7E98EDE}" destId="{C9D32E5E-2606-456C-B009-6DA8F4582E5C}" srcOrd="0" destOrd="0" presId="urn:microsoft.com/office/officeart/2005/8/layout/radial6"/>
    <dgm:cxn modelId="{9533AF9E-294B-4E30-A78C-CD90E28635E1}" type="presOf" srcId="{F73CF503-FBC4-45FE-81F1-3B8BA2C84930}" destId="{D00E6849-1179-4DC5-BCF5-8DB2252EA1A5}" srcOrd="0" destOrd="0" presId="urn:microsoft.com/office/officeart/2005/8/layout/radial6"/>
    <dgm:cxn modelId="{5F57990C-537D-4E68-9373-8EF75D918D7B}" srcId="{6E449D35-A7C5-4FDD-97BA-94CB9DCEED7C}" destId="{BAF2A768-0CC5-4427-B094-077B32320180}" srcOrd="5" destOrd="0" parTransId="{DEC19013-D529-4C73-B057-F696C1265A2E}" sibTransId="{BF422FEA-53E8-413B-815B-0F927567B5EB}"/>
    <dgm:cxn modelId="{41400A5A-019B-47B5-83B9-98F519E9A41C}" type="presOf" srcId="{6E449D35-A7C5-4FDD-97BA-94CB9DCEED7C}" destId="{A062E269-DC82-452F-AEEB-31D4CDAA2110}" srcOrd="0" destOrd="0" presId="urn:microsoft.com/office/officeart/2005/8/layout/radial6"/>
    <dgm:cxn modelId="{DA9C254D-6FA5-4993-B2B5-6955873B628F}" type="presOf" srcId="{E41E1628-3A11-43DB-9258-95144B164091}" destId="{39B8C910-CC53-4F1B-9CC5-2AD562E4EDEA}" srcOrd="0" destOrd="0" presId="urn:microsoft.com/office/officeart/2005/8/layout/radial6"/>
    <dgm:cxn modelId="{2407079E-064D-43D0-8CB1-340651105325}" srcId="{6E449D35-A7C5-4FDD-97BA-94CB9DCEED7C}" destId="{287022DF-B2B0-4E48-9CA8-7852F2F14DE3}" srcOrd="1" destOrd="0" parTransId="{4FE7F484-AA54-48E8-9917-4252FF033D07}" sibTransId="{70F2376D-B7F9-4181-80D0-5BC598BB4F1F}"/>
    <dgm:cxn modelId="{5CB0E1EB-441D-46D0-9689-F624DE5AF179}" type="presOf" srcId="{70F2376D-B7F9-4181-80D0-5BC598BB4F1F}" destId="{64D59382-69C3-4F9B-9120-9371E0518DD3}" srcOrd="0" destOrd="0" presId="urn:microsoft.com/office/officeart/2005/8/layout/radial6"/>
    <dgm:cxn modelId="{194E7576-7E41-4ACE-AD42-9EC287BD4CA8}" type="presOf" srcId="{E9518A0F-FCC9-45E8-8D10-0F8F72B27FD6}" destId="{3B070D97-E19A-4FFD-89A0-37BCEF8E7184}" srcOrd="0" destOrd="0" presId="urn:microsoft.com/office/officeart/2005/8/layout/radial6"/>
    <dgm:cxn modelId="{F6D6239A-5307-4E90-BE70-9B4D0FA7C4C2}" type="presOf" srcId="{F764EFAF-6B77-4A2A-8F5F-2A510A53A381}" destId="{79F434A5-B8C2-4F6C-916B-1AAA0D68219C}" srcOrd="0" destOrd="0" presId="urn:microsoft.com/office/officeart/2005/8/layout/radial6"/>
    <dgm:cxn modelId="{B0419B91-E6EA-42C4-B808-D5D4055D0B89}" type="presOf" srcId="{1498CBE9-58BE-4E98-BF19-B004ABC3C564}" destId="{98136B66-F285-4A56-BE35-C2A868058E98}" srcOrd="0" destOrd="0" presId="urn:microsoft.com/office/officeart/2005/8/layout/radial6"/>
    <dgm:cxn modelId="{BF15E9F6-D653-4F9D-A504-6808F35E3ABA}" srcId="{6E449D35-A7C5-4FDD-97BA-94CB9DCEED7C}" destId="{E41E1628-3A11-43DB-9258-95144B164091}" srcOrd="2" destOrd="0" parTransId="{E803A338-AEDB-4562-82D9-12ABE3A39750}" sibTransId="{0CA81D44-AD71-4F59-9DD1-3DB4AF619756}"/>
    <dgm:cxn modelId="{802B0DE6-24E8-444C-A132-92DD8D6AB77F}" type="presOf" srcId="{BF422FEA-53E8-413B-815B-0F927567B5EB}" destId="{69A6EDC0-A939-4F64-9230-B9E3FFCF9A88}" srcOrd="0" destOrd="0" presId="urn:microsoft.com/office/officeart/2005/8/layout/radial6"/>
    <dgm:cxn modelId="{A7897683-DD00-470B-845A-834C43642FC9}" type="presOf" srcId="{397FE9C3-33C7-40D1-84EB-D55BCFFE753D}" destId="{6A674078-4F91-402E-9EA8-81ABEE4D06E5}" srcOrd="0" destOrd="0" presId="urn:microsoft.com/office/officeart/2005/8/layout/radial6"/>
    <dgm:cxn modelId="{60DCADDC-C911-4031-B7B2-1FC75EEE715F}" type="presOf" srcId="{0CA81D44-AD71-4F59-9DD1-3DB4AF619756}" destId="{36AB6E5B-D77D-4891-8ACC-7C303CD60014}" srcOrd="0" destOrd="0" presId="urn:microsoft.com/office/officeart/2005/8/layout/radial6"/>
    <dgm:cxn modelId="{23A488CC-35AA-45EB-AB5C-B7E3C3214819}" type="presOf" srcId="{A65AADDE-79A7-4F09-B21B-754B4851623E}" destId="{D725F73A-F206-4AEA-9310-330AA89CCF61}" srcOrd="0" destOrd="0" presId="urn:microsoft.com/office/officeart/2005/8/layout/radial6"/>
    <dgm:cxn modelId="{3AD40754-A420-4DA2-B113-635E1844A1CC}" srcId="{6E449D35-A7C5-4FDD-97BA-94CB9DCEED7C}" destId="{F764EFAF-6B77-4A2A-8F5F-2A510A53A381}" srcOrd="3" destOrd="0" parTransId="{54B4EDF9-276C-4DFB-9ECB-1AAB6759D33F}" sibTransId="{970E59A6-D2CC-42A7-8824-33B8AA251B3B}"/>
    <dgm:cxn modelId="{196E2633-AD87-4A40-9532-0729E1F7C913}" srcId="{E9518A0F-FCC9-45E8-8D10-0F8F72B27FD6}" destId="{6E449D35-A7C5-4FDD-97BA-94CB9DCEED7C}" srcOrd="0" destOrd="0" parTransId="{3509BFB1-8CB2-460A-8D5C-E8A8E629937F}" sibTransId="{DA70DB84-9B9D-4461-A41B-89FEF7980E45}"/>
    <dgm:cxn modelId="{F0574324-3FF0-4399-918A-4141F4073BED}" type="presOf" srcId="{0173FE84-0705-4F20-B7AB-059909511C0D}" destId="{D6E6FDD5-E1A4-4040-8E43-370CDC81C9EA}" srcOrd="0" destOrd="0" presId="urn:microsoft.com/office/officeart/2005/8/layout/radial6"/>
    <dgm:cxn modelId="{E9F1F0D4-AE54-43E7-A858-46B701C9A5C7}" type="presOf" srcId="{32BC56C4-FB19-42AD-A5BB-C413F66CE8CE}" destId="{AD1751AE-4975-4E64-BE0E-2D9AFFF4D12C}" srcOrd="0" destOrd="0" presId="urn:microsoft.com/office/officeart/2005/8/layout/radial6"/>
    <dgm:cxn modelId="{85DC5ED6-CE65-405B-A7F3-4C241A2F7C04}" type="presOf" srcId="{287022DF-B2B0-4E48-9CA8-7852F2F14DE3}" destId="{430F3AF5-B145-49ED-A517-4F2B0195BE03}" srcOrd="0" destOrd="0" presId="urn:microsoft.com/office/officeart/2005/8/layout/radial6"/>
    <dgm:cxn modelId="{526C37D8-2876-4BE9-9210-8A9CF00CFA30}" srcId="{6E449D35-A7C5-4FDD-97BA-94CB9DCEED7C}" destId="{F73CF503-FBC4-45FE-81F1-3B8BA2C84930}" srcOrd="7" destOrd="0" parTransId="{F19C229E-95FC-475D-93DC-3389B93911E0}" sibTransId="{C693EB73-8CA4-420F-BEF9-F2CB428BA183}"/>
    <dgm:cxn modelId="{02457D2F-5565-4859-92DD-CF842119A0E9}" type="presOf" srcId="{970E59A6-D2CC-42A7-8824-33B8AA251B3B}" destId="{45E2FF70-5567-48BC-939C-57C061645302}" srcOrd="0" destOrd="0" presId="urn:microsoft.com/office/officeart/2005/8/layout/radial6"/>
    <dgm:cxn modelId="{638C016D-53A3-41C7-B2A8-18226464E757}" srcId="{6E449D35-A7C5-4FDD-97BA-94CB9DCEED7C}" destId="{AEC3FDD3-FDB1-44C7-A9EA-C53BF7E98EDE}" srcOrd="4" destOrd="0" parTransId="{AD83DE07-CDEA-4117-802D-5357C352A203}" sibTransId="{0173FE84-0705-4F20-B7AB-059909511C0D}"/>
    <dgm:cxn modelId="{D2007B88-5D05-42E0-875B-49C8039C34FA}" srcId="{6E449D35-A7C5-4FDD-97BA-94CB9DCEED7C}" destId="{397FE9C3-33C7-40D1-84EB-D55BCFFE753D}" srcOrd="6" destOrd="0" parTransId="{DB1E008C-556F-4EC6-AB55-B345708A3E6F}" sibTransId="{1498CBE9-58BE-4E98-BF19-B004ABC3C564}"/>
    <dgm:cxn modelId="{E78F6122-3BCE-454B-9251-56A6354FBEA0}" type="presOf" srcId="{BAF2A768-0CC5-4427-B094-077B32320180}" destId="{A432AD78-EBD9-4C84-8C43-B7344B8EFCBF}" srcOrd="0" destOrd="0" presId="urn:microsoft.com/office/officeart/2005/8/layout/radial6"/>
    <dgm:cxn modelId="{A986C0C4-D898-42AD-B3C6-BA23293696BD}" type="presParOf" srcId="{3B070D97-E19A-4FFD-89A0-37BCEF8E7184}" destId="{A062E269-DC82-452F-AEEB-31D4CDAA2110}" srcOrd="0" destOrd="0" presId="urn:microsoft.com/office/officeart/2005/8/layout/radial6"/>
    <dgm:cxn modelId="{BEC1A705-B97A-4A33-A735-EF5F2C91D384}" type="presParOf" srcId="{3B070D97-E19A-4FFD-89A0-37BCEF8E7184}" destId="{AD1751AE-4975-4E64-BE0E-2D9AFFF4D12C}" srcOrd="1" destOrd="0" presId="urn:microsoft.com/office/officeart/2005/8/layout/radial6"/>
    <dgm:cxn modelId="{2B9D7505-25EF-4E1B-93A2-E80F3425F7ED}" type="presParOf" srcId="{3B070D97-E19A-4FFD-89A0-37BCEF8E7184}" destId="{2951ECC2-C5EA-4A53-B3F3-9506862A7E77}" srcOrd="2" destOrd="0" presId="urn:microsoft.com/office/officeart/2005/8/layout/radial6"/>
    <dgm:cxn modelId="{96CE4001-847C-44B5-8C4A-FB2E42724D5D}" type="presParOf" srcId="{3B070D97-E19A-4FFD-89A0-37BCEF8E7184}" destId="{D725F73A-F206-4AEA-9310-330AA89CCF61}" srcOrd="3" destOrd="0" presId="urn:microsoft.com/office/officeart/2005/8/layout/radial6"/>
    <dgm:cxn modelId="{A58E2C69-1D18-4194-BDB9-F625DF1E7AFE}" type="presParOf" srcId="{3B070D97-E19A-4FFD-89A0-37BCEF8E7184}" destId="{430F3AF5-B145-49ED-A517-4F2B0195BE03}" srcOrd="4" destOrd="0" presId="urn:microsoft.com/office/officeart/2005/8/layout/radial6"/>
    <dgm:cxn modelId="{E759A88C-6267-47E2-B334-B63FC4388559}" type="presParOf" srcId="{3B070D97-E19A-4FFD-89A0-37BCEF8E7184}" destId="{63BC1612-FC43-4512-B345-F74AB06EBCB1}" srcOrd="5" destOrd="0" presId="urn:microsoft.com/office/officeart/2005/8/layout/radial6"/>
    <dgm:cxn modelId="{762F7A82-DAA7-4D38-9D4F-802C8B1FA113}" type="presParOf" srcId="{3B070D97-E19A-4FFD-89A0-37BCEF8E7184}" destId="{64D59382-69C3-4F9B-9120-9371E0518DD3}" srcOrd="6" destOrd="0" presId="urn:microsoft.com/office/officeart/2005/8/layout/radial6"/>
    <dgm:cxn modelId="{591D952A-1173-4423-ABBC-278C1D4FD1FF}" type="presParOf" srcId="{3B070D97-E19A-4FFD-89A0-37BCEF8E7184}" destId="{39B8C910-CC53-4F1B-9CC5-2AD562E4EDEA}" srcOrd="7" destOrd="0" presId="urn:microsoft.com/office/officeart/2005/8/layout/radial6"/>
    <dgm:cxn modelId="{820F58CA-65B4-4F82-BE69-62504449A260}" type="presParOf" srcId="{3B070D97-E19A-4FFD-89A0-37BCEF8E7184}" destId="{560FC1A9-C5A0-4E5D-AE9C-4343E9826793}" srcOrd="8" destOrd="0" presId="urn:microsoft.com/office/officeart/2005/8/layout/radial6"/>
    <dgm:cxn modelId="{F8E4C0E3-2FEB-4E36-BC81-DB50C2D0ADB3}" type="presParOf" srcId="{3B070D97-E19A-4FFD-89A0-37BCEF8E7184}" destId="{36AB6E5B-D77D-4891-8ACC-7C303CD60014}" srcOrd="9" destOrd="0" presId="urn:microsoft.com/office/officeart/2005/8/layout/radial6"/>
    <dgm:cxn modelId="{4F1D4F1B-A9B1-4053-92C4-EC781105CA91}" type="presParOf" srcId="{3B070D97-E19A-4FFD-89A0-37BCEF8E7184}" destId="{79F434A5-B8C2-4F6C-916B-1AAA0D68219C}" srcOrd="10" destOrd="0" presId="urn:microsoft.com/office/officeart/2005/8/layout/radial6"/>
    <dgm:cxn modelId="{E5628C1C-5C47-47F0-A016-6E8B3BDA1869}" type="presParOf" srcId="{3B070D97-E19A-4FFD-89A0-37BCEF8E7184}" destId="{C0468772-B1A3-49B1-B70C-8173705B7082}" srcOrd="11" destOrd="0" presId="urn:microsoft.com/office/officeart/2005/8/layout/radial6"/>
    <dgm:cxn modelId="{0F4BBE77-92EC-4AFB-8A2D-4554BCECFA48}" type="presParOf" srcId="{3B070D97-E19A-4FFD-89A0-37BCEF8E7184}" destId="{45E2FF70-5567-48BC-939C-57C061645302}" srcOrd="12" destOrd="0" presId="urn:microsoft.com/office/officeart/2005/8/layout/radial6"/>
    <dgm:cxn modelId="{2A87E608-014C-4F1B-B568-29ECABCC22DE}" type="presParOf" srcId="{3B070D97-E19A-4FFD-89A0-37BCEF8E7184}" destId="{C9D32E5E-2606-456C-B009-6DA8F4582E5C}" srcOrd="13" destOrd="0" presId="urn:microsoft.com/office/officeart/2005/8/layout/radial6"/>
    <dgm:cxn modelId="{D2DF1E9C-7C98-4381-BA2A-32778B468D47}" type="presParOf" srcId="{3B070D97-E19A-4FFD-89A0-37BCEF8E7184}" destId="{15285F4F-7BAD-46E6-867D-8FDD35894CE8}" srcOrd="14" destOrd="0" presId="urn:microsoft.com/office/officeart/2005/8/layout/radial6"/>
    <dgm:cxn modelId="{50F6835C-887E-4E83-A624-EBD4D3B8581F}" type="presParOf" srcId="{3B070D97-E19A-4FFD-89A0-37BCEF8E7184}" destId="{D6E6FDD5-E1A4-4040-8E43-370CDC81C9EA}" srcOrd="15" destOrd="0" presId="urn:microsoft.com/office/officeart/2005/8/layout/radial6"/>
    <dgm:cxn modelId="{1F0E6FA2-D405-4767-B910-5B20E39DF053}" type="presParOf" srcId="{3B070D97-E19A-4FFD-89A0-37BCEF8E7184}" destId="{A432AD78-EBD9-4C84-8C43-B7344B8EFCBF}" srcOrd="16" destOrd="0" presId="urn:microsoft.com/office/officeart/2005/8/layout/radial6"/>
    <dgm:cxn modelId="{22E09331-F9E1-49C8-87BE-C47A94A93085}" type="presParOf" srcId="{3B070D97-E19A-4FFD-89A0-37BCEF8E7184}" destId="{85496F24-DC72-4DEC-8DEB-F22A19F7438E}" srcOrd="17" destOrd="0" presId="urn:microsoft.com/office/officeart/2005/8/layout/radial6"/>
    <dgm:cxn modelId="{9E2BD1EC-8920-410E-81D5-E6D659192E2A}" type="presParOf" srcId="{3B070D97-E19A-4FFD-89A0-37BCEF8E7184}" destId="{69A6EDC0-A939-4F64-9230-B9E3FFCF9A88}" srcOrd="18" destOrd="0" presId="urn:microsoft.com/office/officeart/2005/8/layout/radial6"/>
    <dgm:cxn modelId="{952DB660-4ED6-4BDC-9EFD-50BB781BE7C1}" type="presParOf" srcId="{3B070D97-E19A-4FFD-89A0-37BCEF8E7184}" destId="{6A674078-4F91-402E-9EA8-81ABEE4D06E5}" srcOrd="19" destOrd="0" presId="urn:microsoft.com/office/officeart/2005/8/layout/radial6"/>
    <dgm:cxn modelId="{30B8A311-4957-42D3-B0EF-B6DC8905CD92}" type="presParOf" srcId="{3B070D97-E19A-4FFD-89A0-37BCEF8E7184}" destId="{AA060FAC-5232-4EA0-B95D-19D4803C352A}" srcOrd="20" destOrd="0" presId="urn:microsoft.com/office/officeart/2005/8/layout/radial6"/>
    <dgm:cxn modelId="{80782513-49D4-4396-BE71-789D3AB6C3B2}" type="presParOf" srcId="{3B070D97-E19A-4FFD-89A0-37BCEF8E7184}" destId="{98136B66-F285-4A56-BE35-C2A868058E98}" srcOrd="21" destOrd="0" presId="urn:microsoft.com/office/officeart/2005/8/layout/radial6"/>
    <dgm:cxn modelId="{9E409EBF-CA67-464F-AC84-2622E4528254}" type="presParOf" srcId="{3B070D97-E19A-4FFD-89A0-37BCEF8E7184}" destId="{D00E6849-1179-4DC5-BCF5-8DB2252EA1A5}" srcOrd="22" destOrd="0" presId="urn:microsoft.com/office/officeart/2005/8/layout/radial6"/>
    <dgm:cxn modelId="{0B052BAC-625B-42B7-A63F-8AC371304786}" type="presParOf" srcId="{3B070D97-E19A-4FFD-89A0-37BCEF8E7184}" destId="{2F6E06E2-D596-47FD-8DFD-6CD4DB5B9C48}" srcOrd="23" destOrd="0" presId="urn:microsoft.com/office/officeart/2005/8/layout/radial6"/>
    <dgm:cxn modelId="{ABA39FAB-1E08-47F3-AD72-146EF4C0BB3E}" type="presParOf" srcId="{3B070D97-E19A-4FFD-89A0-37BCEF8E7184}" destId="{9B582B1C-C5A6-42FE-8583-378E1D10F5D9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82B1C-C5A6-42FE-8583-378E1D10F5D9}">
      <dsp:nvSpPr>
        <dsp:cNvPr id="0" name=""/>
        <dsp:cNvSpPr/>
      </dsp:nvSpPr>
      <dsp:spPr>
        <a:xfrm>
          <a:off x="2116388" y="363120"/>
          <a:ext cx="3270249" cy="3270249"/>
        </a:xfrm>
        <a:prstGeom prst="blockArc">
          <a:avLst>
            <a:gd name="adj1" fmla="val 13500000"/>
            <a:gd name="adj2" fmla="val 16200000"/>
            <a:gd name="adj3" fmla="val 3433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136B66-F285-4A56-BE35-C2A868058E98}">
      <dsp:nvSpPr>
        <dsp:cNvPr id="0" name=""/>
        <dsp:cNvSpPr/>
      </dsp:nvSpPr>
      <dsp:spPr>
        <a:xfrm>
          <a:off x="2116388" y="363120"/>
          <a:ext cx="3270249" cy="3270249"/>
        </a:xfrm>
        <a:prstGeom prst="blockArc">
          <a:avLst>
            <a:gd name="adj1" fmla="val 10800000"/>
            <a:gd name="adj2" fmla="val 13500000"/>
            <a:gd name="adj3" fmla="val 3433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A6EDC0-A939-4F64-9230-B9E3FFCF9A88}">
      <dsp:nvSpPr>
        <dsp:cNvPr id="0" name=""/>
        <dsp:cNvSpPr/>
      </dsp:nvSpPr>
      <dsp:spPr>
        <a:xfrm>
          <a:off x="2116388" y="363120"/>
          <a:ext cx="3270249" cy="3270249"/>
        </a:xfrm>
        <a:prstGeom prst="blockArc">
          <a:avLst>
            <a:gd name="adj1" fmla="val 8100000"/>
            <a:gd name="adj2" fmla="val 10800000"/>
            <a:gd name="adj3" fmla="val 3433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6FDD5-E1A4-4040-8E43-370CDC81C9EA}">
      <dsp:nvSpPr>
        <dsp:cNvPr id="0" name=""/>
        <dsp:cNvSpPr/>
      </dsp:nvSpPr>
      <dsp:spPr>
        <a:xfrm>
          <a:off x="2116388" y="363120"/>
          <a:ext cx="3270249" cy="3270249"/>
        </a:xfrm>
        <a:prstGeom prst="blockArc">
          <a:avLst>
            <a:gd name="adj1" fmla="val 5400000"/>
            <a:gd name="adj2" fmla="val 8100000"/>
            <a:gd name="adj3" fmla="val 3433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2FF70-5567-48BC-939C-57C061645302}">
      <dsp:nvSpPr>
        <dsp:cNvPr id="0" name=""/>
        <dsp:cNvSpPr/>
      </dsp:nvSpPr>
      <dsp:spPr>
        <a:xfrm>
          <a:off x="2116388" y="363120"/>
          <a:ext cx="3270249" cy="3270249"/>
        </a:xfrm>
        <a:prstGeom prst="blockArc">
          <a:avLst>
            <a:gd name="adj1" fmla="val 2700000"/>
            <a:gd name="adj2" fmla="val 5400000"/>
            <a:gd name="adj3" fmla="val 3433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AB6E5B-D77D-4891-8ACC-7C303CD60014}">
      <dsp:nvSpPr>
        <dsp:cNvPr id="0" name=""/>
        <dsp:cNvSpPr/>
      </dsp:nvSpPr>
      <dsp:spPr>
        <a:xfrm>
          <a:off x="2116388" y="363120"/>
          <a:ext cx="3270249" cy="3270249"/>
        </a:xfrm>
        <a:prstGeom prst="blockArc">
          <a:avLst>
            <a:gd name="adj1" fmla="val 0"/>
            <a:gd name="adj2" fmla="val 2700000"/>
            <a:gd name="adj3" fmla="val 3433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D59382-69C3-4F9B-9120-9371E0518DD3}">
      <dsp:nvSpPr>
        <dsp:cNvPr id="0" name=""/>
        <dsp:cNvSpPr/>
      </dsp:nvSpPr>
      <dsp:spPr>
        <a:xfrm>
          <a:off x="2116388" y="363120"/>
          <a:ext cx="3270249" cy="3270249"/>
        </a:xfrm>
        <a:prstGeom prst="blockArc">
          <a:avLst>
            <a:gd name="adj1" fmla="val 18900000"/>
            <a:gd name="adj2" fmla="val 0"/>
            <a:gd name="adj3" fmla="val 3433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5F73A-F206-4AEA-9310-330AA89CCF61}">
      <dsp:nvSpPr>
        <dsp:cNvPr id="0" name=""/>
        <dsp:cNvSpPr/>
      </dsp:nvSpPr>
      <dsp:spPr>
        <a:xfrm>
          <a:off x="2116388" y="363120"/>
          <a:ext cx="3270249" cy="3270249"/>
        </a:xfrm>
        <a:prstGeom prst="blockArc">
          <a:avLst>
            <a:gd name="adj1" fmla="val 16200000"/>
            <a:gd name="adj2" fmla="val 18900000"/>
            <a:gd name="adj3" fmla="val 3433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62E269-DC82-452F-AEEB-31D4CDAA2110}">
      <dsp:nvSpPr>
        <dsp:cNvPr id="0" name=""/>
        <dsp:cNvSpPr/>
      </dsp:nvSpPr>
      <dsp:spPr>
        <a:xfrm>
          <a:off x="3136912" y="1177977"/>
          <a:ext cx="1229201" cy="16405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cliente</a:t>
          </a:r>
          <a:endParaRPr lang="es-CO" sz="2300" kern="1200" dirty="0"/>
        </a:p>
      </dsp:txBody>
      <dsp:txXfrm>
        <a:off x="3316924" y="1418228"/>
        <a:ext cx="869177" cy="1160034"/>
      </dsp:txXfrm>
    </dsp:sp>
    <dsp:sp modelId="{AD1751AE-4975-4E64-BE0E-2D9AFFF4D12C}">
      <dsp:nvSpPr>
        <dsp:cNvPr id="0" name=""/>
        <dsp:cNvSpPr/>
      </dsp:nvSpPr>
      <dsp:spPr>
        <a:xfrm>
          <a:off x="3361707" y="1381"/>
          <a:ext cx="779611" cy="779611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b="1" kern="1200" dirty="0" smtClean="0">
              <a:solidFill>
                <a:schemeClr val="bg1"/>
              </a:solidFill>
            </a:rPr>
            <a:t>E-</a:t>
          </a:r>
          <a:r>
            <a:rPr lang="es-CO" sz="800" b="1" kern="1200" dirty="0" err="1" smtClean="0">
              <a:solidFill>
                <a:schemeClr val="bg1"/>
              </a:solidFill>
            </a:rPr>
            <a:t>commerce</a:t>
          </a:r>
          <a:endParaRPr lang="es-CO" sz="800" b="1" kern="1200" dirty="0">
            <a:solidFill>
              <a:schemeClr val="bg1"/>
            </a:solidFill>
          </a:endParaRPr>
        </a:p>
      </dsp:txBody>
      <dsp:txXfrm>
        <a:off x="3475878" y="115552"/>
        <a:ext cx="551269" cy="551269"/>
      </dsp:txXfrm>
    </dsp:sp>
    <dsp:sp modelId="{430F3AF5-B145-49ED-A517-4F2B0195BE03}">
      <dsp:nvSpPr>
        <dsp:cNvPr id="0" name=""/>
        <dsp:cNvSpPr/>
      </dsp:nvSpPr>
      <dsp:spPr>
        <a:xfrm>
          <a:off x="4498069" y="472077"/>
          <a:ext cx="779611" cy="779611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>
              <a:solidFill>
                <a:schemeClr val="bg1"/>
              </a:solidFill>
            </a:rPr>
            <a:t>Tiendas </a:t>
          </a:r>
          <a:r>
            <a:rPr lang="es-CO" sz="1000" kern="1200" dirty="0" err="1" smtClean="0">
              <a:solidFill>
                <a:schemeClr val="bg1"/>
              </a:solidFill>
            </a:rPr>
            <a:t>fisicas</a:t>
          </a:r>
          <a:endParaRPr lang="es-CO" sz="1000" kern="1200" dirty="0">
            <a:solidFill>
              <a:schemeClr val="bg1"/>
            </a:solidFill>
          </a:endParaRPr>
        </a:p>
      </dsp:txBody>
      <dsp:txXfrm>
        <a:off x="4612240" y="586248"/>
        <a:ext cx="551269" cy="551269"/>
      </dsp:txXfrm>
    </dsp:sp>
    <dsp:sp modelId="{39B8C910-CC53-4F1B-9CC5-2AD562E4EDEA}">
      <dsp:nvSpPr>
        <dsp:cNvPr id="0" name=""/>
        <dsp:cNvSpPr/>
      </dsp:nvSpPr>
      <dsp:spPr>
        <a:xfrm>
          <a:off x="4968766" y="1608439"/>
          <a:ext cx="779611" cy="779611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0" kern="1200" dirty="0" smtClean="0"/>
            <a:t>Movilidad</a:t>
          </a:r>
          <a:endParaRPr lang="es-CO" sz="1000" b="0" kern="1200" dirty="0"/>
        </a:p>
      </dsp:txBody>
      <dsp:txXfrm>
        <a:off x="5082937" y="1722610"/>
        <a:ext cx="551269" cy="551269"/>
      </dsp:txXfrm>
    </dsp:sp>
    <dsp:sp modelId="{79F434A5-B8C2-4F6C-916B-1AAA0D68219C}">
      <dsp:nvSpPr>
        <dsp:cNvPr id="0" name=""/>
        <dsp:cNvSpPr/>
      </dsp:nvSpPr>
      <dsp:spPr>
        <a:xfrm>
          <a:off x="4498069" y="2744801"/>
          <a:ext cx="779611" cy="779611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0" kern="1200" dirty="0" smtClean="0"/>
            <a:t>Góndolas virtuales</a:t>
          </a:r>
          <a:endParaRPr lang="es-CO" sz="1000" b="0" kern="1200" dirty="0"/>
        </a:p>
      </dsp:txBody>
      <dsp:txXfrm>
        <a:off x="4612240" y="2858972"/>
        <a:ext cx="551269" cy="551269"/>
      </dsp:txXfrm>
    </dsp:sp>
    <dsp:sp modelId="{C9D32E5E-2606-456C-B009-6DA8F4582E5C}">
      <dsp:nvSpPr>
        <dsp:cNvPr id="0" name=""/>
        <dsp:cNvSpPr/>
      </dsp:nvSpPr>
      <dsp:spPr>
        <a:xfrm>
          <a:off x="3361707" y="3215498"/>
          <a:ext cx="779611" cy="779611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/>
            <a:t>Catalogos digitales</a:t>
          </a:r>
          <a:endParaRPr lang="es-CO" sz="1000" kern="1200" dirty="0"/>
        </a:p>
      </dsp:txBody>
      <dsp:txXfrm>
        <a:off x="3475878" y="3329669"/>
        <a:ext cx="551269" cy="551269"/>
      </dsp:txXfrm>
    </dsp:sp>
    <dsp:sp modelId="{A432AD78-EBD9-4C84-8C43-B7344B8EFCBF}">
      <dsp:nvSpPr>
        <dsp:cNvPr id="0" name=""/>
        <dsp:cNvSpPr/>
      </dsp:nvSpPr>
      <dsp:spPr>
        <a:xfrm>
          <a:off x="2225345" y="2744801"/>
          <a:ext cx="779611" cy="779611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kern="1200" dirty="0" smtClean="0"/>
            <a:t>Domicilios</a:t>
          </a:r>
          <a:endParaRPr lang="es-CO" sz="900" kern="1200" dirty="0"/>
        </a:p>
      </dsp:txBody>
      <dsp:txXfrm>
        <a:off x="2339516" y="2858972"/>
        <a:ext cx="551269" cy="551269"/>
      </dsp:txXfrm>
    </dsp:sp>
    <dsp:sp modelId="{6A674078-4F91-402E-9EA8-81ABEE4D06E5}">
      <dsp:nvSpPr>
        <dsp:cNvPr id="0" name=""/>
        <dsp:cNvSpPr/>
      </dsp:nvSpPr>
      <dsp:spPr>
        <a:xfrm>
          <a:off x="1754648" y="1608439"/>
          <a:ext cx="779611" cy="779611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/>
            <a:t>Punto entrega No alimentos</a:t>
          </a:r>
          <a:endParaRPr lang="es-CO" sz="1000" kern="1200" dirty="0"/>
        </a:p>
      </dsp:txBody>
      <dsp:txXfrm>
        <a:off x="1868819" y="1722610"/>
        <a:ext cx="551269" cy="551269"/>
      </dsp:txXfrm>
    </dsp:sp>
    <dsp:sp modelId="{D00E6849-1179-4DC5-BCF5-8DB2252EA1A5}">
      <dsp:nvSpPr>
        <dsp:cNvPr id="0" name=""/>
        <dsp:cNvSpPr/>
      </dsp:nvSpPr>
      <dsp:spPr>
        <a:xfrm>
          <a:off x="2225345" y="472077"/>
          <a:ext cx="779611" cy="779611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Canales alternos</a:t>
          </a:r>
          <a:endParaRPr lang="es-CO" sz="1100" kern="1200" dirty="0"/>
        </a:p>
      </dsp:txBody>
      <dsp:txXfrm>
        <a:off x="2339516" y="586248"/>
        <a:ext cx="551269" cy="551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AFFEF-A5C4-4B03-A6B3-4A4C0D86746D}" type="datetimeFigureOut">
              <a:rPr lang="es-CO" smtClean="0"/>
              <a:t>29/07/2014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EA2EB-3461-4D93-9357-427738F88C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7681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38D44-7B48-4165-A6E6-5D4FF365FA0D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0607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1F78-8269-43E2-9AC5-F830B8540196}" type="datetimeFigureOut">
              <a:rPr lang="es-CO" smtClean="0"/>
              <a:t>29/07/2014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162E-4FB5-4BFB-B2F1-3A9C2124A6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5963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1F78-8269-43E2-9AC5-F830B8540196}" type="datetimeFigureOut">
              <a:rPr lang="es-CO" smtClean="0"/>
              <a:t>29/07/2014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162E-4FB5-4BFB-B2F1-3A9C2124A6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450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1F78-8269-43E2-9AC5-F830B8540196}" type="datetimeFigureOut">
              <a:rPr lang="es-CO" smtClean="0"/>
              <a:t>29/07/2014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162E-4FB5-4BFB-B2F1-3A9C2124A6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6875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1F78-8269-43E2-9AC5-F830B8540196}" type="datetimeFigureOut">
              <a:rPr lang="es-CO" smtClean="0"/>
              <a:t>29/07/2014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162E-4FB5-4BFB-B2F1-3A9C2124A6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2438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1F78-8269-43E2-9AC5-F830B8540196}" type="datetimeFigureOut">
              <a:rPr lang="es-CO" smtClean="0"/>
              <a:t>29/07/2014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162E-4FB5-4BFB-B2F1-3A9C2124A6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446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1F78-8269-43E2-9AC5-F830B8540196}" type="datetimeFigureOut">
              <a:rPr lang="es-CO" smtClean="0"/>
              <a:t>29/07/2014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162E-4FB5-4BFB-B2F1-3A9C2124A6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1473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1F78-8269-43E2-9AC5-F830B8540196}" type="datetimeFigureOut">
              <a:rPr lang="es-CO" smtClean="0"/>
              <a:t>29/07/2014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162E-4FB5-4BFB-B2F1-3A9C2124A6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514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1F78-8269-43E2-9AC5-F830B8540196}" type="datetimeFigureOut">
              <a:rPr lang="es-CO" smtClean="0"/>
              <a:t>29/07/2014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162E-4FB5-4BFB-B2F1-3A9C2124A6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7261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1F78-8269-43E2-9AC5-F830B8540196}" type="datetimeFigureOut">
              <a:rPr lang="es-CO" smtClean="0"/>
              <a:t>29/07/2014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162E-4FB5-4BFB-B2F1-3A9C2124A6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5798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1F78-8269-43E2-9AC5-F830B8540196}" type="datetimeFigureOut">
              <a:rPr lang="es-CO" smtClean="0"/>
              <a:t>29/07/2014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162E-4FB5-4BFB-B2F1-3A9C2124A6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5059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1F78-8269-43E2-9AC5-F830B8540196}" type="datetimeFigureOut">
              <a:rPr lang="es-CO" smtClean="0"/>
              <a:t>29/07/2014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162E-4FB5-4BFB-B2F1-3A9C2124A6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3311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F1F78-8269-43E2-9AC5-F830B8540196}" type="datetimeFigureOut">
              <a:rPr lang="es-CO" smtClean="0"/>
              <a:t>29/07/2014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4162E-4FB5-4BFB-B2F1-3A9C2124A6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917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2.jp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gif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.jp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0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64" y="1255206"/>
            <a:ext cx="11771323" cy="497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81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2656"/>
            <a:ext cx="9144000" cy="686331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287688" y="3596749"/>
            <a:ext cx="611033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CO" sz="1600" dirty="0">
                <a:latin typeface="Helvetica" pitchFamily="34" charset="0"/>
              </a:rPr>
              <a:t>Servicio que ofrecen los canales de .com y domicilios que permite al cliente recoger su mercado sin ningún costo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CO" sz="1600" dirty="0">
                <a:latin typeface="Helvetica" pitchFamily="34" charset="0"/>
              </a:rPr>
              <a:t>Actualmente opera en Medellín y Bogotá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CO" sz="1600" dirty="0">
                <a:latin typeface="Helvetica" pitchFamily="34" charset="0"/>
              </a:rPr>
              <a:t>Beneficios para el cliente: Mejora en tiempos de entrega, disminución de agotados, garantizar calidad en los productos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CO" sz="1600" dirty="0">
                <a:latin typeface="Helvetica" pitchFamily="34" charset="0"/>
              </a:rPr>
              <a:t>Aplicación de avances tecnológicos que llevan a la eficiencia operativa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6" t="31903" r="28568" b="11007"/>
          <a:stretch/>
        </p:blipFill>
        <p:spPr bwMode="auto">
          <a:xfrm rot="5400000">
            <a:off x="4853896" y="1182843"/>
            <a:ext cx="2484209" cy="1854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935761" y="75986"/>
            <a:ext cx="4084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latin typeface="Helvetica" panose="020B0604020202020204" pitchFamily="34" charset="0"/>
                <a:cs typeface="Helvetica" panose="020B0604020202020204" pitchFamily="34" charset="0"/>
              </a:rPr>
              <a:t>Punto entrega alimentos</a:t>
            </a:r>
          </a:p>
        </p:txBody>
      </p:sp>
    </p:spTree>
    <p:extLst>
      <p:ext uri="{BB962C8B-B14F-4D97-AF65-F5344CB8AC3E}">
        <p14:creationId xmlns:p14="http://schemas.microsoft.com/office/powerpoint/2010/main" val="66841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2656"/>
            <a:ext cx="9144000" cy="686331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245053" y="4005064"/>
            <a:ext cx="6110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CO" dirty="0">
                <a:latin typeface="Helvetica" pitchFamily="34" charset="0"/>
              </a:rPr>
              <a:t>Los clientes de éxito.com hacen  sus compras y las recogen de forma gratuita en las tiendas de la compañía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CO" dirty="0">
                <a:latin typeface="Helvetica" pitchFamily="34" charset="0"/>
              </a:rPr>
              <a:t>Actualmente funciona en 200 tiendas del grupo éxito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CO" dirty="0">
                <a:latin typeface="Helvetica" pitchFamily="34" charset="0"/>
              </a:rPr>
              <a:t>Aplica para los productos de No alimentos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es-ES" dirty="0">
              <a:solidFill>
                <a:schemeClr val="tx2"/>
              </a:solidFill>
              <a:latin typeface="Arial Bold"/>
              <a:cs typeface="Arial Bold"/>
            </a:endParaRPr>
          </a:p>
        </p:txBody>
      </p:sp>
      <p:pic>
        <p:nvPicPr>
          <p:cNvPr id="4" name="Imagen 2" descr="_informacion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9" y="1052736"/>
            <a:ext cx="2105021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007769" y="173391"/>
            <a:ext cx="4584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latin typeface="Helvetica" panose="020B0604020202020204" pitchFamily="34" charset="0"/>
                <a:cs typeface="Helvetica" panose="020B0604020202020204" pitchFamily="34" charset="0"/>
              </a:rPr>
              <a:t>Punto entrega no alimentos</a:t>
            </a:r>
          </a:p>
        </p:txBody>
      </p:sp>
    </p:spTree>
    <p:extLst>
      <p:ext uri="{BB962C8B-B14F-4D97-AF65-F5344CB8AC3E}">
        <p14:creationId xmlns:p14="http://schemas.microsoft.com/office/powerpoint/2010/main" val="248875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2656"/>
            <a:ext cx="9144000" cy="686331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040831" y="3584685"/>
            <a:ext cx="611033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CO" dirty="0">
                <a:latin typeface="Helvetica" pitchFamily="34" charset="0"/>
              </a:rPr>
              <a:t>Actualmente aplica para éxito.com en los dispositivos IPAD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CO" dirty="0">
                <a:latin typeface="Helvetica" pitchFamily="34" charset="0"/>
              </a:rPr>
              <a:t>Lanzamiento en noviembre de 2012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CO" dirty="0">
                <a:latin typeface="Helvetica" pitchFamily="34" charset="0"/>
              </a:rPr>
              <a:t>Mas de 15.000 descargas en 2013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CO" dirty="0">
                <a:latin typeface="Helvetica" pitchFamily="34" charset="0"/>
              </a:rPr>
              <a:t>Cuenta con un portafolio de mas de 45.000 productos y todos los medios de pago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es-ES" dirty="0">
              <a:solidFill>
                <a:schemeClr val="tx2"/>
              </a:solidFill>
              <a:latin typeface="Arial Bold"/>
              <a:cs typeface="Arial Bold"/>
            </a:endParaRPr>
          </a:p>
        </p:txBody>
      </p:sp>
      <p:pic>
        <p:nvPicPr>
          <p:cNvPr id="4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864" y="1133092"/>
            <a:ext cx="2872272" cy="203794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728164" y="331891"/>
            <a:ext cx="2803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latin typeface="Helvetica" panose="020B0604020202020204" pitchFamily="34" charset="0"/>
                <a:cs typeface="Helvetica" panose="020B0604020202020204" pitchFamily="34" charset="0"/>
              </a:rPr>
              <a:t>Aplicación tablet</a:t>
            </a:r>
          </a:p>
        </p:txBody>
      </p:sp>
    </p:spTree>
    <p:extLst>
      <p:ext uri="{BB962C8B-B14F-4D97-AF65-F5344CB8AC3E}">
        <p14:creationId xmlns:p14="http://schemas.microsoft.com/office/powerpoint/2010/main" val="2924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2656"/>
            <a:ext cx="9144000" cy="686331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172235" y="3429000"/>
            <a:ext cx="611033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CO" sz="2000" dirty="0">
                <a:latin typeface="Helvetica" pitchFamily="34" charset="0"/>
              </a:rPr>
              <a:t>Actualmente aplica para éxito.com en los dispositivos IPhone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CO" sz="2000" dirty="0">
                <a:latin typeface="Helvetica" pitchFamily="34" charset="0"/>
              </a:rPr>
              <a:t>Lanzamiento en diciembre de 2013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CO" sz="2000" dirty="0">
                <a:latin typeface="Helvetica" pitchFamily="34" charset="0"/>
              </a:rPr>
              <a:t>Cuenta con un portafolio de mas de 45.000 productos y todos los medios de pago</a:t>
            </a:r>
          </a:p>
          <a:p>
            <a:pPr algn="just">
              <a:spcBef>
                <a:spcPts val="1200"/>
              </a:spcBef>
            </a:pPr>
            <a:endParaRPr lang="es-CO" dirty="0">
              <a:latin typeface="Helvetica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4775582" y="893610"/>
            <a:ext cx="2544555" cy="2170578"/>
            <a:chOff x="4716017" y="1052736"/>
            <a:chExt cx="3816424" cy="3618616"/>
          </a:xfrm>
        </p:grpSpPr>
        <p:pic>
          <p:nvPicPr>
            <p:cNvPr id="5" name="Picture 2" descr="http://protestaurbana.files.wordpress.com/2013/05/iphone1-original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83" r="16142"/>
            <a:stretch/>
          </p:blipFill>
          <p:spPr bwMode="auto">
            <a:xfrm>
              <a:off x="4716017" y="1052736"/>
              <a:ext cx="3816424" cy="3618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4"/>
            <a:srcRect l="40039" t="35235" r="40038" b="10625"/>
            <a:stretch/>
          </p:blipFill>
          <p:spPr>
            <a:xfrm>
              <a:off x="5253807" y="1772817"/>
              <a:ext cx="1622449" cy="2160240"/>
            </a:xfrm>
            <a:prstGeom prst="rect">
              <a:avLst/>
            </a:prstGeom>
          </p:spPr>
        </p:pic>
      </p:grpSp>
      <p:sp>
        <p:nvSpPr>
          <p:cNvPr id="7" name="CuadroTexto 6"/>
          <p:cNvSpPr txBox="1"/>
          <p:nvPr/>
        </p:nvSpPr>
        <p:spPr>
          <a:xfrm>
            <a:off x="4303351" y="189144"/>
            <a:ext cx="3825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latin typeface="Helvetica" panose="020B0604020202020204" pitchFamily="34" charset="0"/>
                <a:cs typeface="Helvetica" panose="020B0604020202020204" pitchFamily="34" charset="0"/>
              </a:rPr>
              <a:t>Aplicación smartphone</a:t>
            </a:r>
          </a:p>
        </p:txBody>
      </p:sp>
    </p:spTree>
    <p:extLst>
      <p:ext uri="{BB962C8B-B14F-4D97-AF65-F5344CB8AC3E}">
        <p14:creationId xmlns:p14="http://schemas.microsoft.com/office/powerpoint/2010/main" val="257424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2656"/>
            <a:ext cx="9144000" cy="686331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072334" y="3717033"/>
            <a:ext cx="642839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CO" sz="1600" dirty="0">
                <a:latin typeface="Helvetica" pitchFamily="34" charset="0"/>
              </a:rPr>
              <a:t>Venta de productos a través de códigos QR (Quick response code)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CO" sz="1600" dirty="0">
                <a:latin typeface="Helvetica" pitchFamily="34" charset="0"/>
              </a:rPr>
              <a:t>El cliente escanea con su dispositivo móvil el código del producto que desea comprar y el pedido se entrega a domicilio sin ningún costo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CO" sz="1600" dirty="0">
                <a:latin typeface="Helvetica" pitchFamily="34" charset="0"/>
              </a:rPr>
              <a:t>Actualmente opera en cinco ciudades (Bogota, Medellin, Barranquilla, Cali, Bucaramanga)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6" b="10797"/>
          <a:stretch>
            <a:fillRect/>
          </a:stretch>
        </p:blipFill>
        <p:spPr bwMode="auto">
          <a:xfrm>
            <a:off x="3695196" y="1098322"/>
            <a:ext cx="4801608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704205" y="136623"/>
            <a:ext cx="3164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latin typeface="Helvetica" panose="020B0604020202020204" pitchFamily="34" charset="0"/>
                <a:cs typeface="Helvetica" panose="020B0604020202020204" pitchFamily="34" charset="0"/>
              </a:rPr>
              <a:t>Góndolas virtuales</a:t>
            </a:r>
          </a:p>
        </p:txBody>
      </p:sp>
    </p:spTree>
    <p:extLst>
      <p:ext uri="{BB962C8B-B14F-4D97-AF65-F5344CB8AC3E}">
        <p14:creationId xmlns:p14="http://schemas.microsoft.com/office/powerpoint/2010/main" val="130602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2656"/>
            <a:ext cx="9144000" cy="686331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071664" y="3583973"/>
            <a:ext cx="64283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CO" dirty="0">
                <a:latin typeface="Helvetica" pitchFamily="34" charset="0"/>
              </a:rPr>
              <a:t>Es un canal que permite a los almacenes ampliar su portafolio para ofrecer productos que no están disponibles físicamente en la tienda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CO" dirty="0">
                <a:latin typeface="Helvetica" pitchFamily="34" charset="0"/>
              </a:rPr>
              <a:t>Aplica para productos de No alimentos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CO" dirty="0">
                <a:latin typeface="Helvetica" pitchFamily="34" charset="0"/>
              </a:rPr>
              <a:t>Lanzamiento enero de 2014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CO" dirty="0">
                <a:latin typeface="Helvetica" pitchFamily="34" charset="0"/>
              </a:rPr>
              <a:t>Actualmente opera en 86 tiendas de las marcas éxito, Carulla y Surtimax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916257"/>
            <a:ext cx="1152128" cy="2401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483219" y="109832"/>
            <a:ext cx="3225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latin typeface="Helvetica" panose="020B0604020202020204" pitchFamily="34" charset="0"/>
                <a:cs typeface="Helvetica" panose="020B0604020202020204" pitchFamily="34" charset="0"/>
              </a:rPr>
              <a:t>Catalogos digitales</a:t>
            </a:r>
          </a:p>
        </p:txBody>
      </p:sp>
    </p:spTree>
    <p:extLst>
      <p:ext uri="{BB962C8B-B14F-4D97-AF65-F5344CB8AC3E}">
        <p14:creationId xmlns:p14="http://schemas.microsoft.com/office/powerpoint/2010/main" val="364216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2656"/>
            <a:ext cx="9144000" cy="686331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893984" y="3438467"/>
            <a:ext cx="642839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CO" dirty="0">
                <a:latin typeface="Helvetica" pitchFamily="34" charset="0"/>
              </a:rPr>
              <a:t>Los clientes realizan los pedidos de mercado telefónicamente y los productos son entregados en la puerta de su casa o lugar de elección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CO" dirty="0">
                <a:latin typeface="Helvetica" pitchFamily="34" charset="0"/>
              </a:rPr>
              <a:t>720.000 llamadas en 2013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CO" dirty="0">
                <a:latin typeface="Helvetica" pitchFamily="34" charset="0"/>
              </a:rPr>
              <a:t>580.000 pedidos en 2013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CO" dirty="0">
                <a:latin typeface="Helvetica" pitchFamily="34" charset="0"/>
              </a:rPr>
              <a:t>Aplica para 59 almacenes de las marcas Carulla y éxito en 18 ciudades del país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es-CO" dirty="0">
              <a:latin typeface="Helvetica" pitchFamily="34" charset="0"/>
            </a:endParaRPr>
          </a:p>
        </p:txBody>
      </p:sp>
      <p:pic>
        <p:nvPicPr>
          <p:cNvPr id="4" name="Imagen 3" descr="van-lado-exito-v5-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0"/>
          <a:stretch/>
        </p:blipFill>
        <p:spPr bwMode="auto">
          <a:xfrm>
            <a:off x="6527484" y="1916832"/>
            <a:ext cx="2438511" cy="124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van-lado-carull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7" y="764705"/>
            <a:ext cx="2451665" cy="157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151785" y="156870"/>
            <a:ext cx="444384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latin typeface="Helvetica" panose="020B0604020202020204" pitchFamily="34" charset="0"/>
                <a:cs typeface="Helvetica" panose="020B0604020202020204" pitchFamily="34" charset="0"/>
              </a:rPr>
              <a:t>Domicilios venta telefónica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795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2656"/>
            <a:ext cx="9144000" cy="6863312"/>
          </a:xfrm>
          <a:prstGeom prst="rect">
            <a:avLst/>
          </a:prstGeom>
        </p:spPr>
      </p:pic>
      <p:sp>
        <p:nvSpPr>
          <p:cNvPr id="3" name="2 Marcador de contenido"/>
          <p:cNvSpPr txBox="1">
            <a:spLocks/>
          </p:cNvSpPr>
          <p:nvPr/>
        </p:nvSpPr>
        <p:spPr>
          <a:xfrm>
            <a:off x="2055023" y="1027865"/>
            <a:ext cx="7914332" cy="11811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800" i="1"/>
              <a:t>La </a:t>
            </a:r>
            <a:r>
              <a:rPr lang="es-ES" sz="1800" b="1" i="1" u="sng"/>
              <a:t>era digital </a:t>
            </a:r>
            <a:r>
              <a:rPr lang="es-ES" sz="1800" i="1"/>
              <a:t>está trayendo </a:t>
            </a:r>
            <a:r>
              <a:rPr lang="es-ES" sz="1800" b="1" i="1" u="sng"/>
              <a:t>cambios profundos </a:t>
            </a:r>
            <a:r>
              <a:rPr lang="es-ES" sz="1800" i="1"/>
              <a:t>en el comportamiento de los consumidores, </a:t>
            </a:r>
            <a:r>
              <a:rPr lang="es-ES" sz="1800" b="1" i="1" u="sng"/>
              <a:t>aumentando sus necesidades </a:t>
            </a:r>
            <a:r>
              <a:rPr lang="es-ES" sz="1800" i="1"/>
              <a:t>y expectativas con respecto a la experiencia que ofrecen las empresas</a:t>
            </a:r>
            <a:endParaRPr lang="es-CO" sz="1800" i="1" dirty="0"/>
          </a:p>
        </p:txBody>
      </p:sp>
      <p:sp>
        <p:nvSpPr>
          <p:cNvPr id="4" name="4 Rectángulo"/>
          <p:cNvSpPr>
            <a:spLocks noChangeArrowheads="1"/>
          </p:cNvSpPr>
          <p:nvPr/>
        </p:nvSpPr>
        <p:spPr bwMode="auto">
          <a:xfrm>
            <a:off x="6600056" y="2363962"/>
            <a:ext cx="3456384" cy="26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just" fontAlgn="base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CO" sz="1600" dirty="0">
                <a:solidFill>
                  <a:srgbClr val="000000"/>
                </a:solidFill>
              </a:rPr>
              <a:t>E-</a:t>
            </a:r>
            <a:r>
              <a:rPr lang="es-CO" sz="1600" dirty="0" err="1">
                <a:solidFill>
                  <a:srgbClr val="000000"/>
                </a:solidFill>
              </a:rPr>
              <a:t>commerce</a:t>
            </a:r>
            <a:r>
              <a:rPr lang="es-CO" sz="1600" dirty="0">
                <a:solidFill>
                  <a:srgbClr val="000000"/>
                </a:solidFill>
              </a:rPr>
              <a:t> crece </a:t>
            </a:r>
            <a:r>
              <a:rPr lang="es-CO" sz="2000" b="1" i="1" dirty="0">
                <a:solidFill>
                  <a:srgbClr val="000000"/>
                </a:solidFill>
              </a:rPr>
              <a:t>20%</a:t>
            </a:r>
            <a:r>
              <a:rPr lang="es-CO" sz="1600" dirty="0">
                <a:solidFill>
                  <a:srgbClr val="000000"/>
                </a:solidFill>
              </a:rPr>
              <a:t> promedio año en el mundo</a:t>
            </a:r>
          </a:p>
          <a:p>
            <a:pPr marL="285750" indent="-285750" algn="just" fontAlgn="base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ES" sz="1600" dirty="0">
                <a:solidFill>
                  <a:srgbClr val="000000"/>
                </a:solidFill>
              </a:rPr>
              <a:t>Ventas offline crecen </a:t>
            </a:r>
            <a:r>
              <a:rPr lang="es-CO" sz="2000" b="1" i="1" dirty="0">
                <a:solidFill>
                  <a:srgbClr val="000000"/>
                </a:solidFill>
              </a:rPr>
              <a:t>3%  </a:t>
            </a:r>
            <a:r>
              <a:rPr lang="es-CO" sz="1600" dirty="0">
                <a:solidFill>
                  <a:srgbClr val="000000"/>
                </a:solidFill>
              </a:rPr>
              <a:t>promedio año en el mundo</a:t>
            </a:r>
            <a:endParaRPr lang="es-CO" sz="1100" dirty="0">
              <a:solidFill>
                <a:srgbClr val="000000"/>
              </a:solidFill>
            </a:endParaRPr>
          </a:p>
          <a:p>
            <a:pPr marL="171450" indent="-171450" algn="just" fontAlgn="base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ES" sz="1600" dirty="0">
                <a:solidFill>
                  <a:srgbClr val="000000"/>
                </a:solidFill>
              </a:rPr>
              <a:t>  El</a:t>
            </a:r>
            <a:r>
              <a:rPr lang="es-ES" sz="1600" b="1" i="1" dirty="0">
                <a:solidFill>
                  <a:srgbClr val="000000"/>
                </a:solidFill>
              </a:rPr>
              <a:t> </a:t>
            </a:r>
            <a:r>
              <a:rPr lang="es-ES" sz="2000" b="1" i="1" dirty="0">
                <a:solidFill>
                  <a:srgbClr val="000000"/>
                </a:solidFill>
              </a:rPr>
              <a:t>51%</a:t>
            </a:r>
            <a:r>
              <a:rPr lang="es-ES" sz="2000" dirty="0">
                <a:solidFill>
                  <a:srgbClr val="000000"/>
                </a:solidFill>
              </a:rPr>
              <a:t> </a:t>
            </a:r>
            <a:r>
              <a:rPr lang="es-ES" sz="1600" dirty="0">
                <a:solidFill>
                  <a:srgbClr val="000000"/>
                </a:solidFill>
              </a:rPr>
              <a:t>de los adultos online participan en </a:t>
            </a:r>
            <a:r>
              <a:rPr lang="es-CO" sz="1600" b="1" i="1" u="sng" dirty="0">
                <a:solidFill>
                  <a:srgbClr val="000000"/>
                </a:solidFill>
              </a:rPr>
              <a:t>social media</a:t>
            </a:r>
          </a:p>
          <a:p>
            <a:pPr marL="285750" indent="-285750" algn="just" fontAlgn="base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ES" sz="1600" dirty="0">
                <a:solidFill>
                  <a:srgbClr val="000000"/>
                </a:solidFill>
              </a:rPr>
              <a:t>Gasto publicidad digital crece </a:t>
            </a:r>
            <a:r>
              <a:rPr lang="es-ES" sz="2000" b="1" i="1" dirty="0">
                <a:solidFill>
                  <a:srgbClr val="000000"/>
                </a:solidFill>
              </a:rPr>
              <a:t>25% </a:t>
            </a:r>
            <a:r>
              <a:rPr lang="es-ES" sz="1600" dirty="0">
                <a:solidFill>
                  <a:srgbClr val="000000"/>
                </a:solidFill>
              </a:rPr>
              <a:t>promedio año en el mundo</a:t>
            </a:r>
            <a:endParaRPr lang="es-CO" sz="1600" dirty="0">
              <a:solidFill>
                <a:srgbClr val="000000"/>
              </a:solidFill>
            </a:endParaRPr>
          </a:p>
        </p:txBody>
      </p:sp>
      <p:sp>
        <p:nvSpPr>
          <p:cNvPr id="5" name="5 Rectángulo"/>
          <p:cNvSpPr/>
          <p:nvPr/>
        </p:nvSpPr>
        <p:spPr>
          <a:xfrm>
            <a:off x="2033622" y="5621302"/>
            <a:ext cx="6840537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i="1" dirty="0" err="1">
                <a:solidFill>
                  <a:prstClr val="black"/>
                </a:solidFill>
              </a:rPr>
              <a:t>Fuente</a:t>
            </a:r>
            <a:r>
              <a:rPr lang="en-US" sz="1050" i="1" dirty="0">
                <a:solidFill>
                  <a:prstClr val="black"/>
                </a:solidFill>
              </a:rPr>
              <a:t>: Forrester Research and </a:t>
            </a:r>
            <a:r>
              <a:rPr lang="en-US" sz="1050" i="1" dirty="0" err="1">
                <a:solidFill>
                  <a:prstClr val="black"/>
                </a:solidFill>
              </a:rPr>
              <a:t>Burson-Marsteller</a:t>
            </a:r>
            <a:r>
              <a:rPr lang="en-US" sz="1050" i="1" dirty="0">
                <a:solidFill>
                  <a:prstClr val="black"/>
                </a:solidFill>
              </a:rPr>
              <a:t> Evidence-Based Communications Group</a:t>
            </a:r>
            <a:endParaRPr lang="es-CO" sz="1050" i="1" dirty="0">
              <a:solidFill>
                <a:prstClr val="black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830624" y="-12488"/>
            <a:ext cx="91440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s-C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Cambios en el consumidor actual | Omnicanal</a:t>
            </a:r>
          </a:p>
        </p:txBody>
      </p:sp>
      <p:sp>
        <p:nvSpPr>
          <p:cNvPr id="7" name="9 Elipse"/>
          <p:cNvSpPr/>
          <p:nvPr/>
        </p:nvSpPr>
        <p:spPr>
          <a:xfrm>
            <a:off x="1847528" y="2728265"/>
            <a:ext cx="2520280" cy="2356919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000" r="-2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2 Rectángulo redondeado"/>
          <p:cNvSpPr/>
          <p:nvPr/>
        </p:nvSpPr>
        <p:spPr>
          <a:xfrm>
            <a:off x="3941721" y="2217345"/>
            <a:ext cx="1512168" cy="51147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rgbClr val="0070C0"/>
                </a:solidFill>
              </a:rPr>
              <a:t>Interconectado</a:t>
            </a:r>
          </a:p>
        </p:txBody>
      </p:sp>
      <p:sp>
        <p:nvSpPr>
          <p:cNvPr id="9" name="11 Rectángulo redondeado"/>
          <p:cNvSpPr/>
          <p:nvPr/>
        </p:nvSpPr>
        <p:spPr>
          <a:xfrm>
            <a:off x="4697805" y="3038272"/>
            <a:ext cx="1512168" cy="51147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rgbClr val="0070C0"/>
                </a:solidFill>
              </a:rPr>
              <a:t>Omnicanal</a:t>
            </a:r>
          </a:p>
        </p:txBody>
      </p:sp>
      <p:sp>
        <p:nvSpPr>
          <p:cNvPr id="10" name="12 Rectángulo redondeado"/>
          <p:cNvSpPr/>
          <p:nvPr/>
        </p:nvSpPr>
        <p:spPr>
          <a:xfrm>
            <a:off x="4697805" y="3968944"/>
            <a:ext cx="1512168" cy="51147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rgbClr val="0070C0"/>
                </a:solidFill>
              </a:rPr>
              <a:t>Democratizado</a:t>
            </a:r>
          </a:p>
        </p:txBody>
      </p:sp>
      <p:sp>
        <p:nvSpPr>
          <p:cNvPr id="11" name="13 Rectángulo redondeado"/>
          <p:cNvSpPr/>
          <p:nvPr/>
        </p:nvSpPr>
        <p:spPr>
          <a:xfrm>
            <a:off x="4007768" y="4918507"/>
            <a:ext cx="1512168" cy="51147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rgbClr val="0070C0"/>
                </a:solidFill>
              </a:rPr>
              <a:t>Comprometido</a:t>
            </a:r>
          </a:p>
        </p:txBody>
      </p:sp>
    </p:spTree>
    <p:extLst>
      <p:ext uri="{BB962C8B-B14F-4D97-AF65-F5344CB8AC3E}">
        <p14:creationId xmlns:p14="http://schemas.microsoft.com/office/powerpoint/2010/main" val="410251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072"/>
            <a:ext cx="9144000" cy="6863312"/>
          </a:xfrm>
          <a:prstGeom prst="rect">
            <a:avLst/>
          </a:prstGeom>
        </p:spPr>
      </p:pic>
      <p:grpSp>
        <p:nvGrpSpPr>
          <p:cNvPr id="39" name="Group 5"/>
          <p:cNvGrpSpPr>
            <a:grpSpLocks/>
          </p:cNvGrpSpPr>
          <p:nvPr/>
        </p:nvGrpSpPr>
        <p:grpSpPr bwMode="auto">
          <a:xfrm>
            <a:off x="2063552" y="1268761"/>
            <a:ext cx="1743922" cy="3131999"/>
            <a:chOff x="386156" y="1397040"/>
            <a:chExt cx="1743980" cy="3131999"/>
          </a:xfrm>
        </p:grpSpPr>
        <p:pic>
          <p:nvPicPr>
            <p:cNvPr id="40" name="Picture 30" descr="https://encrypted-tbn2.google.com/images?q=tbn:ANd9GcQBblrvkhr13rnlMGOU0XX6cpCW48uKOaAjAF_CeltQhu8Lopu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8488" y="2551952"/>
              <a:ext cx="811794" cy="811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" name="Group 3"/>
            <p:cNvGrpSpPr>
              <a:grpSpLocks/>
            </p:cNvGrpSpPr>
            <p:nvPr/>
          </p:nvGrpSpPr>
          <p:grpSpPr bwMode="auto">
            <a:xfrm>
              <a:off x="386156" y="1397040"/>
              <a:ext cx="1743980" cy="3131999"/>
              <a:chOff x="343583" y="1357352"/>
              <a:chExt cx="1743980" cy="3131999"/>
            </a:xfrm>
          </p:grpSpPr>
          <p:pic>
            <p:nvPicPr>
              <p:cNvPr id="42" name="Picture 23" descr="https://encrypted-tbn2.google.com/images?q=tbn:ANd9GcQwGndurMWb87i_-o1weLVMKW-q9bI-s85MZI9SXt1T5AIVlw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7845" t="9438" r="19617" b="14388"/>
              <a:stretch>
                <a:fillRect/>
              </a:stretch>
            </p:blipFill>
            <p:spPr bwMode="auto">
              <a:xfrm>
                <a:off x="631625" y="3517592"/>
                <a:ext cx="883962" cy="9717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" name="Rectangle 11"/>
              <p:cNvSpPr>
                <a:spLocks noChangeArrowheads="1"/>
              </p:cNvSpPr>
              <p:nvPr/>
            </p:nvSpPr>
            <p:spPr bwMode="auto">
              <a:xfrm>
                <a:off x="554037" y="1357352"/>
                <a:ext cx="1533526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b">
                <a:spAutoFit/>
              </a:bodyPr>
              <a:lstStyle/>
              <a:p>
                <a:pPr algn="ctr" eaLnBrk="0" hangingPunct="0"/>
                <a:r>
                  <a:rPr lang="en-US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ETAPA 1</a:t>
                </a:r>
                <a:br>
                  <a:rPr lang="en-US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</a:br>
                <a:endParaRPr lang="en-US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Rectangle 17"/>
              <p:cNvSpPr>
                <a:spLocks noChangeArrowheads="1"/>
              </p:cNvSpPr>
              <p:nvPr/>
            </p:nvSpPr>
            <p:spPr bwMode="auto">
              <a:xfrm>
                <a:off x="343583" y="1796466"/>
                <a:ext cx="1697037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600" b="1" dirty="0"/>
                  <a:t>E-mail, redes sociales</a:t>
                </a:r>
              </a:p>
            </p:txBody>
          </p:sp>
        </p:grpSp>
      </p:grpSp>
      <p:grpSp>
        <p:nvGrpSpPr>
          <p:cNvPr id="45" name="Group 4"/>
          <p:cNvGrpSpPr>
            <a:grpSpLocks/>
          </p:cNvGrpSpPr>
          <p:nvPr/>
        </p:nvGrpSpPr>
        <p:grpSpPr bwMode="auto">
          <a:xfrm>
            <a:off x="3719737" y="1268761"/>
            <a:ext cx="1871399" cy="2154527"/>
            <a:chOff x="2418126" y="1412776"/>
            <a:chExt cx="1871475" cy="2154527"/>
          </a:xfrm>
        </p:grpSpPr>
        <p:sp>
          <p:nvSpPr>
            <p:cNvPr id="46" name="Rectangle 14"/>
            <p:cNvSpPr>
              <a:spLocks noChangeArrowheads="1"/>
            </p:cNvSpPr>
            <p:nvPr/>
          </p:nvSpPr>
          <p:spPr bwMode="auto">
            <a:xfrm>
              <a:off x="2418126" y="1412776"/>
              <a:ext cx="184529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b">
              <a:spAutoFit/>
            </a:bodyPr>
            <a:lstStyle/>
            <a:p>
              <a:pPr algn="ctr" eaLnBrk="0" hangingPunct="0"/>
              <a:r>
                <a:rPr lang="en-US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ETAPA 2</a:t>
              </a:r>
            </a:p>
          </p:txBody>
        </p:sp>
        <p:pic>
          <p:nvPicPr>
            <p:cNvPr id="47" name="Picture 25" descr="https://encrypted-tbn3.google.com/images?q=tbn:ANd9GcTw3mv6kc-1PaQ7OQInhI5fPWXv1-E3tLhqLmDf4MqGhnvPpHIwWQ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06170" y="2708920"/>
              <a:ext cx="1082172" cy="858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Rectangle 18"/>
            <p:cNvSpPr>
              <a:spLocks noChangeArrowheads="1"/>
            </p:cNvSpPr>
            <p:nvPr/>
          </p:nvSpPr>
          <p:spPr bwMode="auto">
            <a:xfrm>
              <a:off x="2432226" y="1836153"/>
              <a:ext cx="185737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CO" sz="1600" b="1" dirty="0"/>
                <a:t>Bancos</a:t>
              </a:r>
              <a:r>
                <a:rPr lang="en-US" sz="1600" b="1" dirty="0"/>
                <a:t> y viajes </a:t>
              </a:r>
              <a:r>
                <a:rPr lang="en-US" sz="1600" b="1" i="1" dirty="0"/>
                <a:t>online</a:t>
              </a:r>
            </a:p>
          </p:txBody>
        </p:sp>
      </p:grpSp>
      <p:grpSp>
        <p:nvGrpSpPr>
          <p:cNvPr id="49" name="Group 5"/>
          <p:cNvGrpSpPr>
            <a:grpSpLocks/>
          </p:cNvGrpSpPr>
          <p:nvPr/>
        </p:nvGrpSpPr>
        <p:grpSpPr bwMode="auto">
          <a:xfrm>
            <a:off x="5663952" y="1196753"/>
            <a:ext cx="1885900" cy="2754187"/>
            <a:chOff x="4556975" y="1426213"/>
            <a:chExt cx="1885950" cy="2754187"/>
          </a:xfrm>
        </p:grpSpPr>
        <p:sp>
          <p:nvSpPr>
            <p:cNvPr id="50" name="Rectangle 13"/>
            <p:cNvSpPr>
              <a:spLocks noChangeArrowheads="1"/>
            </p:cNvSpPr>
            <p:nvPr/>
          </p:nvSpPr>
          <p:spPr bwMode="auto">
            <a:xfrm>
              <a:off x="4624352" y="1426213"/>
              <a:ext cx="1651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b">
              <a:spAutoFit/>
            </a:bodyPr>
            <a:lstStyle/>
            <a:p>
              <a:pPr algn="ctr" eaLnBrk="0" hangingPunct="0"/>
              <a:r>
                <a:rPr lang="es-ES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ETAPA 3</a:t>
              </a:r>
              <a:endPara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1" name="Picture 8" descr="https://encrypted-tbn1.google.com/images?q=tbn:ANd9GcSM4cO7RaYxhf_kps7fF985INyNYrbo8aklCN69Rvfo12QpSchI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41452" y="2598817"/>
              <a:ext cx="1183502" cy="737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4" descr="https://encrypted-tbn0.google.com/images?q=tbn:ANd9GcSCK6K2ISTuv0seBelXyi72LM-bPhyVdFs5bXk3k-QlKpnJI-PS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33528" y="3563084"/>
              <a:ext cx="767986" cy="617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6" descr="https://encrypted-tbn0.google.com/images?q=tbn:ANd9GcRVK_OlLKX_Sa_wF6pFYtj_no2VEYXvVVeqneJCRwy3cgo_wZNVX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463557" y="3537047"/>
              <a:ext cx="858892" cy="643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Rectangle 19"/>
            <p:cNvSpPr>
              <a:spLocks noChangeArrowheads="1"/>
            </p:cNvSpPr>
            <p:nvPr/>
          </p:nvSpPr>
          <p:spPr bwMode="auto">
            <a:xfrm>
              <a:off x="4556975" y="1751246"/>
              <a:ext cx="18859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ES" sz="1600" b="1" dirty="0"/>
                <a:t>Productos de tecnología y libros</a:t>
              </a:r>
              <a:endParaRPr lang="en-US" sz="1600" b="1" dirty="0"/>
            </a:p>
          </p:txBody>
        </p:sp>
      </p:grpSp>
      <p:grpSp>
        <p:nvGrpSpPr>
          <p:cNvPr id="55" name="Group 6"/>
          <p:cNvGrpSpPr>
            <a:grpSpLocks/>
          </p:cNvGrpSpPr>
          <p:nvPr/>
        </p:nvGrpSpPr>
        <p:grpSpPr bwMode="auto">
          <a:xfrm>
            <a:off x="7896200" y="1268761"/>
            <a:ext cx="1784350" cy="2921277"/>
            <a:chOff x="6948264" y="1442984"/>
            <a:chExt cx="1784350" cy="2921610"/>
          </a:xfrm>
        </p:grpSpPr>
        <p:sp>
          <p:nvSpPr>
            <p:cNvPr id="56" name="Rectangle 20"/>
            <p:cNvSpPr>
              <a:spLocks noChangeArrowheads="1"/>
            </p:cNvSpPr>
            <p:nvPr/>
          </p:nvSpPr>
          <p:spPr bwMode="auto">
            <a:xfrm>
              <a:off x="7071870" y="1866407"/>
              <a:ext cx="1648721" cy="338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 dirty="0"/>
                <a:t>Ropa y </a:t>
              </a:r>
              <a:r>
                <a:rPr lang="en-US" sz="1600" b="1" dirty="0" err="1"/>
                <a:t>alimentos</a:t>
              </a:r>
              <a:endParaRPr lang="en-US" sz="1600" b="1" dirty="0"/>
            </a:p>
          </p:txBody>
        </p:sp>
        <p:grpSp>
          <p:nvGrpSpPr>
            <p:cNvPr id="57" name="Group 2"/>
            <p:cNvGrpSpPr>
              <a:grpSpLocks/>
            </p:cNvGrpSpPr>
            <p:nvPr/>
          </p:nvGrpSpPr>
          <p:grpSpPr bwMode="auto">
            <a:xfrm>
              <a:off x="6948264" y="1442984"/>
              <a:ext cx="1784350" cy="2921610"/>
              <a:chOff x="6948264" y="1442984"/>
              <a:chExt cx="1784350" cy="2921610"/>
            </a:xfrm>
          </p:grpSpPr>
          <p:sp>
            <p:nvSpPr>
              <p:cNvPr id="58" name="Rectangle 12"/>
              <p:cNvSpPr>
                <a:spLocks noChangeArrowheads="1"/>
              </p:cNvSpPr>
              <p:nvPr/>
            </p:nvSpPr>
            <p:spPr bwMode="auto">
              <a:xfrm>
                <a:off x="6948264" y="1442984"/>
                <a:ext cx="1784350" cy="2770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b">
                <a:spAutoFit/>
              </a:bodyPr>
              <a:lstStyle/>
              <a:p>
                <a:pPr algn="ctr" eaLnBrk="0" hangingPunct="0"/>
                <a:r>
                  <a:rPr lang="es-ES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ETAPA 4</a:t>
                </a:r>
              </a:p>
            </p:txBody>
          </p:sp>
          <p:grpSp>
            <p:nvGrpSpPr>
              <p:cNvPr id="59" name="Group 1"/>
              <p:cNvGrpSpPr>
                <a:grpSpLocks/>
              </p:cNvGrpSpPr>
              <p:nvPr/>
            </p:nvGrpSpPr>
            <p:grpSpPr bwMode="auto">
              <a:xfrm>
                <a:off x="7035610" y="2564173"/>
                <a:ext cx="1575723" cy="1800421"/>
                <a:chOff x="7035610" y="2564173"/>
                <a:chExt cx="1575723" cy="1800421"/>
              </a:xfrm>
            </p:grpSpPr>
            <p:pic>
              <p:nvPicPr>
                <p:cNvPr id="60" name="Picture 13" descr="https://encrypted-tbn1.google.com/images?q=tbn:ANd9GcQCVn3ZwY68GSgRNLH0d8Z9qIkJxyfQSC4QMdbJEqtR3LtyO-89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 l="12654" t="3168" r="9406" b="15799"/>
                <a:stretch>
                  <a:fillRect/>
                </a:stretch>
              </p:blipFill>
              <p:spPr bwMode="auto">
                <a:xfrm>
                  <a:off x="7035610" y="2564173"/>
                  <a:ext cx="837059" cy="9814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" name="Picture 2" descr="http://oldnavy.gap.com/Asset_Archive/ONWeb/Assets/Product/633/633496/quick/on633496-06qlv01.jp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7872669" y="3378266"/>
                  <a:ext cx="738664" cy="9863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pic>
        <p:nvPicPr>
          <p:cNvPr id="62" name="Picture 2" descr="http://eperu.mrecic.gov.ar/userfiles/bandera_argentina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052" y="5049996"/>
            <a:ext cx="278917" cy="17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://static.tumblr.com/vb1b2c6/ia1lahkgx/chile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914" y="4846477"/>
            <a:ext cx="265294" cy="17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 descr="https://encrypted-tbn1.gstatic.com/images?q=tbn:ANd9GcSm6vzpAW6AFHL_eM-PYuJckMQ-fbo3bm6jQHgpqsHrS-Pa1b3H4w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4725145"/>
            <a:ext cx="265294" cy="15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http://www.babelio.com/users/ETI_japon_9541.g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340" y="4714535"/>
            <a:ext cx="265295" cy="17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0" descr="http://subcielo.files.wordpress.com/2010/05/inglaterra-bandera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339" y="4947118"/>
            <a:ext cx="265295" cy="19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2" descr="http://www.hablamosdeeuropa.es/PublishingImages/PAISES%20MIEMBROS/FRANCIA/Bandera%20Francia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576" y="4975222"/>
            <a:ext cx="256303" cy="17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https://encrypted-tbn0.gstatic.com/images?q=tbn:ANd9GcQLD_0ivqshjchWyD7fOCCXooHdnmAadgHZ5NeXWD8iQLjhUol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5085185"/>
            <a:ext cx="282874" cy="21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9" descr="http://www.himnocolombia.com/i/1257161614x3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404" y="4774469"/>
            <a:ext cx="278564" cy="18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0" name="Straight Connector 4"/>
          <p:cNvCxnSpPr>
            <a:cxnSpLocks noChangeShapeType="1"/>
          </p:cNvCxnSpPr>
          <p:nvPr/>
        </p:nvCxnSpPr>
        <p:spPr bwMode="auto">
          <a:xfrm>
            <a:off x="5659170" y="1455847"/>
            <a:ext cx="0" cy="3265021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71" name="Straight Connector 4"/>
          <p:cNvCxnSpPr>
            <a:cxnSpLocks noChangeShapeType="1"/>
          </p:cNvCxnSpPr>
          <p:nvPr/>
        </p:nvCxnSpPr>
        <p:spPr bwMode="auto">
          <a:xfrm>
            <a:off x="7844277" y="1520265"/>
            <a:ext cx="0" cy="3200602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72" name="Straight Connector 4"/>
          <p:cNvCxnSpPr>
            <a:cxnSpLocks noChangeShapeType="1"/>
          </p:cNvCxnSpPr>
          <p:nvPr/>
        </p:nvCxnSpPr>
        <p:spPr bwMode="auto">
          <a:xfrm>
            <a:off x="10008331" y="1473751"/>
            <a:ext cx="0" cy="3200602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73" name="Título 1"/>
          <p:cNvSpPr txBox="1">
            <a:spLocks/>
          </p:cNvSpPr>
          <p:nvPr/>
        </p:nvSpPr>
        <p:spPr>
          <a:xfrm>
            <a:off x="2135560" y="260648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s-CO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Evolución Internet   </a:t>
            </a:r>
          </a:p>
          <a:p>
            <a:pPr>
              <a:lnSpc>
                <a:spcPct val="80000"/>
              </a:lnSpc>
            </a:pPr>
            <a:r>
              <a:rPr lang="es-CO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Etapas del consumidor</a:t>
            </a:r>
          </a:p>
        </p:txBody>
      </p:sp>
      <p:cxnSp>
        <p:nvCxnSpPr>
          <p:cNvPr id="74" name="Straight Connector 4"/>
          <p:cNvCxnSpPr>
            <a:cxnSpLocks noChangeShapeType="1"/>
          </p:cNvCxnSpPr>
          <p:nvPr/>
        </p:nvCxnSpPr>
        <p:spPr bwMode="auto">
          <a:xfrm>
            <a:off x="3719736" y="1474125"/>
            <a:ext cx="0" cy="3265021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75" name="11 Rectángulo"/>
          <p:cNvSpPr/>
          <p:nvPr/>
        </p:nvSpPr>
        <p:spPr>
          <a:xfrm>
            <a:off x="2538980" y="5640098"/>
            <a:ext cx="7026374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CO" sz="1600" dirty="0">
                <a:solidFill>
                  <a:schemeClr val="tx2"/>
                </a:solidFill>
                <a:latin typeface="Arial"/>
                <a:cs typeface="Arial"/>
              </a:rPr>
              <a:t>Momento de consumo de internet Colombia: </a:t>
            </a:r>
            <a:r>
              <a:rPr lang="es-CO" sz="1600" b="1" i="1" dirty="0">
                <a:solidFill>
                  <a:schemeClr val="tx2"/>
                </a:solidFill>
                <a:latin typeface="Arial"/>
                <a:cs typeface="Arial"/>
              </a:rPr>
              <a:t>Entre etapa 2 y 3</a:t>
            </a:r>
          </a:p>
        </p:txBody>
      </p:sp>
    </p:spTree>
    <p:extLst>
      <p:ext uri="{BB962C8B-B14F-4D97-AF65-F5344CB8AC3E}">
        <p14:creationId xmlns:p14="http://schemas.microsoft.com/office/powerpoint/2010/main" val="102767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2656"/>
            <a:ext cx="9144000" cy="6863312"/>
          </a:xfrm>
          <a:prstGeom prst="rect">
            <a:avLst/>
          </a:prstGeom>
        </p:spPr>
      </p:pic>
      <p:sp>
        <p:nvSpPr>
          <p:cNvPr id="3" name="5 Rectángulo"/>
          <p:cNvSpPr/>
          <p:nvPr/>
        </p:nvSpPr>
        <p:spPr>
          <a:xfrm>
            <a:off x="2135561" y="3970276"/>
            <a:ext cx="2371725" cy="3429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600" b="1" dirty="0">
                <a:solidFill>
                  <a:prstClr val="white"/>
                </a:solidFill>
              </a:rPr>
              <a:t>Canal tradicional</a:t>
            </a:r>
          </a:p>
        </p:txBody>
      </p:sp>
      <p:sp>
        <p:nvSpPr>
          <p:cNvPr id="4" name="9 Rectángulo"/>
          <p:cNvSpPr/>
          <p:nvPr/>
        </p:nvSpPr>
        <p:spPr>
          <a:xfrm>
            <a:off x="4817344" y="3970276"/>
            <a:ext cx="2333625" cy="3429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600" b="1" dirty="0">
                <a:solidFill>
                  <a:prstClr val="white"/>
                </a:solidFill>
              </a:rPr>
              <a:t>Multi-canal</a:t>
            </a:r>
          </a:p>
        </p:txBody>
      </p:sp>
      <p:sp>
        <p:nvSpPr>
          <p:cNvPr id="5" name="10 Rectángulo"/>
          <p:cNvSpPr/>
          <p:nvPr/>
        </p:nvSpPr>
        <p:spPr>
          <a:xfrm>
            <a:off x="7523585" y="3970276"/>
            <a:ext cx="2335213" cy="3429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600" b="1" dirty="0">
                <a:solidFill>
                  <a:prstClr val="white"/>
                </a:solidFill>
              </a:rPr>
              <a:t>Omnicanal</a:t>
            </a:r>
          </a:p>
        </p:txBody>
      </p:sp>
      <p:sp>
        <p:nvSpPr>
          <p:cNvPr id="6" name="2 Rectángulo redondeado"/>
          <p:cNvSpPr/>
          <p:nvPr/>
        </p:nvSpPr>
        <p:spPr>
          <a:xfrm>
            <a:off x="7325940" y="1466542"/>
            <a:ext cx="2730500" cy="4294098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CO" sz="1600" b="1" dirty="0">
              <a:solidFill>
                <a:prstClr val="white"/>
              </a:solidFill>
            </a:endParaRPr>
          </a:p>
        </p:txBody>
      </p:sp>
      <p:grpSp>
        <p:nvGrpSpPr>
          <p:cNvPr id="7" name="1 Grupo"/>
          <p:cNvGrpSpPr/>
          <p:nvPr/>
        </p:nvGrpSpPr>
        <p:grpSpPr>
          <a:xfrm>
            <a:off x="2265115" y="2330638"/>
            <a:ext cx="2160240" cy="720080"/>
            <a:chOff x="683568" y="1628800"/>
            <a:chExt cx="2406987" cy="870545"/>
          </a:xfrm>
        </p:grpSpPr>
        <p:pic>
          <p:nvPicPr>
            <p:cNvPr id="8" name="Picture 2" descr="C:\Users\jvasqueza\Desktop\20097815454723377801.jpg"/>
            <p:cNvPicPr>
              <a:picLocks noChangeAspect="1" noChangeArrowheads="1"/>
            </p:cNvPicPr>
            <p:nvPr/>
          </p:nvPicPr>
          <p:blipFill>
            <a:blip r:embed="rId3" cstate="print"/>
            <a:srcRect l="37799" t="5622" r="40781" b="75329"/>
            <a:stretch>
              <a:fillRect/>
            </a:stretch>
          </p:blipFill>
          <p:spPr bwMode="auto">
            <a:xfrm>
              <a:off x="683568" y="1628800"/>
              <a:ext cx="684527" cy="870545"/>
            </a:xfrm>
            <a:prstGeom prst="rect">
              <a:avLst/>
            </a:prstGeom>
            <a:noFill/>
          </p:spPr>
        </p:pic>
        <p:pic>
          <p:nvPicPr>
            <p:cNvPr id="9" name="Picture 3" descr="C:\Users\jvasqueza\Desktop\Logos_presentacion\8074165-ilustracion-vectorial-de-escaparate-imprescindible-en-amarill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1700808"/>
              <a:ext cx="894819" cy="793619"/>
            </a:xfrm>
            <a:prstGeom prst="rect">
              <a:avLst/>
            </a:prstGeom>
            <a:noFill/>
          </p:spPr>
        </p:pic>
        <p:sp>
          <p:nvSpPr>
            <p:cNvPr id="10" name="25 Flecha izquierda y derecha"/>
            <p:cNvSpPr/>
            <p:nvPr/>
          </p:nvSpPr>
          <p:spPr>
            <a:xfrm>
              <a:off x="1403648" y="1916832"/>
              <a:ext cx="707319" cy="281864"/>
            </a:xfrm>
            <a:prstGeom prst="left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11" name="3 Grupo"/>
          <p:cNvGrpSpPr/>
          <p:nvPr/>
        </p:nvGrpSpPr>
        <p:grpSpPr>
          <a:xfrm>
            <a:off x="4817343" y="1569181"/>
            <a:ext cx="2336696" cy="2346169"/>
            <a:chOff x="3096546" y="548680"/>
            <a:chExt cx="2555574" cy="2736304"/>
          </a:xfrm>
        </p:grpSpPr>
        <p:pic>
          <p:nvPicPr>
            <p:cNvPr id="12" name="Picture 2" descr="C:\Users\jvasqueza\Desktop\20097815454723377801.jpg"/>
            <p:cNvPicPr>
              <a:picLocks noChangeAspect="1" noChangeArrowheads="1"/>
            </p:cNvPicPr>
            <p:nvPr/>
          </p:nvPicPr>
          <p:blipFill>
            <a:blip r:embed="rId3" cstate="print"/>
            <a:srcRect l="37799" t="5622" r="40781" b="75329"/>
            <a:stretch>
              <a:fillRect/>
            </a:stretch>
          </p:blipFill>
          <p:spPr bwMode="auto">
            <a:xfrm>
              <a:off x="3096547" y="548680"/>
              <a:ext cx="684527" cy="870545"/>
            </a:xfrm>
            <a:prstGeom prst="rect">
              <a:avLst/>
            </a:prstGeom>
            <a:noFill/>
          </p:spPr>
        </p:pic>
        <p:pic>
          <p:nvPicPr>
            <p:cNvPr id="13" name="Picture 3" descr="C:\Users\jvasqueza\Desktop\Logos_presentacion\8074165-ilustracion-vectorial-de-escaparate-imprescindible-en-amarill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86455" y="548680"/>
              <a:ext cx="894819" cy="793619"/>
            </a:xfrm>
            <a:prstGeom prst="rect">
              <a:avLst/>
            </a:prstGeom>
            <a:noFill/>
          </p:spPr>
        </p:pic>
        <p:pic>
          <p:nvPicPr>
            <p:cNvPr id="14" name="Picture 7" descr="http://www.vectoresgratis.com/wp-content/uploads/2012/01/computadora-vectores-gratis1.jpg"/>
            <p:cNvPicPr>
              <a:picLocks noChangeAspect="1" noChangeArrowheads="1"/>
            </p:cNvPicPr>
            <p:nvPr/>
          </p:nvPicPr>
          <p:blipFill>
            <a:blip r:embed="rId5" cstate="print"/>
            <a:srcRect l="25984" r="22567"/>
            <a:stretch>
              <a:fillRect/>
            </a:stretch>
          </p:blipFill>
          <p:spPr bwMode="auto">
            <a:xfrm>
              <a:off x="4773122" y="1480071"/>
              <a:ext cx="767110" cy="724793"/>
            </a:xfrm>
            <a:prstGeom prst="rect">
              <a:avLst/>
            </a:prstGeom>
            <a:noFill/>
          </p:spPr>
        </p:pic>
        <p:pic>
          <p:nvPicPr>
            <p:cNvPr id="15" name="Picture 9" descr="http://4.bp.blogspot.com/-XEe24CP1PUk/UAemVxQiFFI/AAAAAAAAABE/0dusGKDxVzI/s1600/celular+vector+ai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73122" y="2411768"/>
              <a:ext cx="878998" cy="845592"/>
            </a:xfrm>
            <a:prstGeom prst="rect">
              <a:avLst/>
            </a:prstGeom>
            <a:noFill/>
          </p:spPr>
        </p:pic>
        <p:sp>
          <p:nvSpPr>
            <p:cNvPr id="16" name="30 Flecha izquierda y derecha"/>
            <p:cNvSpPr/>
            <p:nvPr/>
          </p:nvSpPr>
          <p:spPr>
            <a:xfrm>
              <a:off x="3853082" y="836712"/>
              <a:ext cx="707319" cy="281864"/>
            </a:xfrm>
            <a:prstGeom prst="left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pic>
          <p:nvPicPr>
            <p:cNvPr id="17" name="Picture 2" descr="C:\Users\jvasqueza\Desktop\20097815454723377801.jpg"/>
            <p:cNvPicPr>
              <a:picLocks noChangeAspect="1" noChangeArrowheads="1"/>
            </p:cNvPicPr>
            <p:nvPr/>
          </p:nvPicPr>
          <p:blipFill>
            <a:blip r:embed="rId3" cstate="print"/>
            <a:srcRect l="37799" t="5622" r="40781" b="75329"/>
            <a:stretch>
              <a:fillRect/>
            </a:stretch>
          </p:blipFill>
          <p:spPr bwMode="auto">
            <a:xfrm>
              <a:off x="3096546" y="1451017"/>
              <a:ext cx="684527" cy="870545"/>
            </a:xfrm>
            <a:prstGeom prst="rect">
              <a:avLst/>
            </a:prstGeom>
            <a:noFill/>
          </p:spPr>
        </p:pic>
        <p:sp>
          <p:nvSpPr>
            <p:cNvPr id="18" name="32 Flecha izquierda y derecha"/>
            <p:cNvSpPr/>
            <p:nvPr/>
          </p:nvSpPr>
          <p:spPr>
            <a:xfrm>
              <a:off x="3853082" y="1700808"/>
              <a:ext cx="707319" cy="281864"/>
            </a:xfrm>
            <a:prstGeom prst="left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pic>
          <p:nvPicPr>
            <p:cNvPr id="19" name="Picture 2" descr="C:\Users\jvasqueza\Desktop\20097815454723377801.jpg"/>
            <p:cNvPicPr>
              <a:picLocks noChangeAspect="1" noChangeArrowheads="1"/>
            </p:cNvPicPr>
            <p:nvPr/>
          </p:nvPicPr>
          <p:blipFill>
            <a:blip r:embed="rId3" cstate="print"/>
            <a:srcRect l="37799" t="5622" r="40781" b="75329"/>
            <a:stretch>
              <a:fillRect/>
            </a:stretch>
          </p:blipFill>
          <p:spPr bwMode="auto">
            <a:xfrm>
              <a:off x="3112728" y="2414439"/>
              <a:ext cx="684527" cy="870545"/>
            </a:xfrm>
            <a:prstGeom prst="rect">
              <a:avLst/>
            </a:prstGeom>
            <a:noFill/>
          </p:spPr>
        </p:pic>
        <p:sp>
          <p:nvSpPr>
            <p:cNvPr id="20" name="34 Flecha izquierda y derecha"/>
            <p:cNvSpPr/>
            <p:nvPr/>
          </p:nvSpPr>
          <p:spPr>
            <a:xfrm>
              <a:off x="3865843" y="2636912"/>
              <a:ext cx="707319" cy="281864"/>
            </a:xfrm>
            <a:prstGeom prst="left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21" name="11 Flecha derecha"/>
          <p:cNvSpPr/>
          <p:nvPr/>
        </p:nvSpPr>
        <p:spPr>
          <a:xfrm>
            <a:off x="2183185" y="4432240"/>
            <a:ext cx="7675612" cy="274637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22" name="12 CuadroTexto"/>
          <p:cNvSpPr txBox="1">
            <a:spLocks noChangeArrowheads="1"/>
          </p:cNvSpPr>
          <p:nvPr/>
        </p:nvSpPr>
        <p:spPr bwMode="auto">
          <a:xfrm>
            <a:off x="4655841" y="4744977"/>
            <a:ext cx="24981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s-CO" sz="1200" b="0" dirty="0">
                <a:solidFill>
                  <a:srgbClr val="4F81BD"/>
                </a:solidFill>
              </a:rPr>
              <a:t>Los </a:t>
            </a:r>
            <a:r>
              <a:rPr lang="es-CO" sz="1200" b="0" i="1" dirty="0">
                <a:solidFill>
                  <a:srgbClr val="4F81BD"/>
                </a:solidFill>
              </a:rPr>
              <a:t>retailers</a:t>
            </a:r>
            <a:r>
              <a:rPr lang="es-CO" sz="1200" b="0" dirty="0">
                <a:solidFill>
                  <a:srgbClr val="4F81BD"/>
                </a:solidFill>
              </a:rPr>
              <a:t> entienden que el cliente es el mismo en todos los canales pero</a:t>
            </a:r>
            <a:r>
              <a:rPr lang="es-CO" sz="1200" u="sng" dirty="0">
                <a:solidFill>
                  <a:srgbClr val="4F81BD"/>
                </a:solidFill>
              </a:rPr>
              <a:t> cada canal opera en forma independiente. </a:t>
            </a:r>
          </a:p>
        </p:txBody>
      </p:sp>
      <p:sp>
        <p:nvSpPr>
          <p:cNvPr id="23" name="3 CuadroTexto"/>
          <p:cNvSpPr txBox="1">
            <a:spLocks noChangeArrowheads="1"/>
          </p:cNvSpPr>
          <p:nvPr/>
        </p:nvSpPr>
        <p:spPr bwMode="auto">
          <a:xfrm>
            <a:off x="2183185" y="4744977"/>
            <a:ext cx="2324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CO" sz="1200" b="0" dirty="0">
                <a:solidFill>
                  <a:srgbClr val="4F81BD"/>
                </a:solidFill>
              </a:rPr>
              <a:t>El Cliente tiene experiencia con </a:t>
            </a:r>
            <a:r>
              <a:rPr lang="es-CO" sz="1200" u="sng" dirty="0">
                <a:solidFill>
                  <a:srgbClr val="4F81BD"/>
                </a:solidFill>
              </a:rPr>
              <a:t>un solo </a:t>
            </a:r>
            <a:r>
              <a:rPr lang="es-CO" sz="1200" b="0" dirty="0">
                <a:solidFill>
                  <a:srgbClr val="4F81BD"/>
                </a:solidFill>
              </a:rPr>
              <a:t>punto de contacto con la marca</a:t>
            </a:r>
          </a:p>
        </p:txBody>
      </p:sp>
      <p:sp>
        <p:nvSpPr>
          <p:cNvPr id="24" name="13 CuadroTexto"/>
          <p:cNvSpPr txBox="1">
            <a:spLocks noChangeArrowheads="1"/>
          </p:cNvSpPr>
          <p:nvPr/>
        </p:nvSpPr>
        <p:spPr bwMode="auto">
          <a:xfrm>
            <a:off x="7437859" y="4760852"/>
            <a:ext cx="24209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s-CO" sz="1200" b="0" dirty="0">
                <a:solidFill>
                  <a:srgbClr val="4F81BD"/>
                </a:solidFill>
              </a:rPr>
              <a:t>Los </a:t>
            </a:r>
            <a:r>
              <a:rPr lang="es-CO" sz="1200" b="0" i="1" dirty="0">
                <a:solidFill>
                  <a:srgbClr val="4F81BD"/>
                </a:solidFill>
              </a:rPr>
              <a:t>retailers</a:t>
            </a:r>
            <a:r>
              <a:rPr lang="es-CO" sz="1200" b="0" dirty="0">
                <a:solidFill>
                  <a:srgbClr val="4F81BD"/>
                </a:solidFill>
              </a:rPr>
              <a:t> trabajan con una </a:t>
            </a:r>
            <a:r>
              <a:rPr lang="es-CO" sz="1200" i="1" u="sng" dirty="0">
                <a:solidFill>
                  <a:srgbClr val="4F81BD"/>
                </a:solidFill>
              </a:rPr>
              <a:t>estrategia coordinada </a:t>
            </a:r>
            <a:r>
              <a:rPr lang="es-CO" sz="1200" b="0" dirty="0">
                <a:solidFill>
                  <a:srgbClr val="4F81BD"/>
                </a:solidFill>
              </a:rPr>
              <a:t>desde todos los canales para llegar a ese cliente.</a:t>
            </a:r>
            <a:endParaRPr lang="es-CO" sz="1200" u="sng" dirty="0">
              <a:solidFill>
                <a:srgbClr val="4F81BD"/>
              </a:solidFill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2771447" y="189025"/>
            <a:ext cx="676875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s-CO" sz="3000" b="1" dirty="0">
                <a:latin typeface="Helvetica" panose="020B0604020202020204" pitchFamily="34" charset="0"/>
                <a:cs typeface="Helvetica" panose="020B0604020202020204" pitchFamily="34" charset="0"/>
              </a:rPr>
              <a:t>Nueva realidad del </a:t>
            </a:r>
            <a:r>
              <a:rPr lang="es-CO" sz="30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Retail</a:t>
            </a:r>
            <a:r>
              <a:rPr lang="es-CO" sz="3000" b="1" dirty="0">
                <a:latin typeface="Helvetica" panose="020B0604020202020204" pitchFamily="34" charset="0"/>
                <a:cs typeface="Helvetica" panose="020B0604020202020204" pitchFamily="34" charset="0"/>
              </a:rPr>
              <a:t> omnicanal</a:t>
            </a:r>
          </a:p>
        </p:txBody>
      </p:sp>
      <p:grpSp>
        <p:nvGrpSpPr>
          <p:cNvPr id="26" name="45 Grupo"/>
          <p:cNvGrpSpPr/>
          <p:nvPr/>
        </p:nvGrpSpPr>
        <p:grpSpPr>
          <a:xfrm>
            <a:off x="7448715" y="1569180"/>
            <a:ext cx="2313244" cy="2322484"/>
            <a:chOff x="5076056" y="790822"/>
            <a:chExt cx="3602402" cy="3737305"/>
          </a:xfrm>
        </p:grpSpPr>
        <p:pic>
          <p:nvPicPr>
            <p:cNvPr id="27" name="Picture 2" descr="C:\Users\jvasqueza\Desktop\20097815454723377801.jpg"/>
            <p:cNvPicPr>
              <a:picLocks noChangeAspect="1" noChangeArrowheads="1"/>
            </p:cNvPicPr>
            <p:nvPr/>
          </p:nvPicPr>
          <p:blipFill>
            <a:blip r:embed="rId3" cstate="print"/>
            <a:srcRect l="37799" t="5622" r="40781" b="75329"/>
            <a:stretch>
              <a:fillRect/>
            </a:stretch>
          </p:blipFill>
          <p:spPr bwMode="auto">
            <a:xfrm>
              <a:off x="6590914" y="2195795"/>
              <a:ext cx="684527" cy="870545"/>
            </a:xfrm>
            <a:prstGeom prst="rect">
              <a:avLst/>
            </a:prstGeom>
            <a:noFill/>
          </p:spPr>
        </p:pic>
        <p:sp>
          <p:nvSpPr>
            <p:cNvPr id="28" name="47 Flecha izquierda y derecha"/>
            <p:cNvSpPr/>
            <p:nvPr/>
          </p:nvSpPr>
          <p:spPr>
            <a:xfrm rot="5400000">
              <a:off x="6660710" y="1701341"/>
              <a:ext cx="432048" cy="198247"/>
            </a:xfrm>
            <a:prstGeom prst="left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pic>
          <p:nvPicPr>
            <p:cNvPr id="29" name="Picture 3" descr="C:\Users\jvasqueza\Desktop\Logos_presentacion\8074165-ilustracion-vectorial-de-escaparate-imprescindible-en-amarill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23303" y="790822"/>
              <a:ext cx="894819" cy="793619"/>
            </a:xfrm>
            <a:prstGeom prst="rect">
              <a:avLst/>
            </a:prstGeom>
            <a:noFill/>
          </p:spPr>
        </p:pic>
        <p:pic>
          <p:nvPicPr>
            <p:cNvPr id="30" name="Picture 7" descr="http://www.vectoresgratis.com/wp-content/uploads/2012/01/computadora-vectores-gratis1.jpg"/>
            <p:cNvPicPr>
              <a:picLocks noChangeAspect="1" noChangeArrowheads="1"/>
            </p:cNvPicPr>
            <p:nvPr/>
          </p:nvPicPr>
          <p:blipFill>
            <a:blip r:embed="rId5" cstate="print"/>
            <a:srcRect l="25984" r="22567"/>
            <a:stretch>
              <a:fillRect/>
            </a:stretch>
          </p:blipFill>
          <p:spPr bwMode="auto">
            <a:xfrm>
              <a:off x="7911348" y="2235761"/>
              <a:ext cx="767110" cy="724793"/>
            </a:xfrm>
            <a:prstGeom prst="rect">
              <a:avLst/>
            </a:prstGeom>
            <a:noFill/>
          </p:spPr>
        </p:pic>
        <p:pic>
          <p:nvPicPr>
            <p:cNvPr id="31" name="Picture 9" descr="http://4.bp.blogspot.com/-XEe24CP1PUk/UAemVxQiFFI/AAAAAAAAABE/0dusGKDxVzI/s1600/celular+vector+ai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36359" y="3682535"/>
              <a:ext cx="878998" cy="845592"/>
            </a:xfrm>
            <a:prstGeom prst="rect">
              <a:avLst/>
            </a:prstGeom>
            <a:noFill/>
          </p:spPr>
        </p:pic>
        <p:pic>
          <p:nvPicPr>
            <p:cNvPr id="32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 l="57327" t="48396" r="31554" b="36391"/>
            <a:stretch>
              <a:fillRect/>
            </a:stretch>
          </p:blipFill>
          <p:spPr bwMode="auto">
            <a:xfrm>
              <a:off x="5076056" y="2354114"/>
              <a:ext cx="720080" cy="553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52 Flecha izquierda y derecha"/>
            <p:cNvSpPr/>
            <p:nvPr/>
          </p:nvSpPr>
          <p:spPr>
            <a:xfrm rot="5400000">
              <a:off x="6717152" y="3250395"/>
              <a:ext cx="432048" cy="198247"/>
            </a:xfrm>
            <a:prstGeom prst="left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34" name="53 Flecha izquierda y derecha"/>
            <p:cNvSpPr/>
            <p:nvPr/>
          </p:nvSpPr>
          <p:spPr>
            <a:xfrm rot="10800000">
              <a:off x="7301600" y="2499033"/>
              <a:ext cx="432048" cy="198247"/>
            </a:xfrm>
            <a:prstGeom prst="left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35" name="54 Flecha izquierda y derecha"/>
            <p:cNvSpPr/>
            <p:nvPr/>
          </p:nvSpPr>
          <p:spPr>
            <a:xfrm rot="10800000">
              <a:off x="6012160" y="2499033"/>
              <a:ext cx="432048" cy="198247"/>
            </a:xfrm>
            <a:prstGeom prst="left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</p:spTree>
    <p:extLst>
      <p:ext uri="{BB962C8B-B14F-4D97-AF65-F5344CB8AC3E}">
        <p14:creationId xmlns:p14="http://schemas.microsoft.com/office/powerpoint/2010/main" val="197842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216201"/>
            <a:ext cx="9144000" cy="6863312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351585" y="4221089"/>
            <a:ext cx="7850187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ES_tradnl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Como juega el Grupo éxito en el Omnicanal?</a:t>
            </a:r>
            <a:endParaRPr lang="es-ES_tradnl" altLang="ja-JP" sz="4000" b="1" dirty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endParaRPr lang="es-ES_tradnl" altLang="ja-JP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40" y="1"/>
            <a:ext cx="9177884" cy="364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2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2656"/>
            <a:ext cx="9144000" cy="6863312"/>
          </a:xfrm>
          <a:prstGeom prst="rect">
            <a:avLst/>
          </a:prstGeom>
        </p:spPr>
      </p:pic>
      <p:graphicFrame>
        <p:nvGraphicFramePr>
          <p:cNvPr id="3" name="3 Marcador de contenido"/>
          <p:cNvGraphicFramePr>
            <a:graphicFrameLocks/>
          </p:cNvGraphicFramePr>
          <p:nvPr>
            <p:extLst/>
          </p:nvPr>
        </p:nvGraphicFramePr>
        <p:xfrm>
          <a:off x="2423592" y="1330567"/>
          <a:ext cx="7503026" cy="3996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4" descr="http://3.bp.blogspot.com/_PpqwjDPGD14/S-zTPlphC1I/AAAAAAAABtk/OTz3VL10lSY/s1600/20100513_Exito_pq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5479539" y="846868"/>
            <a:ext cx="1310167" cy="41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nuestras-marca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57"/>
          <a:stretch>
            <a:fillRect/>
          </a:stretch>
        </p:blipFill>
        <p:spPr bwMode="auto">
          <a:xfrm>
            <a:off x="7700753" y="1535142"/>
            <a:ext cx="15859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E:\_com\Captura de pantalla 2012-10-09 a las 17.30.0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" t="964"/>
          <a:stretch>
            <a:fillRect/>
          </a:stretch>
        </p:blipFill>
        <p:spPr bwMode="auto">
          <a:xfrm>
            <a:off x="8400256" y="2988742"/>
            <a:ext cx="835025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D:\Documents\exito.com\Gondolas virtuales\Gondola Noviembre 201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100" y="4549313"/>
            <a:ext cx="1230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1" t="36900" r="37352" b="48438"/>
          <a:stretch>
            <a:fillRect/>
          </a:stretch>
        </p:blipFill>
        <p:spPr bwMode="auto">
          <a:xfrm>
            <a:off x="3989153" y="4549313"/>
            <a:ext cx="656031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3" descr="https://encrypted-tbn0.gstatic.com/images?q=tbn:ANd9GcQVEbuoPFCkNfao04sak91W5L1N5QOubgHXmUjcp4u_oZqRQoVLS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529" y="1375891"/>
            <a:ext cx="828548" cy="66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2" descr="_informacion2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357" y="2817813"/>
            <a:ext cx="755047" cy="100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5" y="218446"/>
            <a:ext cx="1111743" cy="48234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36" y="432842"/>
            <a:ext cx="1366001" cy="195143"/>
          </a:xfrm>
          <a:prstGeom prst="rect">
            <a:avLst/>
          </a:prstGeom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446" y="5373216"/>
            <a:ext cx="364351" cy="75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1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2656"/>
            <a:ext cx="9144000" cy="686331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711623" y="3645024"/>
            <a:ext cx="67687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CO" sz="1600" dirty="0">
                <a:latin typeface="Helvetica" pitchFamily="34" charset="0"/>
              </a:rPr>
              <a:t>38 millones de visitas en 2013  Crec. 744% desde 2010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CO" dirty="0">
                <a:latin typeface="Helvetica" pitchFamily="34" charset="0"/>
              </a:rPr>
              <a:t>142.000 pedidos en 2013 Crec. 468% desde 2010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CO" dirty="0">
                <a:latin typeface="Helvetica" pitchFamily="34" charset="0"/>
              </a:rPr>
              <a:t>Crecimiento en ventas del 560% desde el 2010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CO" dirty="0">
                <a:latin typeface="Helvetica" pitchFamily="34" charset="0"/>
              </a:rPr>
              <a:t>Mas de 45.000 productos (Entre alimentos y No alimentos)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CO" dirty="0">
                <a:latin typeface="Helvetica" pitchFamily="34" charset="0"/>
              </a:rPr>
              <a:t>Ganador 2 veces del reconocimiento E-commerce award como mejor sitio Retail online del país </a:t>
            </a:r>
            <a:endParaRPr lang="es-ES" dirty="0">
              <a:solidFill>
                <a:schemeClr val="tx2"/>
              </a:solidFill>
              <a:latin typeface="Arial Bold"/>
              <a:cs typeface="Arial Bold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957" t="11609" r="4065" b="4720"/>
          <a:stretch/>
        </p:blipFill>
        <p:spPr>
          <a:xfrm>
            <a:off x="3719737" y="934664"/>
            <a:ext cx="4728697" cy="2392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5015881" y="188640"/>
            <a:ext cx="1762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latin typeface="Helvetica" panose="020B0604020202020204" pitchFamily="34" charset="0"/>
                <a:cs typeface="Helvetica" panose="020B0604020202020204" pitchFamily="34" charset="0"/>
              </a:rPr>
              <a:t>Éxito.com</a:t>
            </a:r>
          </a:p>
        </p:txBody>
      </p:sp>
    </p:spTree>
    <p:extLst>
      <p:ext uri="{BB962C8B-B14F-4D97-AF65-F5344CB8AC3E}">
        <p14:creationId xmlns:p14="http://schemas.microsoft.com/office/powerpoint/2010/main" val="188156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2656"/>
            <a:ext cx="9144000" cy="686331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359696" y="4005065"/>
            <a:ext cx="612068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CO" sz="1600" dirty="0">
                <a:latin typeface="Helvetica" pitchFamily="34" charset="0"/>
              </a:rPr>
              <a:t>Sitio especializado en venta de alimentos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CO" sz="1600" dirty="0">
                <a:latin typeface="Helvetica" pitchFamily="34" charset="0"/>
              </a:rPr>
              <a:t>Mas de 15.000 productos disponibles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CO" sz="1600" dirty="0">
                <a:latin typeface="Helvetica" pitchFamily="34" charset="0"/>
              </a:rPr>
              <a:t>7 millones de visitas esperadas para 2014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CO" sz="1600" dirty="0">
                <a:latin typeface="Helvetica" pitchFamily="34" charset="0"/>
              </a:rPr>
              <a:t>Tiene todos los servicios diferenciales de la marca Carulla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3474" t="11610" r="14026" b="7673"/>
          <a:stretch/>
        </p:blipFill>
        <p:spPr>
          <a:xfrm>
            <a:off x="3972966" y="908720"/>
            <a:ext cx="4246068" cy="2657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5150279" y="249746"/>
            <a:ext cx="2105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800" dirty="0">
                <a:latin typeface="Helvetica" panose="020B0604020202020204" pitchFamily="34" charset="0"/>
                <a:cs typeface="Helvetica" panose="020B0604020202020204" pitchFamily="34" charset="0"/>
              </a:rPr>
              <a:t>Carulla.com</a:t>
            </a:r>
          </a:p>
        </p:txBody>
      </p:sp>
    </p:spTree>
    <p:extLst>
      <p:ext uri="{BB962C8B-B14F-4D97-AF65-F5344CB8AC3E}">
        <p14:creationId xmlns:p14="http://schemas.microsoft.com/office/powerpoint/2010/main" val="240096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2656"/>
            <a:ext cx="9144000" cy="686331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219213" y="268658"/>
            <a:ext cx="3735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Cdiscount.com.co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1103245"/>
            <a:ext cx="4608512" cy="259102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359696" y="4005064"/>
            <a:ext cx="6120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CO" sz="1600" dirty="0">
                <a:latin typeface="Helvetica" pitchFamily="34" charset="0"/>
              </a:rPr>
              <a:t>Sitio Pure player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CO" sz="1600" dirty="0">
                <a:latin typeface="Helvetica" pitchFamily="34" charset="0"/>
              </a:rPr>
              <a:t>Surtido enfocado en no alimentos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CO" sz="1600" dirty="0">
                <a:latin typeface="Helvetica" pitchFamily="34" charset="0"/>
              </a:rPr>
              <a:t>Primer market place en Colombia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CO" sz="1600" dirty="0">
                <a:latin typeface="Helvetica" pitchFamily="34" charset="0"/>
              </a:rPr>
              <a:t>Alianza entre Grupo Éxito y Cdiscount Francia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CO" sz="1600" dirty="0">
                <a:latin typeface="Helvetica" pitchFamily="34" charset="0"/>
              </a:rPr>
              <a:t>Fue lanzado en enero 2.014</a:t>
            </a:r>
          </a:p>
        </p:txBody>
      </p:sp>
    </p:spTree>
    <p:extLst>
      <p:ext uri="{BB962C8B-B14F-4D97-AF65-F5344CB8AC3E}">
        <p14:creationId xmlns:p14="http://schemas.microsoft.com/office/powerpoint/2010/main" val="362506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642</Words>
  <Application>Microsoft Office PowerPoint</Application>
  <PresentationFormat>Personalizado</PresentationFormat>
  <Paragraphs>89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Almacenes EXITO S.A.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Jose Mejia Lara</dc:creator>
  <cp:lastModifiedBy>Sandra Lucia Cardenas Lopera</cp:lastModifiedBy>
  <cp:revision>5</cp:revision>
  <dcterms:created xsi:type="dcterms:W3CDTF">2014-06-27T21:20:25Z</dcterms:created>
  <dcterms:modified xsi:type="dcterms:W3CDTF">2014-07-29T22:49:52Z</dcterms:modified>
</cp:coreProperties>
</file>