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15"/>
  </p:notesMasterIdLst>
  <p:sldIdLst>
    <p:sldId id="256" r:id="rId5"/>
    <p:sldId id="289" r:id="rId6"/>
    <p:sldId id="290" r:id="rId7"/>
    <p:sldId id="291" r:id="rId8"/>
    <p:sldId id="282" r:id="rId9"/>
    <p:sldId id="293" r:id="rId10"/>
    <p:sldId id="292" r:id="rId11"/>
    <p:sldId id="283" r:id="rId12"/>
    <p:sldId id="295" r:id="rId13"/>
    <p:sldId id="29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75" d="100"/>
          <a:sy n="75" d="100"/>
        </p:scale>
        <p:origin x="53" y="36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3AB07-7E6C-40DB-A14D-B1E2F183FD0B}" type="datetimeFigureOut">
              <a:rPr lang="en-US" smtClean="0"/>
              <a:t>7/28/2014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FCD48-82D3-4FC0-9BEB-A6733ACEE7CA}" type="slidenum">
              <a:rPr lang="en-US" smtClean="0"/>
              <a:t>‹#›</a:t>
            </a:fld>
            <a:endParaRPr lang="en-US" dirty="0"/>
          </a:p>
        </p:txBody>
      </p:sp>
    </p:spTree>
    <p:extLst>
      <p:ext uri="{BB962C8B-B14F-4D97-AF65-F5344CB8AC3E}">
        <p14:creationId xmlns:p14="http://schemas.microsoft.com/office/powerpoint/2010/main" val="412809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astcompany.com/1648739/marketing-that-isn-t-marketin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socialnomics.net/2010/05/05/social-media-revolution-2-refresh/" TargetMode="External"/><Relationship Id="rId5" Type="http://schemas.openxmlformats.org/officeDocument/2006/relationships/hyperlink" Target="http://www.idc.com/getdoc.jsp?containerId=231720" TargetMode="External"/><Relationship Id="rId4" Type="http://schemas.openxmlformats.org/officeDocument/2006/relationships/hyperlink" Target="http://www.gartner.com/it/page.jsp?id=189751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gradFill>
                  <a:gsLst>
                    <a:gs pos="1250">
                      <a:srgbClr val="0072C6"/>
                    </a:gs>
                    <a:gs pos="99000">
                      <a:srgbClr val="0072C6"/>
                    </a:gs>
                  </a:gsLst>
                  <a:lin ang="5400000" scaled="0"/>
                </a:gradFill>
                <a:effectLst/>
                <a:uLnTx/>
                <a:uFillTx/>
                <a:latin typeface="Segoe UI Light"/>
                <a:ea typeface="+mn-ea"/>
                <a:cs typeface="+mn-cs"/>
              </a:rPr>
              <a:t>Highlights</a:t>
            </a:r>
          </a:p>
          <a:p>
            <a:pPr marL="285750" marR="0" lvl="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505050"/>
                </a:solidFill>
                <a:effectLst/>
                <a:uLnTx/>
                <a:uFillTx/>
                <a:latin typeface="Segoe UI"/>
                <a:ea typeface="+mn-ea"/>
                <a:cs typeface="+mn-cs"/>
              </a:rPr>
              <a:t>Xx grants in xx countries</a:t>
            </a:r>
          </a:p>
          <a:p>
            <a:pPr marL="285750" marR="0" lvl="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505050"/>
                </a:solidFill>
                <a:effectLst/>
                <a:uLnTx/>
                <a:uFillTx/>
                <a:latin typeface="Segoe UI"/>
                <a:ea typeface="+mn-ea"/>
                <a:cs typeface="+mn-cs"/>
              </a:rPr>
              <a:t>YouthSpark live transition successful, 35 events complete in 25 countries</a:t>
            </a:r>
          </a:p>
          <a:p>
            <a:pPr marL="285750" marR="0" lvl="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505050"/>
                </a:solidFill>
                <a:effectLst/>
                <a:uLnTx/>
                <a:uFillTx/>
                <a:latin typeface="Segoe UI"/>
                <a:ea typeface="+mn-ea"/>
                <a:cs typeface="+mn-cs"/>
              </a:rPr>
              <a:t>YouthSpark on Global Giving $2.3m donated, 90k youth impacted, 65 countries</a:t>
            </a:r>
          </a:p>
          <a:p>
            <a:pPr marL="285750" marR="0" lvl="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505050"/>
                </a:solidFill>
                <a:effectLst/>
                <a:uLnTx/>
                <a:uFillTx/>
                <a:latin typeface="Segoe UI"/>
                <a:ea typeface="+mn-ea"/>
                <a:cs typeface="+mn-cs"/>
              </a:rPr>
              <a:t>YouthSpark Hub re-launch</a:t>
            </a:r>
          </a:p>
          <a:p>
            <a:pPr marL="285750" marR="0" lvl="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505050"/>
                </a:solidFill>
                <a:effectLst/>
                <a:uLnTx/>
                <a:uFillTx/>
                <a:latin typeface="Segoe UI"/>
                <a:ea typeface="+mn-ea"/>
                <a:cs typeface="+mn-cs"/>
              </a:rPr>
              <a:t>Computer Science activities taking off around the world</a:t>
            </a:r>
            <a:endParaRPr kumimoji="0" lang="en-US" sz="20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93FBB5E-0396-45AC-91CA-F3E71875EFB2}" type="datetime8">
              <a:rPr lang="en-US" smtClean="0"/>
              <a:t>7/28/2014 12:08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95429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gradFill>
                  <a:gsLst>
                    <a:gs pos="1250">
                      <a:srgbClr val="0072C6"/>
                    </a:gs>
                    <a:gs pos="99000">
                      <a:srgbClr val="0072C6"/>
                    </a:gs>
                  </a:gsLst>
                  <a:lin ang="5400000" scaled="0"/>
                </a:gradFill>
                <a:effectLst/>
                <a:uLnTx/>
                <a:uFillTx/>
                <a:latin typeface="Segoe UI Light"/>
                <a:ea typeface="+mn-ea"/>
                <a:cs typeface="+mn-cs"/>
              </a:rPr>
              <a:t>YouthSpark: One Step Further</a:t>
            </a:r>
          </a:p>
          <a:p>
            <a:pPr marL="285750" marR="0" lvl="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505050"/>
                </a:solidFill>
                <a:effectLst/>
                <a:uLnTx/>
                <a:uFillTx/>
                <a:latin typeface="Segoe UI"/>
                <a:ea typeface="+mn-ea"/>
                <a:cs typeface="+mn-cs"/>
              </a:rPr>
              <a:t>EU Grand Coalition for Digital Jobs</a:t>
            </a:r>
          </a:p>
          <a:p>
            <a:pPr marL="285750" marR="0" lvl="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505050"/>
                </a:solidFill>
                <a:effectLst/>
                <a:uLnTx/>
                <a:uFillTx/>
                <a:latin typeface="Segoe UI"/>
                <a:ea typeface="+mn-ea"/>
                <a:cs typeface="+mn-cs"/>
              </a:rPr>
              <a:t>MEA Employability Portals</a:t>
            </a:r>
          </a:p>
          <a:p>
            <a:pPr marL="285750" marR="0" lvl="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505050"/>
                </a:solidFill>
                <a:effectLst/>
                <a:uLnTx/>
                <a:uFillTx/>
                <a:latin typeface="Segoe UI"/>
                <a:ea typeface="+mn-ea"/>
                <a:cs typeface="+mn-cs"/>
              </a:rPr>
              <a:t>LATAM: Regional Youth Policy</a:t>
            </a:r>
          </a:p>
          <a:p>
            <a:pPr marL="285750" marR="0" lvl="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505050"/>
                </a:solidFill>
                <a:effectLst/>
                <a:uLnTx/>
                <a:uFillTx/>
                <a:latin typeface="Segoe UI"/>
                <a:ea typeface="+mn-ea"/>
                <a:cs typeface="+mn-cs"/>
              </a:rPr>
              <a:t>U.S. xx States now recognize Computer Science as a math or science credit</a:t>
            </a:r>
          </a:p>
          <a:p>
            <a:pPr marL="285750" marR="0" lvl="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505050"/>
                </a:solidFill>
                <a:effectLst/>
                <a:uLnTx/>
                <a:uFillTx/>
                <a:latin typeface="Segoe UI"/>
                <a:ea typeface="+mn-ea"/>
                <a:cs typeface="+mn-cs"/>
              </a:rPr>
              <a:t>We Speak Code Malaysia: U.S. President Obama and Malaysian Prime Minister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93FBB5E-0396-45AC-91CA-F3E71875EFB2}" type="datetime8">
              <a:rPr lang="en-US" smtClean="0"/>
              <a:t>7/28/2014 12:08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35666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22725" y="233363"/>
            <a:ext cx="2433638" cy="1825625"/>
          </a:xfrm>
        </p:spPr>
      </p:sp>
      <p:sp>
        <p:nvSpPr>
          <p:cNvPr id="3" name="Notes Placeholder 2"/>
          <p:cNvSpPr>
            <a:spLocks noGrp="1"/>
          </p:cNvSpPr>
          <p:nvPr>
            <p:ph type="body" idx="1"/>
          </p:nvPr>
        </p:nvSpPr>
        <p:spPr/>
        <p:txBody>
          <a:bodyPr/>
          <a:lstStyle/>
          <a:p>
            <a:r>
              <a:rPr lang="en-US" sz="750" b="1" dirty="0"/>
              <a:t>Timing:</a:t>
            </a:r>
            <a:r>
              <a:rPr lang="en-US" sz="750" dirty="0"/>
              <a:t> 3 minutes</a:t>
            </a:r>
          </a:p>
          <a:p>
            <a:r>
              <a:rPr lang="en-US" sz="750" dirty="0"/>
              <a:t> </a:t>
            </a:r>
          </a:p>
          <a:p>
            <a:r>
              <a:rPr lang="en-US" sz="750" b="1" dirty="0"/>
              <a:t>Key Points:</a:t>
            </a:r>
            <a:endParaRPr lang="en-US" sz="750" dirty="0"/>
          </a:p>
          <a:p>
            <a:pPr marL="171450" indent="-171450">
              <a:buFont typeface="Arial" pitchFamily="34" charset="0"/>
              <a:buChar char="•"/>
            </a:pPr>
            <a:r>
              <a:rPr lang="en-US" sz="750" dirty="0"/>
              <a:t>Four megatrends are emerging that we believe will be dominant forces of change over the coming decade: mobility, social, cloud, and business intelligence (BI)/big data.</a:t>
            </a:r>
          </a:p>
          <a:p>
            <a:pPr marL="171450" indent="-171450">
              <a:buFont typeface="Arial" pitchFamily="34" charset="0"/>
              <a:buChar char="•"/>
            </a:pPr>
            <a:r>
              <a:rPr lang="en-US" sz="750" dirty="0"/>
              <a:t>The four megatrends of mobility, social, cloud, and BI/big data will play a fundamental role in enabling businesses to re-evaluate and transform their business strategies.</a:t>
            </a:r>
          </a:p>
          <a:p>
            <a:pPr marL="171450" indent="-171450">
              <a:buFont typeface="Arial" pitchFamily="34" charset="0"/>
              <a:buChar char="•"/>
            </a:pPr>
            <a:r>
              <a:rPr lang="en-US" sz="750" dirty="0"/>
              <a:t>The CIO is in an unprecedented position to contribute strategically to the business.</a:t>
            </a:r>
          </a:p>
          <a:p>
            <a:r>
              <a:rPr lang="en-US" sz="750" dirty="0"/>
              <a:t> </a:t>
            </a:r>
          </a:p>
          <a:p>
            <a:r>
              <a:rPr lang="en-US" sz="750" b="1" dirty="0"/>
              <a:t>Script:</a:t>
            </a:r>
            <a:endParaRPr lang="en-US" sz="750" dirty="0"/>
          </a:p>
          <a:p>
            <a:pPr marL="171450" indent="-171450">
              <a:buFont typeface="Arial" pitchFamily="34" charset="0"/>
              <a:buChar char="•"/>
            </a:pPr>
            <a:r>
              <a:rPr lang="en-US" sz="750" dirty="0"/>
              <a:t>As we at Microsoft look across what is happening in the technology industry today and the many conversations that our account teams have had with hundreds of enterprise IT leaders</a:t>
            </a:r>
            <a:r>
              <a:rPr lang="en-US" sz="750" b="1" dirty="0"/>
              <a:t>, four megatrends are evident</a:t>
            </a:r>
            <a:r>
              <a:rPr lang="en-US" sz="750" dirty="0"/>
              <a:t>. These trends not only represent what is most important to our customers today, but what we feel are likely to be the dominant forces of change in the coming decade.</a:t>
            </a:r>
          </a:p>
          <a:p>
            <a:pPr marL="407988" lvl="1" indent="-171450">
              <a:buFont typeface="Arial" pitchFamily="34" charset="0"/>
              <a:buChar char="•"/>
            </a:pPr>
            <a:r>
              <a:rPr lang="en-US" sz="750" dirty="0"/>
              <a:t>The proliferation of new device types, along with the connectivity of the cloud, is</a:t>
            </a:r>
            <a:r>
              <a:rPr lang="en-US" sz="750" b="1" dirty="0"/>
              <a:t> making us more mobile</a:t>
            </a:r>
            <a:r>
              <a:rPr lang="en-US" sz="750" dirty="0"/>
              <a:t> </a:t>
            </a:r>
            <a:r>
              <a:rPr lang="en-US" sz="750" b="1" dirty="0"/>
              <a:t>and changing the way we work and play</a:t>
            </a:r>
            <a:r>
              <a:rPr lang="en-US" sz="750" dirty="0"/>
              <a:t>. </a:t>
            </a:r>
          </a:p>
          <a:p>
            <a:pPr marL="407988" lvl="1" indent="-171450">
              <a:buFont typeface="Arial" pitchFamily="34" charset="0"/>
              <a:buChar char="•"/>
            </a:pPr>
            <a:r>
              <a:rPr lang="en-US" sz="750" dirty="0"/>
              <a:t>As technology becomes more immersive, we also expect it to </a:t>
            </a:r>
            <a:r>
              <a:rPr lang="en-US" sz="750" b="1" dirty="0"/>
              <a:t>help us develop more personal and social connections with colleagues and customers</a:t>
            </a:r>
            <a:r>
              <a:rPr lang="en-US" sz="750" dirty="0"/>
              <a:t>.</a:t>
            </a:r>
          </a:p>
          <a:p>
            <a:pPr marL="407988" lvl="1" indent="-171450">
              <a:buFont typeface="Arial" pitchFamily="34" charset="0"/>
              <a:buChar char="•"/>
            </a:pPr>
            <a:r>
              <a:rPr lang="en-US" sz="750" b="1" dirty="0"/>
              <a:t>The connectivity the cloud offers is changing what we expect from technology. </a:t>
            </a:r>
            <a:r>
              <a:rPr lang="en-US" sz="750" dirty="0"/>
              <a:t>With an always-on connection, apps can provide innovative new services with instant scalability and attractive economics.</a:t>
            </a:r>
          </a:p>
          <a:p>
            <a:pPr marL="407988" lvl="1" indent="-171450">
              <a:buFont typeface="Arial" pitchFamily="34" charset="0"/>
              <a:buChar char="•"/>
            </a:pPr>
            <a:r>
              <a:rPr lang="en-US" sz="750" dirty="0"/>
              <a:t>While business intelligence (BI) has been important for a great number of years, the </a:t>
            </a:r>
            <a:r>
              <a:rPr lang="en-US" sz="750" b="1" dirty="0"/>
              <a:t>explosion in connected devices and apps is generating an exponential growth in data and the need to get better insights from “big data.”</a:t>
            </a:r>
            <a:endParaRPr lang="en-US" sz="750" dirty="0"/>
          </a:p>
          <a:p>
            <a:pPr marL="171450" indent="-171450">
              <a:buFont typeface="Arial" pitchFamily="34" charset="0"/>
              <a:buChar char="•"/>
            </a:pPr>
            <a:r>
              <a:rPr lang="en-US" sz="750" dirty="0"/>
              <a:t>At Microsoft we’re directly witnessing and experiencing these megatrends, but we’re not alone in our belief of their importance. According to IDC, “In 2012, the ICT industry's shift to its third major platform of growth — built on mobile, cloud, social, and big data technologies — will accelerate.” In contrast to what they refer to as the first (mainframe) and second (PC/server) platforms, they estimate that by 2020, “…enterprises’ highest-value leverage of IT will be driven by these third-platform technologies as well as an explosion of new solutions built on the new platform and rapidly expanding consumption of all of the above in emerging markets.” </a:t>
            </a:r>
          </a:p>
          <a:p>
            <a:pPr marL="171450" indent="-171450">
              <a:buFont typeface="Arial" pitchFamily="34" charset="0"/>
              <a:buChar char="•"/>
            </a:pPr>
            <a:r>
              <a:rPr lang="en-US" sz="750" b="1" dirty="0"/>
              <a:t>Each of these technology megatrends will play a significant role in the enterprise</a:t>
            </a:r>
            <a:r>
              <a:rPr lang="en-US" sz="750" dirty="0"/>
              <a:t> of today and tomorrow. </a:t>
            </a:r>
          </a:p>
          <a:p>
            <a:pPr marL="407988" lvl="1" indent="-171450">
              <a:buFont typeface="Arial" pitchFamily="34" charset="0"/>
              <a:buChar char="•"/>
            </a:pPr>
            <a:r>
              <a:rPr lang="en-US" sz="750" dirty="0"/>
              <a:t>They are </a:t>
            </a:r>
            <a:r>
              <a:rPr lang="en-US" sz="750" b="1" dirty="0"/>
              <a:t>putting your IT organization in an unprecedented position to contribute strategically to your business</a:t>
            </a:r>
            <a:r>
              <a:rPr lang="en-US" sz="750" dirty="0"/>
              <a:t>, using technology to support and drive business priorities. </a:t>
            </a:r>
          </a:p>
          <a:p>
            <a:pPr marL="407988" lvl="1" indent="-171450">
              <a:buFont typeface="Arial" pitchFamily="34" charset="0"/>
              <a:buChar char="•"/>
            </a:pPr>
            <a:r>
              <a:rPr lang="en-US" sz="750" dirty="0"/>
              <a:t>They are also changing the status quo. </a:t>
            </a:r>
            <a:r>
              <a:rPr lang="en-US" sz="750" b="1" dirty="0"/>
              <a:t>Transforming your business by taking advantage of the new opportunities that these megatrends present</a:t>
            </a:r>
            <a:r>
              <a:rPr lang="en-US" sz="750" dirty="0"/>
              <a:t> </a:t>
            </a:r>
            <a:r>
              <a:rPr lang="en-US" sz="750" b="1" dirty="0"/>
              <a:t>can help you stay competitive</a:t>
            </a:r>
            <a:r>
              <a:rPr lang="en-US" sz="750" dirty="0"/>
              <a:t> in an expanding world of smaller, more nimble competitors.</a:t>
            </a:r>
          </a:p>
          <a:p>
            <a:pPr marL="171450" indent="-171450">
              <a:buFont typeface="Arial" pitchFamily="34" charset="0"/>
              <a:buChar char="•"/>
            </a:pPr>
            <a:r>
              <a:rPr lang="en-US" sz="750" b="1" dirty="0"/>
              <a:t>These four megatrends are not only happening simultaneously, but are highly interconnected.</a:t>
            </a:r>
            <a:r>
              <a:rPr lang="en-US" sz="750" dirty="0"/>
              <a:t> Unlike other major shifts in technology where typically there has been one predominant trend (such as the introduction of mainframe and, later, client/server computing), </a:t>
            </a:r>
            <a:r>
              <a:rPr lang="en-US" sz="750" b="1" dirty="0"/>
              <a:t>businesses must address all four of these trends simultaneously.</a:t>
            </a:r>
            <a:endParaRPr lang="en-US" sz="750" dirty="0"/>
          </a:p>
          <a:p>
            <a:pPr marL="171450" indent="-171450">
              <a:buFont typeface="Arial" pitchFamily="34" charset="0"/>
              <a:buChar char="•"/>
            </a:pPr>
            <a:r>
              <a:rPr lang="en-US" sz="750" dirty="0"/>
              <a:t>In the social sphere, these trends are driving </a:t>
            </a:r>
            <a:r>
              <a:rPr lang="en-US" sz="750" b="1" dirty="0"/>
              <a:t>changes in how we work</a:t>
            </a:r>
            <a:r>
              <a:rPr lang="en-US" sz="750" dirty="0"/>
              <a:t> that give rise to new ways of getting things done inside the business. </a:t>
            </a:r>
          </a:p>
          <a:p>
            <a:pPr marL="407988" lvl="1" indent="-171450">
              <a:buFont typeface="Arial" pitchFamily="34" charset="0"/>
              <a:buChar char="•"/>
            </a:pPr>
            <a:r>
              <a:rPr lang="en-US" sz="750" dirty="0"/>
              <a:t>65 percent of companies are deploying at least one social software tool today, and the trend is expected to continue as social networking becomes a ubiquitous part of daily work.</a:t>
            </a:r>
          </a:p>
          <a:p>
            <a:pPr marL="407988" lvl="1" indent="-171450">
              <a:buFont typeface="Arial" pitchFamily="34" charset="0"/>
              <a:buChar char="•"/>
            </a:pPr>
            <a:r>
              <a:rPr lang="en-US" sz="750" dirty="0"/>
              <a:t>Mobile devices are proliferating, so much so that the average consumer uses four different devices in a day.</a:t>
            </a:r>
          </a:p>
          <a:p>
            <a:pPr marL="407988" lvl="1" indent="-171450">
              <a:buFont typeface="Arial" pitchFamily="34" charset="0"/>
              <a:buChar char="•"/>
            </a:pPr>
            <a:r>
              <a:rPr lang="en-US" sz="750" dirty="0"/>
              <a:t>And remote workers have become a huge part of the work environment today, with 84 percent of organizations having remote workers.</a:t>
            </a:r>
          </a:p>
          <a:p>
            <a:pPr marL="171450" indent="-171450">
              <a:buFont typeface="Arial" pitchFamily="34" charset="0"/>
              <a:buChar char="•"/>
            </a:pPr>
            <a:r>
              <a:rPr lang="en-US" sz="750" dirty="0"/>
              <a:t>And they are also driving changes in customer behavior, leading to </a:t>
            </a:r>
            <a:r>
              <a:rPr lang="en-US" sz="750" b="1" dirty="0"/>
              <a:t>the rise of the social customer</a:t>
            </a:r>
            <a:r>
              <a:rPr lang="en-US" sz="750" dirty="0"/>
              <a:t>, who expects to be engaged in new ways.</a:t>
            </a:r>
          </a:p>
          <a:p>
            <a:pPr marL="407988" lvl="1" indent="-171450">
              <a:buFont typeface="Arial" pitchFamily="34" charset="0"/>
              <a:buChar char="•"/>
            </a:pPr>
            <a:r>
              <a:rPr lang="en-US" sz="750" dirty="0"/>
              <a:t>44 percent of consumers today complain about products and services by social networks, and they are more likely to accept what they hear through social networks over advertising.</a:t>
            </a:r>
          </a:p>
          <a:p>
            <a:pPr marL="407988" lvl="1" indent="-171450">
              <a:buFont typeface="Arial" pitchFamily="34" charset="0"/>
              <a:buChar char="•"/>
            </a:pPr>
            <a:r>
              <a:rPr lang="en-US" sz="750" dirty="0"/>
              <a:t>20 percent of customers who complain by social media expect a response within one hour.</a:t>
            </a:r>
          </a:p>
          <a:p>
            <a:pPr marL="171450" indent="-171450">
              <a:buFont typeface="Arial" pitchFamily="34" charset="0"/>
              <a:buChar char="•"/>
            </a:pPr>
            <a:r>
              <a:rPr lang="en-US" sz="750" b="1" dirty="0"/>
              <a:t>By embracing social technologies into the enterprise, CIOs can have a strategic impact both inside and outside the business. </a:t>
            </a:r>
            <a:r>
              <a:rPr lang="en-US" sz="750" dirty="0"/>
              <a:t>Social networks have revolutionized how companies engage with their customers. As consumers increasingly conduct their lives through social networking, this has become an essential medium through which to reach them. Businesses that provide unique, interactive, personalized online social experiences will be </a:t>
            </a:r>
            <a:r>
              <a:rPr lang="en-US" sz="750" b="1" dirty="0"/>
              <a:t>best positioned to attract and retain new customers.</a:t>
            </a:r>
            <a:r>
              <a:rPr lang="en-US" sz="750" dirty="0"/>
              <a:t> Social technologies are equally essential inside the enterprise, where they provide powerful tools for collaboration and building communities. Just think of the potential for </a:t>
            </a:r>
            <a:r>
              <a:rPr lang="en-US" sz="750" b="1" dirty="0"/>
              <a:t>harnessing and developing new business ideas</a:t>
            </a:r>
            <a:r>
              <a:rPr lang="en-US" sz="750" dirty="0"/>
              <a:t> when your employees are all connected online. </a:t>
            </a:r>
          </a:p>
          <a:p>
            <a:r>
              <a:rPr lang="en-US" sz="750" b="1" dirty="0"/>
              <a:t> </a:t>
            </a:r>
            <a:endParaRPr lang="en-US" sz="750" dirty="0"/>
          </a:p>
          <a:p>
            <a:r>
              <a:rPr lang="en-US" sz="750" b="1" dirty="0"/>
              <a:t>Additional Information:	</a:t>
            </a:r>
            <a:endParaRPr lang="en-US" sz="750" dirty="0"/>
          </a:p>
          <a:p>
            <a:pPr marL="171450" lvl="0" indent="-171450">
              <a:buFont typeface="Arial" pitchFamily="34" charset="0"/>
              <a:buChar char="•"/>
            </a:pPr>
            <a:r>
              <a:rPr lang="en-US" sz="750" dirty="0" err="1"/>
              <a:t>Neisser</a:t>
            </a:r>
            <a:r>
              <a:rPr lang="en-US" sz="750" dirty="0"/>
              <a:t>, Drew. “</a:t>
            </a:r>
            <a:r>
              <a:rPr lang="en-US" sz="750" dirty="0" err="1"/>
              <a:t>Twelpforce</a:t>
            </a:r>
            <a:r>
              <a:rPr lang="en-US" sz="750" dirty="0"/>
              <a:t>: Marketing that Isn’t Marketing.” Fast Company. May 17, 2010. </a:t>
            </a:r>
            <a:r>
              <a:rPr lang="en-US" sz="750" u="sng" dirty="0">
                <a:hlinkClick r:id="rId3"/>
              </a:rPr>
              <a:t>http://www.fastcompany.com/1648739/marketing-that-isn-t-marketing</a:t>
            </a:r>
            <a:r>
              <a:rPr lang="en-US" sz="750" dirty="0"/>
              <a:t> </a:t>
            </a:r>
          </a:p>
          <a:p>
            <a:pPr marL="171450" lvl="0" indent="-171450">
              <a:buFont typeface="Arial" pitchFamily="34" charset="0"/>
              <a:buChar char="•"/>
            </a:pPr>
            <a:r>
              <a:rPr lang="en-US" sz="750" dirty="0"/>
              <a:t>“Gartner Executive Programs' Worldwide Survey of More Than 2,300 CIOs Shows Flat IT Budgets in 2012, but IT Organizations Must Deliver on Multiple Priorities.” Gartner, Inc. January 18, 2012. </a:t>
            </a:r>
            <a:r>
              <a:rPr lang="en-US" sz="750" u="sng" dirty="0">
                <a:hlinkClick r:id="rId4"/>
              </a:rPr>
              <a:t>http://www.gartner.com/it/page.jsp?id=1897514</a:t>
            </a:r>
            <a:endParaRPr lang="en-US" sz="750" dirty="0"/>
          </a:p>
          <a:p>
            <a:pPr marL="171450" lvl="0" indent="-171450">
              <a:buFont typeface="Arial" pitchFamily="34" charset="0"/>
              <a:buChar char="•"/>
            </a:pPr>
            <a:r>
              <a:rPr lang="en-US" sz="750" dirty="0"/>
              <a:t>Gens, Frank. "IDC Predictions 2012: Competing for 2020.” IDC. Doc #231720. December 2011. </a:t>
            </a:r>
            <a:r>
              <a:rPr lang="en-US" sz="750" u="sng" dirty="0">
                <a:hlinkClick r:id="rId5"/>
              </a:rPr>
              <a:t>http://www.idc.com/getdoc.jsp?containerId=231720</a:t>
            </a:r>
            <a:endParaRPr lang="en-US" sz="750" dirty="0"/>
          </a:p>
          <a:p>
            <a:pPr marL="171450" indent="-171450">
              <a:buFont typeface="Arial" pitchFamily="34" charset="0"/>
              <a:buChar char="•"/>
            </a:pPr>
            <a:r>
              <a:rPr lang="en-US" sz="750" dirty="0" err="1"/>
              <a:t>Qualman</a:t>
            </a:r>
            <a:r>
              <a:rPr lang="en-US" sz="750" dirty="0"/>
              <a:t>, Erik. “Social Media Revolution.” Socialnomics.com. May 5, 2010. </a:t>
            </a:r>
            <a:r>
              <a:rPr lang="en-US" sz="750" u="sng" dirty="0">
                <a:hlinkClick r:id="rId6"/>
              </a:rPr>
              <a:t>http://www.socialnomics.net/2010/05/05/social-media-revolution-2-refresh/</a:t>
            </a:r>
            <a:r>
              <a:rPr lang="en-US" sz="750" dirty="0"/>
              <a:t> </a:t>
            </a:r>
            <a:endParaRPr lang="en-US" sz="750" dirty="0" smtClean="0">
              <a:solidFill>
                <a:schemeClr val="bg1"/>
              </a:solidFill>
            </a:endParaRPr>
          </a:p>
        </p:txBody>
      </p:sp>
      <p:sp>
        <p:nvSpPr>
          <p:cNvPr id="4" name="Slide Number Placeholder 3"/>
          <p:cNvSpPr>
            <a:spLocks noGrp="1"/>
          </p:cNvSpPr>
          <p:nvPr>
            <p:ph type="sldNum" sz="quarter" idx="10"/>
          </p:nvPr>
        </p:nvSpPr>
        <p:spPr/>
        <p:txBody>
          <a:bodyPr/>
          <a:lstStyle/>
          <a:p>
            <a:fld id="{A5B258F2-B2E5-4175-B339-81AEE5988F5F}" type="slidenum">
              <a:rPr lang="en-US" smtClean="0"/>
              <a:pPr/>
              <a:t>9</a:t>
            </a:fld>
            <a:endParaRPr lang="en-US" dirty="0"/>
          </a:p>
        </p:txBody>
      </p:sp>
    </p:spTree>
    <p:extLst>
      <p:ext uri="{BB962C8B-B14F-4D97-AF65-F5344CB8AC3E}">
        <p14:creationId xmlns:p14="http://schemas.microsoft.com/office/powerpoint/2010/main" val="113705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E45316-E76C-4019-8CEC-94E2302881D2}" type="datetimeFigureOut">
              <a:rPr lang="en-US" smtClean="0"/>
              <a:t>7/28/2014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3C716-16E8-4F78-ACD7-167818156F88}" type="slidenum">
              <a:rPr lang="en-US" smtClean="0"/>
              <a:t>‹#›</a:t>
            </a:fld>
            <a:endParaRPr lang="en-US" dirty="0"/>
          </a:p>
        </p:txBody>
      </p:sp>
    </p:spTree>
    <p:extLst>
      <p:ext uri="{BB962C8B-B14F-4D97-AF65-F5344CB8AC3E}">
        <p14:creationId xmlns:p14="http://schemas.microsoft.com/office/powerpoint/2010/main" val="291452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45316-E76C-4019-8CEC-94E2302881D2}" type="datetimeFigureOut">
              <a:rPr lang="en-US" smtClean="0"/>
              <a:t>7/28/2014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3C716-16E8-4F78-ACD7-167818156F88}" type="slidenum">
              <a:rPr lang="en-US" smtClean="0"/>
              <a:t>‹#›</a:t>
            </a:fld>
            <a:endParaRPr lang="en-US" dirty="0"/>
          </a:p>
        </p:txBody>
      </p:sp>
    </p:spTree>
    <p:extLst>
      <p:ext uri="{BB962C8B-B14F-4D97-AF65-F5344CB8AC3E}">
        <p14:creationId xmlns:p14="http://schemas.microsoft.com/office/powerpoint/2010/main" val="117023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45316-E76C-4019-8CEC-94E2302881D2}" type="datetimeFigureOut">
              <a:rPr lang="en-US" smtClean="0"/>
              <a:t>7/28/2014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3C716-16E8-4F78-ACD7-167818156F88}" type="slidenum">
              <a:rPr lang="en-US" smtClean="0"/>
              <a:t>‹#›</a:t>
            </a:fld>
            <a:endParaRPr lang="en-US" dirty="0"/>
          </a:p>
        </p:txBody>
      </p:sp>
    </p:spTree>
    <p:extLst>
      <p:ext uri="{BB962C8B-B14F-4D97-AF65-F5344CB8AC3E}">
        <p14:creationId xmlns:p14="http://schemas.microsoft.com/office/powerpoint/2010/main" val="148065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45316-E76C-4019-8CEC-94E2302881D2}" type="datetimeFigureOut">
              <a:rPr lang="en-US" smtClean="0"/>
              <a:t>7/28/2014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3C716-16E8-4F78-ACD7-167818156F88}" type="slidenum">
              <a:rPr lang="en-US" smtClean="0"/>
              <a:t>‹#›</a:t>
            </a:fld>
            <a:endParaRPr lang="en-US" dirty="0"/>
          </a:p>
        </p:txBody>
      </p:sp>
    </p:spTree>
    <p:extLst>
      <p:ext uri="{BB962C8B-B14F-4D97-AF65-F5344CB8AC3E}">
        <p14:creationId xmlns:p14="http://schemas.microsoft.com/office/powerpoint/2010/main" val="337165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E45316-E76C-4019-8CEC-94E2302881D2}" type="datetimeFigureOut">
              <a:rPr lang="en-US" smtClean="0"/>
              <a:t>7/28/2014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3C716-16E8-4F78-ACD7-167818156F88}" type="slidenum">
              <a:rPr lang="en-US" smtClean="0"/>
              <a:t>‹#›</a:t>
            </a:fld>
            <a:endParaRPr lang="en-US" dirty="0"/>
          </a:p>
        </p:txBody>
      </p:sp>
    </p:spTree>
    <p:extLst>
      <p:ext uri="{BB962C8B-B14F-4D97-AF65-F5344CB8AC3E}">
        <p14:creationId xmlns:p14="http://schemas.microsoft.com/office/powerpoint/2010/main" val="8765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E45316-E76C-4019-8CEC-94E2302881D2}" type="datetimeFigureOut">
              <a:rPr lang="en-US" smtClean="0"/>
              <a:t>7/28/2014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3C716-16E8-4F78-ACD7-167818156F88}" type="slidenum">
              <a:rPr lang="en-US" smtClean="0"/>
              <a:t>‹#›</a:t>
            </a:fld>
            <a:endParaRPr lang="en-US" dirty="0"/>
          </a:p>
        </p:txBody>
      </p:sp>
    </p:spTree>
    <p:extLst>
      <p:ext uri="{BB962C8B-B14F-4D97-AF65-F5344CB8AC3E}">
        <p14:creationId xmlns:p14="http://schemas.microsoft.com/office/powerpoint/2010/main" val="74901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E45316-E76C-4019-8CEC-94E2302881D2}" type="datetimeFigureOut">
              <a:rPr lang="en-US" smtClean="0"/>
              <a:t>7/28/2014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33C716-16E8-4F78-ACD7-167818156F88}" type="slidenum">
              <a:rPr lang="en-US" smtClean="0"/>
              <a:t>‹#›</a:t>
            </a:fld>
            <a:endParaRPr lang="en-US" dirty="0"/>
          </a:p>
        </p:txBody>
      </p:sp>
    </p:spTree>
    <p:extLst>
      <p:ext uri="{BB962C8B-B14F-4D97-AF65-F5344CB8AC3E}">
        <p14:creationId xmlns:p14="http://schemas.microsoft.com/office/powerpoint/2010/main" val="203419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E45316-E76C-4019-8CEC-94E2302881D2}" type="datetimeFigureOut">
              <a:rPr lang="en-US" smtClean="0"/>
              <a:t>7/28/2014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33C716-16E8-4F78-ACD7-167818156F88}" type="slidenum">
              <a:rPr lang="en-US" smtClean="0"/>
              <a:t>‹#›</a:t>
            </a:fld>
            <a:endParaRPr lang="en-US" dirty="0"/>
          </a:p>
        </p:txBody>
      </p:sp>
    </p:spTree>
    <p:extLst>
      <p:ext uri="{BB962C8B-B14F-4D97-AF65-F5344CB8AC3E}">
        <p14:creationId xmlns:p14="http://schemas.microsoft.com/office/powerpoint/2010/main" val="58662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45316-E76C-4019-8CEC-94E2302881D2}" type="datetimeFigureOut">
              <a:rPr lang="en-US" smtClean="0"/>
              <a:t>7/28/2014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33C716-16E8-4F78-ACD7-167818156F88}" type="slidenum">
              <a:rPr lang="en-US" smtClean="0"/>
              <a:t>‹#›</a:t>
            </a:fld>
            <a:endParaRPr lang="en-US" dirty="0"/>
          </a:p>
        </p:txBody>
      </p:sp>
    </p:spTree>
    <p:extLst>
      <p:ext uri="{BB962C8B-B14F-4D97-AF65-F5344CB8AC3E}">
        <p14:creationId xmlns:p14="http://schemas.microsoft.com/office/powerpoint/2010/main" val="264153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45316-E76C-4019-8CEC-94E2302881D2}" type="datetimeFigureOut">
              <a:rPr lang="en-US" smtClean="0"/>
              <a:t>7/28/2014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3C716-16E8-4F78-ACD7-167818156F88}" type="slidenum">
              <a:rPr lang="en-US" smtClean="0"/>
              <a:t>‹#›</a:t>
            </a:fld>
            <a:endParaRPr lang="en-US" dirty="0"/>
          </a:p>
        </p:txBody>
      </p:sp>
    </p:spTree>
    <p:extLst>
      <p:ext uri="{BB962C8B-B14F-4D97-AF65-F5344CB8AC3E}">
        <p14:creationId xmlns:p14="http://schemas.microsoft.com/office/powerpoint/2010/main" val="368207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45316-E76C-4019-8CEC-94E2302881D2}" type="datetimeFigureOut">
              <a:rPr lang="en-US" smtClean="0"/>
              <a:t>7/28/2014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3C716-16E8-4F78-ACD7-167818156F88}" type="slidenum">
              <a:rPr lang="en-US" smtClean="0"/>
              <a:t>‹#›</a:t>
            </a:fld>
            <a:endParaRPr lang="en-US" dirty="0"/>
          </a:p>
        </p:txBody>
      </p:sp>
    </p:spTree>
    <p:extLst>
      <p:ext uri="{BB962C8B-B14F-4D97-AF65-F5344CB8AC3E}">
        <p14:creationId xmlns:p14="http://schemas.microsoft.com/office/powerpoint/2010/main" val="330106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45316-E76C-4019-8CEC-94E2302881D2}" type="datetimeFigureOut">
              <a:rPr lang="en-US" smtClean="0"/>
              <a:t>7/28/2014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3C716-16E8-4F78-ACD7-167818156F88}" type="slidenum">
              <a:rPr lang="en-US" smtClean="0"/>
              <a:t>‹#›</a:t>
            </a:fld>
            <a:endParaRPr lang="en-US" dirty="0"/>
          </a:p>
        </p:txBody>
      </p:sp>
    </p:spTree>
    <p:extLst>
      <p:ext uri="{BB962C8B-B14F-4D97-AF65-F5344CB8AC3E}">
        <p14:creationId xmlns:p14="http://schemas.microsoft.com/office/powerpoint/2010/main" val="20304578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361509" y="1715589"/>
            <a:ext cx="5782491" cy="3418115"/>
          </a:xfrm>
          <a:prstGeom prst="rect">
            <a:avLst/>
          </a:prstGeom>
          <a:solidFill>
            <a:srgbClr val="E20877"/>
          </a:solidFill>
          <a:ln>
            <a:noFill/>
          </a:ln>
          <a:effectLst/>
        </p:spPr>
        <p:style>
          <a:lnRef idx="1">
            <a:schemeClr val="accent1"/>
          </a:lnRef>
          <a:fillRef idx="3">
            <a:schemeClr val="accent1"/>
          </a:fillRef>
          <a:effectRef idx="2">
            <a:schemeClr val="accent1"/>
          </a:effectRef>
          <a:fontRef idx="minor">
            <a:schemeClr val="lt1"/>
          </a:fontRef>
        </p:style>
        <p:txBody>
          <a:bodyPr lIns="89650" tIns="0" rIns="91440" bIns="91440" rtlCol="0" anchor="ctr" anchorCtr="0"/>
          <a:lstStyle/>
          <a:p>
            <a:pPr algn="r" defTabSz="914460"/>
            <a:endParaRPr lang="en-US" sz="5600" dirty="0" smtClean="0">
              <a:solidFill>
                <a:srgbClr val="FFFFFF"/>
              </a:solidFill>
              <a:latin typeface="Segoe UI Light"/>
            </a:endParaRPr>
          </a:p>
          <a:p>
            <a:pPr algn="r" defTabSz="914460"/>
            <a:r>
              <a:rPr lang="en-US" sz="5600" dirty="0" err="1" smtClean="0">
                <a:solidFill>
                  <a:srgbClr val="FFFFFF"/>
                </a:solidFill>
                <a:latin typeface="Segoe UI Light"/>
              </a:rPr>
              <a:t>Lecciones</a:t>
            </a:r>
            <a:r>
              <a:rPr lang="en-US" sz="5600" dirty="0" smtClean="0">
                <a:solidFill>
                  <a:srgbClr val="FFFFFF"/>
                </a:solidFill>
                <a:latin typeface="Segoe UI Light"/>
              </a:rPr>
              <a:t> y </a:t>
            </a:r>
            <a:r>
              <a:rPr lang="en-US" sz="5600" dirty="0" err="1" smtClean="0">
                <a:solidFill>
                  <a:srgbClr val="FFFFFF"/>
                </a:solidFill>
                <a:latin typeface="Segoe UI Light"/>
              </a:rPr>
              <a:t>oportunidades</a:t>
            </a:r>
            <a:endParaRPr lang="en-US" sz="5600" dirty="0" smtClean="0">
              <a:solidFill>
                <a:srgbClr val="FFFFFF"/>
              </a:solidFill>
              <a:latin typeface="Segoe UI Light"/>
            </a:endParaRPr>
          </a:p>
          <a:p>
            <a:pPr algn="r" defTabSz="914460"/>
            <a:endParaRPr lang="en-US" sz="5600" dirty="0">
              <a:solidFill>
                <a:srgbClr val="FFFFFF"/>
              </a:solidFill>
              <a:latin typeface="Segoe UI Light"/>
            </a:endParaRPr>
          </a:p>
          <a:p>
            <a:pPr algn="r" defTabSz="914460"/>
            <a:r>
              <a:rPr lang="en-US" sz="3600" dirty="0" smtClean="0">
                <a:solidFill>
                  <a:srgbClr val="FFFFFF"/>
                </a:solidFill>
                <a:latin typeface="Segoe UI Light"/>
              </a:rPr>
              <a:t>Paula.duque@Microsoft.com</a:t>
            </a:r>
            <a:r>
              <a:rPr lang="en-US" sz="5600" dirty="0" smtClean="0">
                <a:solidFill>
                  <a:srgbClr val="FFFFFF"/>
                </a:solidFill>
                <a:latin typeface="Segoe UI Light"/>
              </a:rPr>
              <a:t> </a:t>
            </a:r>
            <a:endParaRPr lang="en-US" sz="5600" dirty="0" smtClean="0">
              <a:solidFill>
                <a:srgbClr val="FFFFFF"/>
              </a:solidFill>
              <a:latin typeface="Segoe UI Light"/>
            </a:endParaRPr>
          </a:p>
          <a:p>
            <a:pPr algn="r" defTabSz="914460"/>
            <a:endParaRPr lang="en-US" sz="4000" dirty="0" smtClean="0">
              <a:solidFill>
                <a:srgbClr val="FFFFFF"/>
              </a:solidFill>
              <a:latin typeface="Segoe UI Light"/>
            </a:endParaRPr>
          </a:p>
        </p:txBody>
      </p:sp>
    </p:spTree>
    <p:extLst>
      <p:ext uri="{BB962C8B-B14F-4D97-AF65-F5344CB8AC3E}">
        <p14:creationId xmlns:p14="http://schemas.microsoft.com/office/powerpoint/2010/main" val="2808965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591" y="376913"/>
            <a:ext cx="8763000" cy="1311128"/>
          </a:xfrm>
        </p:spPr>
        <p:txBody>
          <a:bodyPr vert="horz" lIns="91440" tIns="45720" rIns="91440" bIns="45720" rtlCol="0" anchor="ctr">
            <a:normAutofit/>
          </a:bodyPr>
          <a:lstStyle/>
          <a:p>
            <a:r>
              <a:rPr lang="en-US" b="1" dirty="0" err="1" smtClean="0">
                <a:solidFill>
                  <a:schemeClr val="accent5"/>
                </a:solidFill>
                <a:latin typeface="Segoe UI Light" panose="020B0502040204020203" pitchFamily="34" charset="0"/>
                <a:cs typeface="Segoe UI Light" panose="020B0502040204020203" pitchFamily="34" charset="0"/>
              </a:rPr>
              <a:t>Historias</a:t>
            </a:r>
            <a:r>
              <a:rPr lang="en-US" b="1" dirty="0" smtClean="0">
                <a:solidFill>
                  <a:schemeClr val="accent5"/>
                </a:solidFill>
                <a:latin typeface="Segoe UI Light" panose="020B0502040204020203" pitchFamily="34" charset="0"/>
                <a:cs typeface="Segoe UI Light" panose="020B0502040204020203" pitchFamily="34" charset="0"/>
              </a:rPr>
              <a:t> de </a:t>
            </a:r>
            <a:r>
              <a:rPr lang="en-US" b="1" dirty="0" err="1">
                <a:solidFill>
                  <a:schemeClr val="accent5"/>
                </a:solidFill>
                <a:latin typeface="Segoe UI Light" panose="020B0502040204020203" pitchFamily="34" charset="0"/>
                <a:cs typeface="Segoe UI Light" panose="020B0502040204020203" pitchFamily="34" charset="0"/>
              </a:rPr>
              <a:t>é</a:t>
            </a:r>
            <a:r>
              <a:rPr lang="en-US" b="1" dirty="0" err="1" smtClean="0">
                <a:solidFill>
                  <a:schemeClr val="accent5"/>
                </a:solidFill>
                <a:latin typeface="Segoe UI Light" panose="020B0502040204020203" pitchFamily="34" charset="0"/>
                <a:cs typeface="Segoe UI Light" panose="020B0502040204020203" pitchFamily="34" charset="0"/>
              </a:rPr>
              <a:t>xito</a:t>
            </a:r>
            <a:endParaRPr lang="en-US" b="1" dirty="0">
              <a:solidFill>
                <a:schemeClr val="accent5"/>
              </a:solidFill>
              <a:latin typeface="Segoe UI Light" panose="020B0502040204020203" pitchFamily="34" charset="0"/>
              <a:cs typeface="Segoe UI Light" panose="020B0502040204020203" pitchFamily="34" charset="0"/>
            </a:endParaRPr>
          </a:p>
        </p:txBody>
      </p:sp>
      <p:pic>
        <p:nvPicPr>
          <p:cNvPr id="5" name="Picture 4"/>
          <p:cNvPicPr>
            <a:picLocks noChangeAspect="1"/>
          </p:cNvPicPr>
          <p:nvPr/>
        </p:nvPicPr>
        <p:blipFill>
          <a:blip r:embed="rId2"/>
          <a:stretch>
            <a:fillRect/>
          </a:stretch>
        </p:blipFill>
        <p:spPr>
          <a:xfrm>
            <a:off x="314625" y="2753360"/>
            <a:ext cx="3383615" cy="3823017"/>
          </a:xfrm>
          <a:prstGeom prst="rect">
            <a:avLst/>
          </a:prstGeom>
        </p:spPr>
      </p:pic>
      <p:pic>
        <p:nvPicPr>
          <p:cNvPr id="6" name="Picture 5"/>
          <p:cNvPicPr>
            <a:picLocks noChangeAspect="1"/>
          </p:cNvPicPr>
          <p:nvPr/>
        </p:nvPicPr>
        <p:blipFill>
          <a:blip r:embed="rId3"/>
          <a:stretch>
            <a:fillRect/>
          </a:stretch>
        </p:blipFill>
        <p:spPr>
          <a:xfrm>
            <a:off x="269591" y="2028507"/>
            <a:ext cx="1438275" cy="809625"/>
          </a:xfrm>
          <a:prstGeom prst="rect">
            <a:avLst/>
          </a:prstGeom>
        </p:spPr>
      </p:pic>
      <p:pic>
        <p:nvPicPr>
          <p:cNvPr id="7" name="Picture 6"/>
          <p:cNvPicPr>
            <a:picLocks noChangeAspect="1"/>
          </p:cNvPicPr>
          <p:nvPr/>
        </p:nvPicPr>
        <p:blipFill>
          <a:blip r:embed="rId4"/>
          <a:stretch>
            <a:fillRect/>
          </a:stretch>
        </p:blipFill>
        <p:spPr>
          <a:xfrm>
            <a:off x="4427571" y="1847767"/>
            <a:ext cx="4605020" cy="1171104"/>
          </a:xfrm>
          <a:prstGeom prst="rect">
            <a:avLst/>
          </a:prstGeom>
        </p:spPr>
      </p:pic>
      <p:pic>
        <p:nvPicPr>
          <p:cNvPr id="8" name="Picture 7"/>
          <p:cNvPicPr>
            <a:picLocks noChangeAspect="1"/>
          </p:cNvPicPr>
          <p:nvPr/>
        </p:nvPicPr>
        <p:blipFill>
          <a:blip r:embed="rId5"/>
          <a:stretch>
            <a:fillRect/>
          </a:stretch>
        </p:blipFill>
        <p:spPr>
          <a:xfrm>
            <a:off x="4521200" y="3018871"/>
            <a:ext cx="4511391" cy="861778"/>
          </a:xfrm>
          <a:prstGeom prst="rect">
            <a:avLst/>
          </a:prstGeom>
        </p:spPr>
      </p:pic>
      <p:pic>
        <p:nvPicPr>
          <p:cNvPr id="9" name="Picture 8"/>
          <p:cNvPicPr>
            <a:picLocks noChangeAspect="1"/>
          </p:cNvPicPr>
          <p:nvPr/>
        </p:nvPicPr>
        <p:blipFill>
          <a:blip r:embed="rId6"/>
          <a:stretch>
            <a:fillRect/>
          </a:stretch>
        </p:blipFill>
        <p:spPr>
          <a:xfrm>
            <a:off x="4552807" y="4518025"/>
            <a:ext cx="4448175" cy="1885950"/>
          </a:xfrm>
          <a:prstGeom prst="rect">
            <a:avLst/>
          </a:prstGeom>
        </p:spPr>
      </p:pic>
      <p:pic>
        <p:nvPicPr>
          <p:cNvPr id="10" name="Picture 9"/>
          <p:cNvPicPr>
            <a:picLocks noChangeAspect="1"/>
          </p:cNvPicPr>
          <p:nvPr/>
        </p:nvPicPr>
        <p:blipFill>
          <a:blip r:embed="rId7"/>
          <a:stretch>
            <a:fillRect/>
          </a:stretch>
        </p:blipFill>
        <p:spPr>
          <a:xfrm>
            <a:off x="7391257" y="72113"/>
            <a:ext cx="1609725" cy="609600"/>
          </a:xfrm>
          <a:prstGeom prst="rect">
            <a:avLst/>
          </a:prstGeom>
        </p:spPr>
      </p:pic>
    </p:spTree>
    <p:extLst>
      <p:ext uri="{BB962C8B-B14F-4D97-AF65-F5344CB8AC3E}">
        <p14:creationId xmlns:p14="http://schemas.microsoft.com/office/powerpoint/2010/main" val="266849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p:cNvSpPr txBox="1"/>
          <p:nvPr/>
        </p:nvSpPr>
        <p:spPr>
          <a:xfrm>
            <a:off x="638355" y="1949570"/>
            <a:ext cx="6426679" cy="1569660"/>
          </a:xfrm>
          <a:prstGeom prst="rect">
            <a:avLst/>
          </a:prstGeom>
          <a:noFill/>
        </p:spPr>
        <p:txBody>
          <a:bodyPr wrap="square" rtlCol="0">
            <a:spAutoFit/>
          </a:bodyPr>
          <a:lstStyle/>
          <a:p>
            <a:pPr algn="ctr"/>
            <a:r>
              <a:rPr lang="es-CO" sz="9600" dirty="0" smtClean="0">
                <a:solidFill>
                  <a:schemeClr val="bg1"/>
                </a:solidFill>
                <a:latin typeface="Arial Black" panose="020B0A04020102020204" pitchFamily="34" charset="0"/>
              </a:rPr>
              <a:t>PASION</a:t>
            </a:r>
            <a:endParaRPr lang="es-CO" sz="9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49992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2097" y="319178"/>
            <a:ext cx="5279367" cy="3923221"/>
          </a:xfrm>
          <a:prstGeom prst="rect">
            <a:avLst/>
          </a:prstGeom>
        </p:spPr>
      </p:pic>
      <p:sp>
        <p:nvSpPr>
          <p:cNvPr id="5" name="TextBox 4"/>
          <p:cNvSpPr txBox="1"/>
          <p:nvPr/>
        </p:nvSpPr>
        <p:spPr>
          <a:xfrm>
            <a:off x="2268747" y="4511615"/>
            <a:ext cx="6426679" cy="1569660"/>
          </a:xfrm>
          <a:prstGeom prst="rect">
            <a:avLst/>
          </a:prstGeom>
          <a:noFill/>
        </p:spPr>
        <p:txBody>
          <a:bodyPr wrap="square" rtlCol="0">
            <a:spAutoFit/>
          </a:bodyPr>
          <a:lstStyle/>
          <a:p>
            <a:r>
              <a:rPr lang="es-CO" sz="9600" dirty="0" smtClean="0">
                <a:solidFill>
                  <a:schemeClr val="bg1"/>
                </a:solidFill>
                <a:latin typeface="Arial Black" panose="020B0A04020102020204" pitchFamily="34" charset="0"/>
              </a:rPr>
              <a:t>IDEA</a:t>
            </a:r>
            <a:endParaRPr lang="es-CO" sz="9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54741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033462"/>
            <a:ext cx="8959363" cy="3469526"/>
          </a:xfrm>
          <a:prstGeom prst="rect">
            <a:avLst/>
          </a:prstGeom>
        </p:spPr>
      </p:pic>
    </p:spTree>
    <p:extLst>
      <p:ext uri="{BB962C8B-B14F-4D97-AF65-F5344CB8AC3E}">
        <p14:creationId xmlns:p14="http://schemas.microsoft.com/office/powerpoint/2010/main" val="3159587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8368"/>
            <a:ext cx="8292635" cy="664335"/>
          </a:xfrm>
        </p:spPr>
        <p:txBody>
          <a:bodyPr>
            <a:normAutofit fontScale="90000"/>
          </a:bodyPr>
          <a:lstStyle/>
          <a:p>
            <a:r>
              <a:rPr lang="en-US" b="1" dirty="0" smtClean="0">
                <a:solidFill>
                  <a:schemeClr val="accent5"/>
                </a:solidFill>
                <a:latin typeface="Segoe UI Light" panose="020B0502040204020203" pitchFamily="34" charset="0"/>
                <a:cs typeface="Segoe UI Light" panose="020B0502040204020203" pitchFamily="34" charset="0"/>
              </a:rPr>
              <a:t>Todo </a:t>
            </a:r>
            <a:r>
              <a:rPr lang="en-US" b="1" dirty="0" err="1" smtClean="0">
                <a:solidFill>
                  <a:schemeClr val="accent5"/>
                </a:solidFill>
                <a:latin typeface="Segoe UI Light" panose="020B0502040204020203" pitchFamily="34" charset="0"/>
                <a:cs typeface="Segoe UI Light" panose="020B0502040204020203" pitchFamily="34" charset="0"/>
              </a:rPr>
              <a:t>empieza</a:t>
            </a:r>
            <a:r>
              <a:rPr lang="en-US" b="1" dirty="0" smtClean="0">
                <a:solidFill>
                  <a:schemeClr val="accent5"/>
                </a:solidFill>
                <a:latin typeface="Segoe UI Light" panose="020B0502040204020203" pitchFamily="34" charset="0"/>
                <a:cs typeface="Segoe UI Light" panose="020B0502040204020203" pitchFamily="34" charset="0"/>
              </a:rPr>
              <a:t> con </a:t>
            </a:r>
            <a:r>
              <a:rPr lang="en-US" b="1" dirty="0" err="1" smtClean="0">
                <a:solidFill>
                  <a:schemeClr val="accent5"/>
                </a:solidFill>
                <a:latin typeface="Segoe UI Light" panose="020B0502040204020203" pitchFamily="34" charset="0"/>
                <a:cs typeface="Segoe UI Light" panose="020B0502040204020203" pitchFamily="34" charset="0"/>
              </a:rPr>
              <a:t>una</a:t>
            </a:r>
            <a:r>
              <a:rPr lang="en-US" b="1" dirty="0" smtClean="0">
                <a:solidFill>
                  <a:schemeClr val="accent5"/>
                </a:solidFill>
                <a:latin typeface="Segoe UI Light" panose="020B0502040204020203" pitchFamily="34" charset="0"/>
                <a:cs typeface="Segoe UI Light" panose="020B0502040204020203" pitchFamily="34" charset="0"/>
              </a:rPr>
              <a:t/>
            </a:r>
            <a:br>
              <a:rPr lang="en-US" b="1" dirty="0" smtClean="0">
                <a:solidFill>
                  <a:schemeClr val="accent5"/>
                </a:solidFill>
                <a:latin typeface="Segoe UI Light" panose="020B0502040204020203" pitchFamily="34" charset="0"/>
                <a:cs typeface="Segoe UI Light" panose="020B0502040204020203" pitchFamily="34" charset="0"/>
              </a:rPr>
            </a:br>
            <a:r>
              <a:rPr lang="en-US" b="1" dirty="0" smtClean="0">
                <a:solidFill>
                  <a:schemeClr val="accent5"/>
                </a:solidFill>
                <a:latin typeface="Segoe UI Light" panose="020B0502040204020203" pitchFamily="34" charset="0"/>
                <a:cs typeface="Segoe UI Light" panose="020B0502040204020203" pitchFamily="34" charset="0"/>
              </a:rPr>
              <a:t> idea</a:t>
            </a:r>
            <a:endParaRPr lang="en-US" b="1" dirty="0">
              <a:solidFill>
                <a:schemeClr val="accent5"/>
              </a:solidFill>
              <a:latin typeface="Segoe UI Light" panose="020B0502040204020203" pitchFamily="34" charset="0"/>
              <a:cs typeface="Segoe UI Light" panose="020B0502040204020203" pitchFamily="34" charset="0"/>
            </a:endParaRPr>
          </a:p>
        </p:txBody>
      </p:sp>
      <p:sp>
        <p:nvSpPr>
          <p:cNvPr id="8" name="Content Placeholder 2"/>
          <p:cNvSpPr txBox="1">
            <a:spLocks/>
          </p:cNvSpPr>
          <p:nvPr/>
        </p:nvSpPr>
        <p:spPr>
          <a:xfrm>
            <a:off x="3302188" y="1455497"/>
            <a:ext cx="2472373" cy="2347192"/>
          </a:xfrm>
          <a:prstGeom prst="rect">
            <a:avLst/>
          </a:prstGeom>
          <a:solidFill>
            <a:srgbClr val="FF0000"/>
          </a:solidFill>
          <a:ln>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endParaRPr lang="en-US" sz="1350" dirty="0">
              <a:solidFill>
                <a:schemeClr val="bg1">
                  <a:lumMod val="50000"/>
                </a:schemeClr>
              </a:solidFill>
            </a:endParaRPr>
          </a:p>
          <a:p>
            <a:pPr marL="0" indent="0">
              <a:buNone/>
            </a:pPr>
            <a:endParaRPr lang="en-US" sz="1050" dirty="0">
              <a:solidFill>
                <a:schemeClr val="bg1">
                  <a:lumMod val="50000"/>
                </a:schemeClr>
              </a:solidFill>
            </a:endParaRPr>
          </a:p>
          <a:p>
            <a:pPr marL="0" indent="0" algn="ctr">
              <a:buNone/>
            </a:pPr>
            <a:r>
              <a:rPr lang="en-US" sz="4400" dirty="0" err="1" smtClean="0">
                <a:solidFill>
                  <a:schemeClr val="bg1"/>
                </a:solidFill>
              </a:rPr>
              <a:t>Pasión</a:t>
            </a:r>
            <a:r>
              <a:rPr lang="en-US" sz="4400" dirty="0" smtClean="0">
                <a:solidFill>
                  <a:schemeClr val="bg1"/>
                </a:solidFill>
              </a:rPr>
              <a:t> </a:t>
            </a:r>
            <a:endParaRPr lang="en-US" sz="4400" dirty="0">
              <a:solidFill>
                <a:schemeClr val="bg1"/>
              </a:solidFill>
            </a:endParaRPr>
          </a:p>
        </p:txBody>
      </p:sp>
      <p:sp>
        <p:nvSpPr>
          <p:cNvPr id="9" name="Content Placeholder 3"/>
          <p:cNvSpPr txBox="1">
            <a:spLocks/>
          </p:cNvSpPr>
          <p:nvPr/>
        </p:nvSpPr>
        <p:spPr>
          <a:xfrm>
            <a:off x="670249" y="3913199"/>
            <a:ext cx="2411546" cy="2347191"/>
          </a:xfrm>
          <a:prstGeom prst="rect">
            <a:avLst/>
          </a:prstGeom>
          <a:solidFill>
            <a:schemeClr val="accent4"/>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3200" dirty="0" err="1" smtClean="0">
                <a:solidFill>
                  <a:schemeClr val="bg1"/>
                </a:solidFill>
              </a:rPr>
              <a:t>Disrupción</a:t>
            </a:r>
            <a:endParaRPr lang="en-US" sz="3200" dirty="0">
              <a:solidFill>
                <a:schemeClr val="bg1"/>
              </a:solidFill>
            </a:endParaRPr>
          </a:p>
        </p:txBody>
      </p:sp>
      <p:pic>
        <p:nvPicPr>
          <p:cNvPr id="4" name="Picture 3"/>
          <p:cNvPicPr>
            <a:picLocks noChangeAspect="1"/>
          </p:cNvPicPr>
          <p:nvPr/>
        </p:nvPicPr>
        <p:blipFill>
          <a:blip r:embed="rId3"/>
          <a:stretch>
            <a:fillRect/>
          </a:stretch>
        </p:blipFill>
        <p:spPr>
          <a:xfrm>
            <a:off x="3381555" y="3967309"/>
            <a:ext cx="2414453" cy="2208704"/>
          </a:xfrm>
          <a:prstGeom prst="rect">
            <a:avLst/>
          </a:prstGeom>
        </p:spPr>
      </p:pic>
      <p:sp>
        <p:nvSpPr>
          <p:cNvPr id="5" name="Rectangle 4"/>
          <p:cNvSpPr/>
          <p:nvPr/>
        </p:nvSpPr>
        <p:spPr>
          <a:xfrm>
            <a:off x="148412" y="6425010"/>
            <a:ext cx="8779927" cy="338554"/>
          </a:xfrm>
          <a:prstGeom prst="rect">
            <a:avLst/>
          </a:prstGeom>
        </p:spPr>
        <p:txBody>
          <a:bodyPr wrap="square">
            <a:spAutoFit/>
          </a:bodyPr>
          <a:lstStyle/>
          <a:p>
            <a:r>
              <a:rPr lang="es-CO" sz="800" dirty="0"/>
              <a:t>http://www.bing.com/images/search?q=imagenes+Bill+gates+y+paul+allen&amp;qpvt=imagenes+Bill+gates+y+paul+allen&amp;FORM=IGRE#view=detail&amp;id=491687D6B390F1E03DFFAABC1A3D11B356DAD794&amp;selectedIndex=0</a:t>
            </a:r>
          </a:p>
        </p:txBody>
      </p:sp>
      <p:pic>
        <p:nvPicPr>
          <p:cNvPr id="6" name="Picture 5"/>
          <p:cNvPicPr>
            <a:picLocks noChangeAspect="1"/>
          </p:cNvPicPr>
          <p:nvPr/>
        </p:nvPicPr>
        <p:blipFill>
          <a:blip r:embed="rId4"/>
          <a:stretch>
            <a:fillRect/>
          </a:stretch>
        </p:blipFill>
        <p:spPr>
          <a:xfrm>
            <a:off x="670249" y="1455497"/>
            <a:ext cx="2442665" cy="2293082"/>
          </a:xfrm>
          <a:prstGeom prst="rect">
            <a:avLst/>
          </a:prstGeom>
        </p:spPr>
      </p:pic>
      <p:pic>
        <p:nvPicPr>
          <p:cNvPr id="7" name="Picture 6"/>
          <p:cNvPicPr>
            <a:picLocks noChangeAspect="1"/>
          </p:cNvPicPr>
          <p:nvPr/>
        </p:nvPicPr>
        <p:blipFill>
          <a:blip r:embed="rId5"/>
          <a:stretch>
            <a:fillRect/>
          </a:stretch>
        </p:blipFill>
        <p:spPr>
          <a:xfrm>
            <a:off x="5963835" y="348368"/>
            <a:ext cx="2888844" cy="6076950"/>
          </a:xfrm>
          <a:prstGeom prst="rect">
            <a:avLst/>
          </a:prstGeom>
        </p:spPr>
      </p:pic>
    </p:spTree>
    <p:extLst>
      <p:ext uri="{BB962C8B-B14F-4D97-AF65-F5344CB8AC3E}">
        <p14:creationId xmlns:p14="http://schemas.microsoft.com/office/powerpoint/2010/main" val="123155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ctr">
              <a:buNone/>
            </a:pPr>
            <a:r>
              <a:rPr lang="es-CO" b="1" dirty="0">
                <a:solidFill>
                  <a:schemeClr val="bg1"/>
                </a:solidFill>
              </a:rPr>
              <a:t>"</a:t>
            </a:r>
            <a:r>
              <a:rPr lang="es-CO" b="1" dirty="0" smtClean="0">
                <a:solidFill>
                  <a:schemeClr val="bg1"/>
                </a:solidFill>
              </a:rPr>
              <a:t>Sabíamos </a:t>
            </a:r>
            <a:r>
              <a:rPr lang="es-CO" b="1" dirty="0">
                <a:solidFill>
                  <a:schemeClr val="bg1"/>
                </a:solidFill>
              </a:rPr>
              <a:t>que montar una empresa significaría sacrificio. Pero también nos dábamos cuenta de que </a:t>
            </a:r>
            <a:r>
              <a:rPr lang="es-CO" b="1" dirty="0" smtClean="0">
                <a:solidFill>
                  <a:schemeClr val="bg1"/>
                </a:solidFill>
              </a:rPr>
              <a:t>teníamos </a:t>
            </a:r>
            <a:r>
              <a:rPr lang="es-CO" b="1" dirty="0">
                <a:solidFill>
                  <a:schemeClr val="bg1"/>
                </a:solidFill>
              </a:rPr>
              <a:t>que hacerlo o perderíamos para siempre la oportunidad de hacer algo en software para </a:t>
            </a:r>
            <a:r>
              <a:rPr lang="es-CO" b="1" dirty="0" smtClean="0">
                <a:solidFill>
                  <a:schemeClr val="bg1"/>
                </a:solidFill>
              </a:rPr>
              <a:t>microcomputadoras“</a:t>
            </a:r>
          </a:p>
          <a:p>
            <a:pPr marL="0" indent="0" algn="ctr">
              <a:buNone/>
            </a:pPr>
            <a:endParaRPr lang="es-CO" b="1" dirty="0">
              <a:solidFill>
                <a:schemeClr val="bg1"/>
              </a:solidFill>
            </a:endParaRPr>
          </a:p>
          <a:p>
            <a:pPr marL="0" indent="0" algn="ctr">
              <a:buNone/>
            </a:pPr>
            <a:endParaRPr lang="es-CO" b="1" dirty="0" smtClean="0">
              <a:solidFill>
                <a:schemeClr val="bg1"/>
              </a:solidFill>
            </a:endParaRPr>
          </a:p>
          <a:p>
            <a:pPr marL="0" indent="0" algn="ctr">
              <a:buNone/>
            </a:pPr>
            <a:r>
              <a:rPr lang="es-CO" b="1" dirty="0" smtClean="0">
                <a:solidFill>
                  <a:schemeClr val="bg1"/>
                </a:solidFill>
              </a:rPr>
              <a:t>Bill Gates</a:t>
            </a:r>
            <a:endParaRPr lang="es-CO" b="1" dirty="0">
              <a:solidFill>
                <a:schemeClr val="bg1"/>
              </a:solidFill>
            </a:endParaRPr>
          </a:p>
        </p:txBody>
      </p:sp>
      <p:sp>
        <p:nvSpPr>
          <p:cNvPr id="5" name="Rectangle 4"/>
          <p:cNvSpPr/>
          <p:nvPr/>
        </p:nvSpPr>
        <p:spPr>
          <a:xfrm>
            <a:off x="132080" y="6304578"/>
            <a:ext cx="8879840" cy="307777"/>
          </a:xfrm>
          <a:prstGeom prst="rect">
            <a:avLst/>
          </a:prstGeom>
        </p:spPr>
        <p:txBody>
          <a:bodyPr wrap="square">
            <a:spAutoFit/>
          </a:bodyPr>
          <a:lstStyle/>
          <a:p>
            <a:r>
              <a:rPr lang="es-CO" sz="1400" dirty="0"/>
              <a:t>http://www.negociosyemprendimiento.org/2013/01/frases-bill-gates-empresas-negocios-gestion.html</a:t>
            </a:r>
          </a:p>
        </p:txBody>
      </p:sp>
    </p:spTree>
    <p:extLst>
      <p:ext uri="{BB962C8B-B14F-4D97-AF65-F5344CB8AC3E}">
        <p14:creationId xmlns:p14="http://schemas.microsoft.com/office/powerpoint/2010/main" val="2430385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3"/>
          <p:cNvSpPr txBox="1"/>
          <p:nvPr/>
        </p:nvSpPr>
        <p:spPr>
          <a:xfrm>
            <a:off x="1359715" y="1309490"/>
            <a:ext cx="6426679" cy="4524315"/>
          </a:xfrm>
          <a:prstGeom prst="rect">
            <a:avLst/>
          </a:prstGeom>
          <a:noFill/>
        </p:spPr>
        <p:txBody>
          <a:bodyPr wrap="square" rtlCol="0">
            <a:spAutoFit/>
          </a:bodyPr>
          <a:lstStyle/>
          <a:p>
            <a:pPr algn="ctr"/>
            <a:r>
              <a:rPr lang="es-CO" sz="9600" dirty="0" smtClean="0">
                <a:solidFill>
                  <a:schemeClr val="bg1"/>
                </a:solidFill>
                <a:latin typeface="Arial Black" panose="020B0A04020102020204" pitchFamily="34" charset="0"/>
              </a:rPr>
              <a:t>PIENSA </a:t>
            </a:r>
          </a:p>
          <a:p>
            <a:pPr algn="ctr"/>
            <a:r>
              <a:rPr lang="es-CO" sz="9600" dirty="0" smtClean="0">
                <a:solidFill>
                  <a:schemeClr val="bg1"/>
                </a:solidFill>
                <a:latin typeface="Arial Black" panose="020B0A04020102020204" pitchFamily="34" charset="0"/>
              </a:rPr>
              <a:t>EN </a:t>
            </a:r>
          </a:p>
          <a:p>
            <a:pPr algn="ctr"/>
            <a:r>
              <a:rPr lang="es-CO" sz="9600" dirty="0" smtClean="0">
                <a:solidFill>
                  <a:schemeClr val="bg1"/>
                </a:solidFill>
                <a:latin typeface="Arial Black" panose="020B0A04020102020204" pitchFamily="34" charset="0"/>
              </a:rPr>
              <a:t>GRANDE</a:t>
            </a:r>
            <a:endParaRPr lang="es-CO" sz="9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13056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11" y="311431"/>
            <a:ext cx="7886700" cy="926305"/>
          </a:xfrm>
        </p:spPr>
        <p:txBody>
          <a:bodyPr vert="horz" lIns="91440" tIns="45720" rIns="91440" bIns="45720" rtlCol="0" anchor="ctr">
            <a:normAutofit/>
          </a:bodyPr>
          <a:lstStyle/>
          <a:p>
            <a:r>
              <a:rPr lang="en-US" b="1" dirty="0">
                <a:solidFill>
                  <a:schemeClr val="accent5"/>
                </a:solidFill>
                <a:latin typeface="Segoe UI Light" panose="020B0502040204020203" pitchFamily="34" charset="0"/>
                <a:cs typeface="Segoe UI Light" panose="020B0502040204020203" pitchFamily="34" charset="0"/>
              </a:rPr>
              <a:t>Hay </a:t>
            </a:r>
            <a:r>
              <a:rPr lang="en-US" b="1" dirty="0" err="1">
                <a:solidFill>
                  <a:schemeClr val="accent5"/>
                </a:solidFill>
                <a:latin typeface="Segoe UI Light" panose="020B0502040204020203" pitchFamily="34" charset="0"/>
                <a:cs typeface="Segoe UI Light" panose="020B0502040204020203" pitchFamily="34" charset="0"/>
              </a:rPr>
              <a:t>que</a:t>
            </a:r>
            <a:r>
              <a:rPr lang="en-US" b="1" dirty="0">
                <a:solidFill>
                  <a:schemeClr val="accent5"/>
                </a:solidFill>
                <a:latin typeface="Segoe UI Light" panose="020B0502040204020203" pitchFamily="34" charset="0"/>
                <a:cs typeface="Segoe UI Light" panose="020B0502040204020203" pitchFamily="34" charset="0"/>
              </a:rPr>
              <a:t> </a:t>
            </a:r>
            <a:r>
              <a:rPr lang="en-US" b="1" dirty="0" err="1">
                <a:solidFill>
                  <a:schemeClr val="accent5"/>
                </a:solidFill>
                <a:latin typeface="Segoe UI Light" panose="020B0502040204020203" pitchFamily="34" charset="0"/>
                <a:cs typeface="Segoe UI Light" panose="020B0502040204020203" pitchFamily="34" charset="0"/>
              </a:rPr>
              <a:t>creerse</a:t>
            </a:r>
            <a:r>
              <a:rPr lang="en-US" b="1" dirty="0">
                <a:solidFill>
                  <a:schemeClr val="accent5"/>
                </a:solidFill>
                <a:latin typeface="Segoe UI Light" panose="020B0502040204020203" pitchFamily="34" charset="0"/>
                <a:cs typeface="Segoe UI Light" panose="020B0502040204020203" pitchFamily="34" charset="0"/>
              </a:rPr>
              <a:t> el </a:t>
            </a:r>
            <a:r>
              <a:rPr lang="en-US" b="1" dirty="0" err="1">
                <a:solidFill>
                  <a:schemeClr val="accent5"/>
                </a:solidFill>
                <a:latin typeface="Segoe UI Light" panose="020B0502040204020203" pitchFamily="34" charset="0"/>
                <a:cs typeface="Segoe UI Light" panose="020B0502040204020203" pitchFamily="34" charset="0"/>
              </a:rPr>
              <a:t>cuento</a:t>
            </a:r>
            <a:endParaRPr lang="en-US" b="1" dirty="0">
              <a:solidFill>
                <a:schemeClr val="accent5"/>
              </a:solidFill>
              <a:latin typeface="Segoe UI Light" panose="020B0502040204020203" pitchFamily="34" charset="0"/>
              <a:cs typeface="Segoe UI Light" panose="020B0502040204020203" pitchFamily="34" charset="0"/>
            </a:endParaRPr>
          </a:p>
        </p:txBody>
      </p:sp>
      <p:sp>
        <p:nvSpPr>
          <p:cNvPr id="15" name="TextBox 14"/>
          <p:cNvSpPr txBox="1"/>
          <p:nvPr/>
        </p:nvSpPr>
        <p:spPr>
          <a:xfrm>
            <a:off x="6011337" y="2119226"/>
            <a:ext cx="2516697" cy="677480"/>
          </a:xfrm>
          <a:prstGeom prst="rect">
            <a:avLst/>
          </a:prstGeom>
          <a:noFill/>
        </p:spPr>
        <p:txBody>
          <a:bodyPr wrap="square" lIns="179300" tIns="143440" rIns="179300" bIns="143440" rtlCol="0">
            <a:spAutoFit/>
          </a:bodyPr>
          <a:lstStyle/>
          <a:p>
            <a:pPr algn="ctr">
              <a:lnSpc>
                <a:spcPct val="90000"/>
              </a:lnSpc>
              <a:spcAft>
                <a:spcPts val="588"/>
              </a:spcAft>
            </a:pPr>
            <a:r>
              <a:rPr lang="en-US" sz="2800" b="1" dirty="0" err="1" smtClean="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Convicción</a:t>
            </a:r>
            <a:endParaRPr lang="en-US" sz="2800" b="1" dirty="0">
              <a:gradFill>
                <a:gsLst>
                  <a:gs pos="2917">
                    <a:schemeClr val="tx1"/>
                  </a:gs>
                  <a:gs pos="30000">
                    <a:schemeClr val="tx1"/>
                  </a:gs>
                </a:gsLst>
                <a:lin ang="5400000" scaled="0"/>
              </a:gradFill>
              <a:latin typeface="Segoe UI" panose="020B0502040204020203" pitchFamily="34" charset="0"/>
              <a:cs typeface="Segoe UI" panose="020B0502040204020203" pitchFamily="34" charset="0"/>
            </a:endParaRPr>
          </a:p>
        </p:txBody>
      </p:sp>
      <p:sp>
        <p:nvSpPr>
          <p:cNvPr id="16" name="TextBox 15"/>
          <p:cNvSpPr txBox="1"/>
          <p:nvPr/>
        </p:nvSpPr>
        <p:spPr>
          <a:xfrm>
            <a:off x="78404" y="4176436"/>
            <a:ext cx="2982589" cy="732880"/>
          </a:xfrm>
          <a:prstGeom prst="rect">
            <a:avLst/>
          </a:prstGeom>
          <a:noFill/>
        </p:spPr>
        <p:txBody>
          <a:bodyPr wrap="square" lIns="179300" tIns="143440" rIns="179300" bIns="143440" rtlCol="0">
            <a:spAutoFit/>
          </a:bodyPr>
          <a:lstStyle/>
          <a:p>
            <a:pPr algn="ctr">
              <a:lnSpc>
                <a:spcPct val="90000"/>
              </a:lnSpc>
              <a:spcAft>
                <a:spcPts val="588"/>
              </a:spcAft>
            </a:pPr>
            <a:r>
              <a:rPr lang="en-US" sz="3200" b="1" dirty="0" err="1" smtClean="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Oportunidad</a:t>
            </a:r>
            <a:endParaRPr lang="en-US" sz="3200" b="1" dirty="0">
              <a:gradFill>
                <a:gsLst>
                  <a:gs pos="2917">
                    <a:schemeClr val="tx1"/>
                  </a:gs>
                  <a:gs pos="30000">
                    <a:schemeClr val="tx1"/>
                  </a:gs>
                </a:gsLst>
                <a:lin ang="5400000" scaled="0"/>
              </a:gradFill>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690" y="2796706"/>
            <a:ext cx="2857500" cy="1685925"/>
          </a:xfrm>
          <a:prstGeom prst="rect">
            <a:avLst/>
          </a:prstGeom>
        </p:spPr>
      </p:pic>
      <p:pic>
        <p:nvPicPr>
          <p:cNvPr id="6" name="Picture 5"/>
          <p:cNvPicPr>
            <a:picLocks noChangeAspect="1"/>
          </p:cNvPicPr>
          <p:nvPr/>
        </p:nvPicPr>
        <p:blipFill>
          <a:blip r:embed="rId4"/>
          <a:stretch>
            <a:fillRect/>
          </a:stretch>
        </p:blipFill>
        <p:spPr>
          <a:xfrm>
            <a:off x="459702" y="2330798"/>
            <a:ext cx="2263247" cy="1800225"/>
          </a:xfrm>
          <a:prstGeom prst="rect">
            <a:avLst/>
          </a:prstGeom>
        </p:spPr>
      </p:pic>
      <p:pic>
        <p:nvPicPr>
          <p:cNvPr id="7" name="Picture 6"/>
          <p:cNvPicPr>
            <a:picLocks noChangeAspect="1"/>
          </p:cNvPicPr>
          <p:nvPr/>
        </p:nvPicPr>
        <p:blipFill>
          <a:blip r:embed="rId5"/>
          <a:stretch>
            <a:fillRect/>
          </a:stretch>
        </p:blipFill>
        <p:spPr>
          <a:xfrm>
            <a:off x="917767" y="4755956"/>
            <a:ext cx="7207844" cy="1370524"/>
          </a:xfrm>
          <a:prstGeom prst="rect">
            <a:avLst/>
          </a:prstGeom>
        </p:spPr>
      </p:pic>
      <p:pic>
        <p:nvPicPr>
          <p:cNvPr id="9" name="Picture 8"/>
          <p:cNvPicPr>
            <a:picLocks noChangeAspect="1"/>
          </p:cNvPicPr>
          <p:nvPr/>
        </p:nvPicPr>
        <p:blipFill>
          <a:blip r:embed="rId6"/>
          <a:stretch>
            <a:fillRect/>
          </a:stretch>
        </p:blipFill>
        <p:spPr>
          <a:xfrm>
            <a:off x="2981960" y="1291583"/>
            <a:ext cx="2895600" cy="1190625"/>
          </a:xfrm>
          <a:prstGeom prst="rect">
            <a:avLst/>
          </a:prstGeom>
        </p:spPr>
      </p:pic>
    </p:spTree>
    <p:extLst>
      <p:ext uri="{BB962C8B-B14F-4D97-AF65-F5344CB8AC3E}">
        <p14:creationId xmlns:p14="http://schemas.microsoft.com/office/powerpoint/2010/main" val="295557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7"/>
          <p:cNvSpPr/>
          <p:nvPr/>
        </p:nvSpPr>
        <p:spPr bwMode="auto">
          <a:xfrm>
            <a:off x="2383" y="2265761"/>
            <a:ext cx="9141617" cy="2793206"/>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endParaRPr lang="en-US" sz="1650" dirty="0">
              <a:gradFill>
                <a:gsLst>
                  <a:gs pos="0">
                    <a:srgbClr val="FFFFFF"/>
                  </a:gs>
                  <a:gs pos="100000">
                    <a:srgbClr val="FFFFFF"/>
                  </a:gs>
                </a:gsLst>
                <a:lin ang="5400000" scaled="0"/>
              </a:gradFill>
              <a:latin typeface="Segoe UI" pitchFamily="34" charset="0"/>
            </a:endParaRPr>
          </a:p>
        </p:txBody>
      </p:sp>
      <p:grpSp>
        <p:nvGrpSpPr>
          <p:cNvPr id="32" name="Group 31"/>
          <p:cNvGrpSpPr/>
          <p:nvPr/>
        </p:nvGrpSpPr>
        <p:grpSpPr>
          <a:xfrm>
            <a:off x="3945419" y="2066464"/>
            <a:ext cx="2817794" cy="2124008"/>
            <a:chOff x="6206148" y="1639301"/>
            <a:chExt cx="1920240" cy="1920240"/>
          </a:xfrm>
          <a:solidFill>
            <a:schemeClr val="tx2"/>
          </a:solidFill>
        </p:grpSpPr>
        <p:sp>
          <p:nvSpPr>
            <p:cNvPr id="33" name="Rectangle 32"/>
            <p:cNvSpPr/>
            <p:nvPr/>
          </p:nvSpPr>
          <p:spPr bwMode="auto">
            <a:xfrm>
              <a:off x="6206148" y="1639301"/>
              <a:ext cx="1920240" cy="1920240"/>
            </a:xfrm>
            <a:prstGeom prst="rect">
              <a:avLst/>
            </a:prstGeom>
            <a:solidFill>
              <a:schemeClr val="tx1"/>
            </a:solidFill>
            <a:ln w="6350">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65" tIns="68580" rIns="68565" bIns="68580" numCol="1" rtlCol="0" anchor="b" anchorCtr="0" compatLnSpc="1">
              <a:prstTxWarp prst="textNoShape">
                <a:avLst/>
              </a:prstTxWarp>
            </a:bodyPr>
            <a:lstStyle/>
            <a:p>
              <a:pPr algn="ctr" defTabSz="685460" fontAlgn="base">
                <a:lnSpc>
                  <a:spcPts val="1725"/>
                </a:lnSpc>
                <a:spcBef>
                  <a:spcPct val="0"/>
                </a:spcBef>
                <a:spcAft>
                  <a:spcPct val="0"/>
                </a:spcAft>
              </a:pPr>
              <a:r>
                <a:rPr lang="en-US" sz="1500" dirty="0" err="1">
                  <a:solidFill>
                    <a:schemeClr val="bg1"/>
                  </a:solidFill>
                  <a:latin typeface="Segoe UI" pitchFamily="34" charset="0"/>
                  <a:ea typeface="Segoe UI" pitchFamily="34" charset="0"/>
                  <a:cs typeface="Segoe UI" pitchFamily="34" charset="0"/>
                </a:rPr>
                <a:t>nube</a:t>
              </a:r>
              <a:endParaRPr lang="en-US" sz="1500" dirty="0">
                <a:solidFill>
                  <a:schemeClr val="bg1"/>
                </a:solidFill>
                <a:latin typeface="Segoe UI" pitchFamily="34" charset="0"/>
                <a:ea typeface="Segoe UI" pitchFamily="34" charset="0"/>
                <a:cs typeface="Segoe UI" pitchFamily="34" charset="0"/>
              </a:endParaRPr>
            </a:p>
          </p:txBody>
        </p:sp>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6139" r="6139"/>
            <a:stretch/>
          </p:blipFill>
          <p:spPr>
            <a:xfrm>
              <a:off x="6206148" y="1847705"/>
              <a:ext cx="1920240" cy="1115294"/>
            </a:xfrm>
            <a:prstGeom prst="rect">
              <a:avLst/>
            </a:prstGeom>
            <a:noFill/>
            <a:ln>
              <a:noFill/>
            </a:ln>
          </p:spPr>
        </p:pic>
      </p:grpSp>
      <p:grpSp>
        <p:nvGrpSpPr>
          <p:cNvPr id="29" name="Group 28"/>
          <p:cNvGrpSpPr/>
          <p:nvPr/>
        </p:nvGrpSpPr>
        <p:grpSpPr>
          <a:xfrm>
            <a:off x="6006647" y="4133960"/>
            <a:ext cx="2817794" cy="2124008"/>
            <a:chOff x="8279817" y="1639296"/>
            <a:chExt cx="1920240" cy="1920240"/>
          </a:xfrm>
          <a:solidFill>
            <a:schemeClr val="tx1"/>
          </a:solidFill>
        </p:grpSpPr>
        <p:sp>
          <p:nvSpPr>
            <p:cNvPr id="30" name="Rectangle 29"/>
            <p:cNvSpPr/>
            <p:nvPr/>
          </p:nvSpPr>
          <p:spPr bwMode="auto">
            <a:xfrm>
              <a:off x="8279817" y="1639296"/>
              <a:ext cx="1920240" cy="1920240"/>
            </a:xfrm>
            <a:prstGeom prst="rect">
              <a:avLst/>
            </a:prstGeom>
            <a:grpFill/>
            <a:ln w="6350">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65" tIns="68580" rIns="68565" bIns="68580" numCol="1" rtlCol="0" anchor="b" anchorCtr="0" compatLnSpc="1">
              <a:prstTxWarp prst="textNoShape">
                <a:avLst/>
              </a:prstTxWarp>
            </a:bodyPr>
            <a:lstStyle/>
            <a:p>
              <a:pPr algn="ctr" defTabSz="685460" fontAlgn="base">
                <a:lnSpc>
                  <a:spcPts val="1725"/>
                </a:lnSpc>
                <a:spcBef>
                  <a:spcPct val="0"/>
                </a:spcBef>
                <a:spcAft>
                  <a:spcPct val="0"/>
                </a:spcAft>
              </a:pPr>
              <a:r>
                <a:rPr lang="en-US" sz="1500" dirty="0">
                  <a:solidFill>
                    <a:schemeClr val="bg1"/>
                  </a:solidFill>
                  <a:latin typeface="Segoe UI" pitchFamily="34" charset="0"/>
                  <a:ea typeface="Segoe UI" pitchFamily="34" charset="0"/>
                  <a:cs typeface="Segoe UI" pitchFamily="34" charset="0"/>
                </a:rPr>
                <a:t>Mega </a:t>
              </a:r>
              <a:r>
                <a:rPr lang="en-US" sz="1500" dirty="0" err="1">
                  <a:solidFill>
                    <a:schemeClr val="bg1"/>
                  </a:solidFill>
                  <a:latin typeface="Segoe UI" pitchFamily="34" charset="0"/>
                  <a:ea typeface="Segoe UI" pitchFamily="34" charset="0"/>
                  <a:cs typeface="Segoe UI" pitchFamily="34" charset="0"/>
                </a:rPr>
                <a:t>datos</a:t>
              </a:r>
              <a:endParaRPr lang="en-US" sz="1500" dirty="0">
                <a:solidFill>
                  <a:schemeClr val="bg1"/>
                </a:solidFill>
                <a:latin typeface="Segoe UI" pitchFamily="34" charset="0"/>
                <a:ea typeface="Segoe UI" pitchFamily="34" charset="0"/>
                <a:cs typeface="Segoe UI" pitchFamily="34" charset="0"/>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7213" y="1913325"/>
              <a:ext cx="1465449" cy="1134666"/>
            </a:xfrm>
            <a:prstGeom prst="rect">
              <a:avLst/>
            </a:prstGeom>
            <a:grpFill/>
          </p:spPr>
        </p:pic>
      </p:grpSp>
      <p:grpSp>
        <p:nvGrpSpPr>
          <p:cNvPr id="9" name="Group 8"/>
          <p:cNvGrpSpPr/>
          <p:nvPr/>
        </p:nvGrpSpPr>
        <p:grpSpPr>
          <a:xfrm>
            <a:off x="85347" y="2128764"/>
            <a:ext cx="2821161" cy="2126546"/>
            <a:chOff x="1995323" y="1639298"/>
            <a:chExt cx="1922534" cy="1922534"/>
          </a:xfrm>
          <a:noFill/>
        </p:grpSpPr>
        <p:sp>
          <p:nvSpPr>
            <p:cNvPr id="11" name="Rectangle 10"/>
            <p:cNvSpPr/>
            <p:nvPr/>
          </p:nvSpPr>
          <p:spPr bwMode="auto">
            <a:xfrm>
              <a:off x="1995324" y="1639298"/>
              <a:ext cx="1922533" cy="1922534"/>
            </a:xfrm>
            <a:prstGeom prst="rect">
              <a:avLst/>
            </a:prstGeom>
            <a:solidFill>
              <a:schemeClr val="tx1"/>
            </a:solidFill>
            <a:ln w="6350">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65" tIns="68580" rIns="68565" bIns="68580" numCol="1" rtlCol="0" anchor="b" anchorCtr="0" compatLnSpc="1">
              <a:prstTxWarp prst="textNoShape">
                <a:avLst/>
              </a:prstTxWarp>
            </a:bodyPr>
            <a:lstStyle/>
            <a:p>
              <a:pPr algn="ctr" defTabSz="685460" fontAlgn="base">
                <a:spcBef>
                  <a:spcPct val="0"/>
                </a:spcBef>
                <a:spcAft>
                  <a:spcPct val="0"/>
                </a:spcAft>
              </a:pPr>
              <a:r>
                <a:rPr lang="en-US" sz="1500" dirty="0" err="1">
                  <a:solidFill>
                    <a:schemeClr val="bg1"/>
                  </a:solidFill>
                  <a:latin typeface="Segoe UI" pitchFamily="34" charset="0"/>
                  <a:ea typeface="Segoe UI" pitchFamily="34" charset="0"/>
                  <a:cs typeface="Segoe UI" pitchFamily="34" charset="0"/>
                </a:rPr>
                <a:t>Movilidad</a:t>
              </a:r>
              <a:endParaRPr lang="en-US" dirty="0">
                <a:solidFill>
                  <a:schemeClr val="bg1"/>
                </a:solidFill>
                <a:latin typeface="Segoe UI" pitchFamily="34" charset="0"/>
                <a:ea typeface="Segoe UI" pitchFamily="34" charset="0"/>
                <a:cs typeface="Segoe UI" pitchFamily="34" charset="0"/>
              </a:endParaRPr>
            </a:p>
          </p:txBody>
        </p:sp>
        <p:pic>
          <p:nvPicPr>
            <p:cNvPr id="12" name="Picture 2" descr="\\MAGNUM\Projects\Microsoft\Cloud Power FY12\Design\ICONS_PNG\Devices.png"/>
            <p:cNvPicPr>
              <a:picLocks noChangeAspect="1" noChangeArrowheads="1"/>
            </p:cNvPicPr>
            <p:nvPr/>
          </p:nvPicPr>
          <p:blipFill>
            <a:blip r:embed="rId5" cstate="print">
              <a:lum bright="100000"/>
            </a:blip>
            <a:srcRect l="56000" t="50000" r="10000" b="4000"/>
            <a:stretch>
              <a:fillRect/>
            </a:stretch>
          </p:blipFill>
          <p:spPr bwMode="auto">
            <a:xfrm>
              <a:off x="2694293" y="1768295"/>
              <a:ext cx="1025141" cy="1386956"/>
            </a:xfrm>
            <a:prstGeom prst="rect">
              <a:avLst/>
            </a:prstGeom>
            <a:grpFill/>
            <a:ln>
              <a:noFill/>
            </a:ln>
          </p:spPr>
        </p:pic>
        <p:pic>
          <p:nvPicPr>
            <p:cNvPr id="13" name="Picture 2" descr="\\MAGNUM\Projects\Microsoft\Cloud Power FY12\Design\ICONS_PNG\Devices.png"/>
            <p:cNvPicPr>
              <a:picLocks noChangeAspect="1" noChangeArrowheads="1"/>
            </p:cNvPicPr>
            <p:nvPr/>
          </p:nvPicPr>
          <p:blipFill rotWithShape="1">
            <a:blip r:embed="rId5" cstate="print">
              <a:lum bright="100000"/>
            </a:blip>
            <a:srcRect l="15328" t="50000" r="46000" b="4000"/>
            <a:stretch/>
          </p:blipFill>
          <p:spPr bwMode="auto">
            <a:xfrm>
              <a:off x="1995323" y="1819914"/>
              <a:ext cx="1009663" cy="1200986"/>
            </a:xfrm>
            <a:prstGeom prst="rect">
              <a:avLst/>
            </a:prstGeom>
            <a:grpFill/>
            <a:ln>
              <a:noFill/>
            </a:ln>
          </p:spPr>
        </p:pic>
      </p:grpSp>
      <p:grpSp>
        <p:nvGrpSpPr>
          <p:cNvPr id="17" name="Group 16"/>
          <p:cNvGrpSpPr/>
          <p:nvPr/>
        </p:nvGrpSpPr>
        <p:grpSpPr>
          <a:xfrm>
            <a:off x="2093587" y="4260985"/>
            <a:ext cx="2821160" cy="2126546"/>
            <a:chOff x="4100737" y="1639298"/>
            <a:chExt cx="1922533" cy="1922534"/>
          </a:xfrm>
          <a:solidFill>
            <a:schemeClr val="tx2"/>
          </a:solidFill>
        </p:grpSpPr>
        <p:sp>
          <p:nvSpPr>
            <p:cNvPr id="18" name="Rectangle 17"/>
            <p:cNvSpPr/>
            <p:nvPr/>
          </p:nvSpPr>
          <p:spPr bwMode="auto">
            <a:xfrm>
              <a:off x="4100737" y="1639298"/>
              <a:ext cx="1922533" cy="1922534"/>
            </a:xfrm>
            <a:prstGeom prst="rect">
              <a:avLst/>
            </a:prstGeom>
            <a:grpFill/>
            <a:ln w="6350">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65" tIns="68580" rIns="68565" bIns="68580" numCol="1" rtlCol="0" anchor="b" anchorCtr="0" compatLnSpc="1">
              <a:prstTxWarp prst="textNoShape">
                <a:avLst/>
              </a:prstTxWarp>
            </a:bodyPr>
            <a:lstStyle/>
            <a:p>
              <a:pPr algn="ctr" defTabSz="685460" fontAlgn="base">
                <a:lnSpc>
                  <a:spcPts val="1725"/>
                </a:lnSpc>
                <a:spcBef>
                  <a:spcPct val="0"/>
                </a:spcBef>
                <a:spcAft>
                  <a:spcPct val="0"/>
                </a:spcAft>
              </a:pPr>
              <a:r>
                <a:rPr lang="en-US" sz="1500" dirty="0">
                  <a:solidFill>
                    <a:schemeClr val="bg1"/>
                  </a:solidFill>
                  <a:latin typeface="Segoe UI" pitchFamily="34" charset="0"/>
                  <a:ea typeface="Segoe UI" pitchFamily="34" charset="0"/>
                  <a:cs typeface="Segoe UI" pitchFamily="34" charset="0"/>
                </a:rPr>
                <a:t>Social</a:t>
              </a:r>
            </a:p>
          </p:txBody>
        </p:sp>
        <p:pic>
          <p:nvPicPr>
            <p:cNvPr id="19" name="Picture 18"/>
            <p:cNvPicPr>
              <a:picLocks noChangeAspect="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271233" y="1793076"/>
              <a:ext cx="1581540" cy="1224552"/>
            </a:xfrm>
            <a:prstGeom prst="rect">
              <a:avLst/>
            </a:prstGeom>
            <a:grpFill/>
          </p:spPr>
        </p:pic>
      </p:grpSp>
      <p:sp useBgFill="1">
        <p:nvSpPr>
          <p:cNvPr id="3" name="Rectangle 2"/>
          <p:cNvSpPr/>
          <p:nvPr/>
        </p:nvSpPr>
        <p:spPr bwMode="auto">
          <a:xfrm>
            <a:off x="1193" y="857250"/>
            <a:ext cx="9141617" cy="1229472"/>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endParaRPr lang="en-US" sz="1650" dirty="0">
              <a:gradFill>
                <a:gsLst>
                  <a:gs pos="0">
                    <a:srgbClr val="FFFFFF"/>
                  </a:gs>
                  <a:gs pos="100000">
                    <a:srgbClr val="FFFFFF"/>
                  </a:gs>
                </a:gsLst>
                <a:lin ang="5400000" scaled="0"/>
              </a:gradFill>
              <a:latin typeface="Segoe UI" pitchFamily="34" charset="0"/>
            </a:endParaRPr>
          </a:p>
        </p:txBody>
      </p:sp>
      <p:sp>
        <p:nvSpPr>
          <p:cNvPr id="4" name="Title 3"/>
          <p:cNvSpPr>
            <a:spLocks noGrp="1"/>
          </p:cNvSpPr>
          <p:nvPr>
            <p:ph type="title"/>
          </p:nvPr>
        </p:nvSpPr>
        <p:spPr>
          <a:xfrm>
            <a:off x="269591" y="376913"/>
            <a:ext cx="8763000" cy="1311128"/>
          </a:xfrm>
        </p:spPr>
        <p:txBody>
          <a:bodyPr vert="horz" lIns="91440" tIns="45720" rIns="91440" bIns="45720" rtlCol="0" anchor="ctr">
            <a:normAutofit/>
          </a:bodyPr>
          <a:lstStyle/>
          <a:p>
            <a:r>
              <a:rPr lang="en-US" b="1" dirty="0">
                <a:solidFill>
                  <a:schemeClr val="accent5"/>
                </a:solidFill>
                <a:latin typeface="Segoe UI Light" panose="020B0502040204020203" pitchFamily="34" charset="0"/>
                <a:cs typeface="Segoe UI Light" panose="020B0502040204020203" pitchFamily="34" charset="0"/>
              </a:rPr>
              <a:t>La </a:t>
            </a:r>
            <a:r>
              <a:rPr lang="en-US" b="1" dirty="0" err="1">
                <a:solidFill>
                  <a:schemeClr val="accent5"/>
                </a:solidFill>
                <a:latin typeface="Segoe UI Light" panose="020B0502040204020203" pitchFamily="34" charset="0"/>
                <a:cs typeface="Segoe UI Light" panose="020B0502040204020203" pitchFamily="34" charset="0"/>
              </a:rPr>
              <a:t>tormenta</a:t>
            </a:r>
            <a:r>
              <a:rPr lang="en-US" b="1" dirty="0">
                <a:solidFill>
                  <a:schemeClr val="accent5"/>
                </a:solidFill>
                <a:latin typeface="Segoe UI Light" panose="020B0502040204020203" pitchFamily="34" charset="0"/>
                <a:cs typeface="Segoe UI Light" panose="020B0502040204020203" pitchFamily="34" charset="0"/>
              </a:rPr>
              <a:t> perfecta </a:t>
            </a:r>
            <a:r>
              <a:rPr lang="en-US" b="1" dirty="0" err="1">
                <a:solidFill>
                  <a:schemeClr val="accent5"/>
                </a:solidFill>
                <a:latin typeface="Segoe UI Light" panose="020B0502040204020203" pitchFamily="34" charset="0"/>
                <a:cs typeface="Segoe UI Light" panose="020B0502040204020203" pitchFamily="34" charset="0"/>
              </a:rPr>
              <a:t>habilita</a:t>
            </a:r>
            <a:r>
              <a:rPr lang="en-US" b="1" dirty="0">
                <a:solidFill>
                  <a:schemeClr val="accent5"/>
                </a:solidFill>
                <a:latin typeface="Segoe UI Light" panose="020B0502040204020203" pitchFamily="34" charset="0"/>
                <a:cs typeface="Segoe UI Light" panose="020B0502040204020203" pitchFamily="34" charset="0"/>
              </a:rPr>
              <a:t> lo </a:t>
            </a:r>
            <a:r>
              <a:rPr lang="en-US" b="1" dirty="0" err="1">
                <a:solidFill>
                  <a:schemeClr val="accent5"/>
                </a:solidFill>
                <a:latin typeface="Segoe UI Light" panose="020B0502040204020203" pitchFamily="34" charset="0"/>
                <a:cs typeface="Segoe UI Light" panose="020B0502040204020203" pitchFamily="34" charset="0"/>
              </a:rPr>
              <a:t>empresarial</a:t>
            </a:r>
            <a:endParaRPr lang="en-US" b="1" dirty="0">
              <a:solidFill>
                <a:schemeClr val="accent5"/>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10125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750" fill="hold"/>
                                        <p:tgtEl>
                                          <p:spTgt spid="32"/>
                                        </p:tgtEl>
                                        <p:attrNameLst>
                                          <p:attrName>ppt_x</p:attrName>
                                        </p:attrNameLst>
                                      </p:cBhvr>
                                      <p:tavLst>
                                        <p:tav tm="0">
                                          <p:val>
                                            <p:strVal val="#ppt_x"/>
                                          </p:val>
                                        </p:tav>
                                        <p:tav tm="100000">
                                          <p:val>
                                            <p:strVal val="#ppt_x"/>
                                          </p:val>
                                        </p:tav>
                                      </p:tavLst>
                                    </p:anim>
                                    <p:anim calcmode="lin" valueType="num">
                                      <p:cBhvr additive="base">
                                        <p:cTn id="16" dur="750" fill="hold"/>
                                        <p:tgtEl>
                                          <p:spTgt spid="32"/>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ppt_x"/>
                                          </p:val>
                                        </p:tav>
                                        <p:tav tm="100000">
                                          <p:val>
                                            <p:strVal val="#ppt_x"/>
                                          </p:val>
                                        </p:tav>
                                      </p:tavLst>
                                    </p:anim>
                                    <p:anim calcmode="lin" valueType="num">
                                      <p:cBhvr additive="base">
                                        <p:cTn id="20" dur="75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0FFBA6FD006941B06D6D7C6A8E0C5E" ma:contentTypeVersion="1" ma:contentTypeDescription="Create a new document." ma:contentTypeScope="" ma:versionID="8520cf15663222bf7524af8f4a22eb30">
  <xsd:schema xmlns:xsd="http://www.w3.org/2001/XMLSchema" xmlns:xs="http://www.w3.org/2001/XMLSchema" xmlns:p="http://schemas.microsoft.com/office/2006/metadata/properties" xmlns:ns3="aaf9777c-4943-4a3f-b530-ae10d34a79bf" targetNamespace="http://schemas.microsoft.com/office/2006/metadata/properties" ma:root="true" ma:fieldsID="6e7eefcdd455135eee92eeb71938f0f2" ns3:_="">
    <xsd:import namespace="aaf9777c-4943-4a3f-b530-ae10d34a79bf"/>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f9777c-4943-4a3f-b530-ae10d34a79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59859D-3B17-4D98-904B-5DF3CBFD87B3}">
  <ds:schemaRefs>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aaf9777c-4943-4a3f-b530-ae10d34a79bf"/>
    <ds:schemaRef ds:uri="http://www.w3.org/XML/1998/namespace"/>
    <ds:schemaRef ds:uri="http://purl.org/dc/dcmitype/"/>
  </ds:schemaRefs>
</ds:datastoreItem>
</file>

<file path=customXml/itemProps2.xml><?xml version="1.0" encoding="utf-8"?>
<ds:datastoreItem xmlns:ds="http://schemas.openxmlformats.org/officeDocument/2006/customXml" ds:itemID="{48677091-8CA3-4136-8BC3-0F5B8A63A3CF}">
  <ds:schemaRefs>
    <ds:schemaRef ds:uri="http://schemas.microsoft.com/sharepoint/v3/contenttype/forms"/>
  </ds:schemaRefs>
</ds:datastoreItem>
</file>

<file path=customXml/itemProps3.xml><?xml version="1.0" encoding="utf-8"?>
<ds:datastoreItem xmlns:ds="http://schemas.openxmlformats.org/officeDocument/2006/customXml" ds:itemID="{98A78303-11C2-4E6D-A914-547C8417D8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f9777c-4943-4a3f-b530-ae10d34a79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1384</TotalTime>
  <Words>408</Words>
  <Application>Microsoft Office PowerPoint</Application>
  <PresentationFormat>On-screen Show (4:3)</PresentationFormat>
  <Paragraphs>80</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Calibri</vt:lpstr>
      <vt:lpstr>Calibri Light</vt:lpstr>
      <vt:lpstr>Segoe UI</vt:lpstr>
      <vt:lpstr>Segoe UI Light</vt:lpstr>
      <vt:lpstr>Office Theme</vt:lpstr>
      <vt:lpstr>PowerPoint Presentation</vt:lpstr>
      <vt:lpstr>PowerPoint Presentation</vt:lpstr>
      <vt:lpstr>PowerPoint Presentation</vt:lpstr>
      <vt:lpstr>PowerPoint Presentation</vt:lpstr>
      <vt:lpstr>Todo empieza con una  idea</vt:lpstr>
      <vt:lpstr>PowerPoint Presentation</vt:lpstr>
      <vt:lpstr>PowerPoint Presentation</vt:lpstr>
      <vt:lpstr>Hay que creerse el cuento</vt:lpstr>
      <vt:lpstr>La tormenta perfecta habilita lo empresarial</vt:lpstr>
      <vt:lpstr>Historias de éxito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Thomas (LCA)</dc:creator>
  <cp:lastModifiedBy>Maria Paula Duque</cp:lastModifiedBy>
  <cp:revision>80</cp:revision>
  <dcterms:created xsi:type="dcterms:W3CDTF">2014-07-03T19:27:53Z</dcterms:created>
  <dcterms:modified xsi:type="dcterms:W3CDTF">2014-07-28T21:29:36Z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0x010100090FFBA6FD006941B06D6D7C6A8E0C5E</vt:lpwstr>
  </property>
</Properties>
</file>