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slides/slide8.xml" Type="http://schemas.openxmlformats.org/officeDocument/2006/relationships/slide" Id="rId13"/><Relationship Target="theme/theme2.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Se ilustra los costos reducidos y la facilidad gracias a los servicios en la nube de acceder a datacentrs de punta.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se muestra el caso flipboard de como su costo de hardware es variable a los usuarios y hoy en dia estan a 40 pesos por usuario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se muestran las cifras del programa al dia de hoy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En esta slide se habla de la importancia de las tics mostrando la imagen del trafico de facebook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s-419"/>
              <a:t>20.000 fotos por segundo en el 2014</a:t>
            </a:r>
          </a:p>
          <a:p>
            <a:pPr rtl="0" lvl="0">
              <a:spcBef>
                <a:spcPts val="0"/>
              </a:spcBef>
              <a:buNone/>
            </a:pPr>
            <a:r>
              <a:rPr lang="es-419"/>
              <a:t>En esta slide se habla de la importancia de las tics mostrando la imagen del trafico de facebook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En esta slide se mostrar cifras o argumentos que muestren la importancia de las tic a nivel mundial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0"/>
              </a:spcBef>
              <a:buNone/>
            </a:pPr>
            <a:r>
              <a:rPr lang="es-419">
                <a:solidFill>
                  <a:schemeClr val="dk1"/>
                </a:solidFill>
              </a:rPr>
              <a:t>En esta slide se mostrar cifras o argumentos que muestren la importancia de las tic a nivel nacional.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8" name="Shape 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como ejemplo del nivel de importancia de las tic en colombia se muestran las cifras de usuarios en facebook. Se resalta que en barranquilla 1.6 millones de personas son usuarios de facebook. Representando el 74% de la poblacion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Ya ahora se empieza a hablar de el desarrollo de apps, se muestran varias citas del alcalde de NY y steve jobs entre otros (pienso agregar una mas) sobre la importancia de programar apps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8" name="Shape 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s-419"/>
              <a:t>Esta slide muestra 3 pantallazos, se hace la pregunta abierta de cuales paises pertenece cada app. y se ilustra el concepto de que con un talento adecuado se pueden fabricar apps que se comparen con las mejores del planeta. En el ejemplo se compara el diseno de bites vs instagram y se muestra lo competitiva que es bites.</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y="0" x="0"/>
          <a:ext cy="0" cx="0"/>
          <a:chOff y="0" x="0"/>
          <a:chExt cy="0" cx="0"/>
        </a:xfrm>
      </p:grpSpPr>
      <p:sp>
        <p:nvSpPr>
          <p:cNvPr id="10" name="Shape 10"/>
          <p:cNvSpPr txBox="1"/>
          <p:nvPr>
            <p:ph type="ctrTitle"/>
          </p:nvPr>
        </p:nvSpPr>
        <p:spPr>
          <a:xfrm>
            <a:off y="1583342" x="685800"/>
            <a:ext cy="1159799" cx="7772400"/>
          </a:xfrm>
          <a:prstGeom prst="rect">
            <a:avLst/>
          </a:prstGeom>
        </p:spPr>
        <p:txBody>
          <a:bodyPr bIns="91425" rIns="91425" lIns="91425" tIns="91425" anchor="b" anchorCtr="0"/>
          <a:lstStyle>
            <a:lvl1pPr algn="ctr" rtl="0">
              <a:spcBef>
                <a:spcPts val="0"/>
              </a:spcBef>
              <a:buClr>
                <a:schemeClr val="accent1"/>
              </a:buClr>
              <a:buSzPct val="100000"/>
              <a:defRPr sz="4000">
                <a:solidFill>
                  <a:schemeClr val="accent1"/>
                </a:solidFill>
              </a:defRPr>
            </a:lvl1pPr>
            <a:lvl2pPr algn="ctr" rtl="0">
              <a:spcBef>
                <a:spcPts val="0"/>
              </a:spcBef>
              <a:buSzPct val="100000"/>
              <a:defRPr sz="4000"/>
            </a:lvl2pPr>
            <a:lvl3pPr algn="ctr" rtl="0">
              <a:spcBef>
                <a:spcPts val="0"/>
              </a:spcBef>
              <a:buSzPct val="100000"/>
              <a:defRPr sz="4000"/>
            </a:lvl3pPr>
            <a:lvl4pPr algn="ctr" rtl="0">
              <a:spcBef>
                <a:spcPts val="0"/>
              </a:spcBef>
              <a:buSzPct val="100000"/>
              <a:defRPr sz="4000"/>
            </a:lvl4pPr>
            <a:lvl5pPr algn="ctr" rtl="0">
              <a:spcBef>
                <a:spcPts val="0"/>
              </a:spcBef>
              <a:buSzPct val="100000"/>
              <a:defRPr sz="4000"/>
            </a:lvl5pPr>
            <a:lvl6pPr algn="ctr" rtl="0">
              <a:spcBef>
                <a:spcPts val="0"/>
              </a:spcBef>
              <a:buSzPct val="100000"/>
              <a:defRPr sz="4000"/>
            </a:lvl6pPr>
            <a:lvl7pPr algn="ctr" rtl="0">
              <a:spcBef>
                <a:spcPts val="0"/>
              </a:spcBef>
              <a:buSzPct val="100000"/>
              <a:defRPr sz="4000"/>
            </a:lvl7pPr>
            <a:lvl8pPr algn="ctr" rtl="0">
              <a:spcBef>
                <a:spcPts val="0"/>
              </a:spcBef>
              <a:buSzPct val="100000"/>
              <a:defRPr sz="4000"/>
            </a:lvl8pPr>
            <a:lvl9pPr algn="ctr" rtl="0">
              <a:spcBef>
                <a:spcPts val="0"/>
              </a:spcBef>
              <a:buSzPct val="100000"/>
              <a:defRPr sz="4000"/>
            </a:lvl9pPr>
          </a:lstStyle>
          <a:p/>
        </p:txBody>
      </p:sp>
      <p:sp>
        <p:nvSpPr>
          <p:cNvPr id="11" name="Shape 11"/>
          <p:cNvSpPr txBox="1"/>
          <p:nvPr>
            <p:ph idx="1" type="subTitle"/>
          </p:nvPr>
        </p:nvSpPr>
        <p:spPr>
          <a:xfrm>
            <a:off y="2840053" x="685800"/>
            <a:ext cy="784799" cx="7772400"/>
          </a:xfrm>
          <a:prstGeom prst="rect">
            <a:avLst/>
          </a:prstGeom>
        </p:spPr>
        <p:txBody>
          <a:bodyPr bIns="91425" rIns="91425" lIns="91425" tIns="91425" anchor="t" anchorCtr="0"/>
          <a:lstStyle>
            <a:lvl1pPr algn="ctr" rtl="0">
              <a:spcBef>
                <a:spcPts val="0"/>
              </a:spcBef>
              <a:buClr>
                <a:srgbClr val="535353"/>
              </a:buClr>
              <a:buSzPct val="100000"/>
              <a:buNone/>
              <a:defRPr sz="2600">
                <a:solidFill>
                  <a:srgbClr val="535353"/>
                </a:solidFill>
              </a:defRPr>
            </a:lvl1pPr>
            <a:lvl2pPr algn="ctr" rtl="0">
              <a:spcBef>
                <a:spcPts val="0"/>
              </a:spcBef>
              <a:buClr>
                <a:schemeClr val="dk2"/>
              </a:buClr>
              <a:buSzPct val="100000"/>
              <a:buNone/>
              <a:defRPr sz="2600">
                <a:solidFill>
                  <a:schemeClr val="dk2"/>
                </a:solidFill>
              </a:defRPr>
            </a:lvl2pPr>
            <a:lvl3pPr algn="ctr" rtl="0">
              <a:spcBef>
                <a:spcPts val="0"/>
              </a:spcBef>
              <a:buClr>
                <a:schemeClr val="dk2"/>
              </a:buClr>
              <a:buSzPct val="100000"/>
              <a:buNone/>
              <a:defRPr sz="2600">
                <a:solidFill>
                  <a:schemeClr val="dk2"/>
                </a:solidFill>
              </a:defRPr>
            </a:lvl3pPr>
            <a:lvl4pPr algn="ctr" rtl="0">
              <a:spcBef>
                <a:spcPts val="0"/>
              </a:spcBef>
              <a:buClr>
                <a:schemeClr val="dk2"/>
              </a:buClr>
              <a:buSzPct val="100000"/>
              <a:buNone/>
              <a:defRPr sz="2600">
                <a:solidFill>
                  <a:schemeClr val="dk2"/>
                </a:solidFill>
              </a:defRPr>
            </a:lvl4pPr>
            <a:lvl5pPr algn="ctr" rtl="0">
              <a:spcBef>
                <a:spcPts val="0"/>
              </a:spcBef>
              <a:buClr>
                <a:schemeClr val="dk2"/>
              </a:buClr>
              <a:buSzPct val="100000"/>
              <a:buNone/>
              <a:defRPr sz="2600">
                <a:solidFill>
                  <a:schemeClr val="dk2"/>
                </a:solidFill>
              </a:defRPr>
            </a:lvl5pPr>
            <a:lvl6pPr algn="ctr" rtl="0">
              <a:spcBef>
                <a:spcPts val="0"/>
              </a:spcBef>
              <a:buClr>
                <a:schemeClr val="dk2"/>
              </a:buClr>
              <a:buSzPct val="100000"/>
              <a:buNone/>
              <a:defRPr sz="2600">
                <a:solidFill>
                  <a:schemeClr val="dk2"/>
                </a:solidFill>
              </a:defRPr>
            </a:lvl6pPr>
            <a:lvl7pPr algn="ctr" rtl="0">
              <a:spcBef>
                <a:spcPts val="0"/>
              </a:spcBef>
              <a:buClr>
                <a:schemeClr val="dk2"/>
              </a:buClr>
              <a:buSzPct val="100000"/>
              <a:buNone/>
              <a:defRPr sz="2600">
                <a:solidFill>
                  <a:schemeClr val="dk2"/>
                </a:solidFill>
              </a:defRPr>
            </a:lvl7pPr>
            <a:lvl8pPr algn="ctr" rtl="0">
              <a:spcBef>
                <a:spcPts val="0"/>
              </a:spcBef>
              <a:buClr>
                <a:schemeClr val="dk2"/>
              </a:buClr>
              <a:buSzPct val="100000"/>
              <a:buNone/>
              <a:defRPr sz="2600">
                <a:solidFill>
                  <a:schemeClr val="dk2"/>
                </a:solidFill>
              </a:defRPr>
            </a:lvl8pPr>
            <a:lvl9pPr algn="ctr" rtl="0">
              <a:spcBef>
                <a:spcPts val="0"/>
              </a:spcBef>
              <a:buClr>
                <a:schemeClr val="dk2"/>
              </a:buClr>
              <a:buSzPct val="100000"/>
              <a:buNone/>
              <a:defRPr sz="2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1">
    <p:spTree>
      <p:nvGrpSpPr>
        <p:cNvPr id="12" name="Shape 12"/>
        <p:cNvGrpSpPr/>
        <p:nvPr/>
      </p:nvGrpSpPr>
      <p:grpSpPr>
        <a:xfrm>
          <a:off y="0" x="0"/>
          <a:ext cy="0" cx="0"/>
          <a:chOff y="0" x="0"/>
          <a:chExt cy="0" cx="0"/>
        </a:xfrm>
      </p:grpSpPr>
      <p:sp>
        <p:nvSpPr>
          <p:cNvPr id="13" name="Shape 13"/>
          <p:cNvSpPr/>
          <p:nvPr/>
        </p:nvSpPr>
        <p:spPr>
          <a:xfrm>
            <a:off y="-146950" x="-251925"/>
            <a:ext cy="5374499" cx="9472199"/>
          </a:xfrm>
          <a:prstGeom prst="rect">
            <a:avLst/>
          </a:prstGeom>
          <a:solidFill>
            <a:schemeClr val="accent1"/>
          </a:solidFill>
          <a:ln w="19050" cap="flat">
            <a:solidFill>
              <a:schemeClr val="accen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4" name="Shape 14"/>
          <p:cNvSpPr txBox="1"/>
          <p:nvPr>
            <p:ph type="ctrTitle"/>
          </p:nvPr>
        </p:nvSpPr>
        <p:spPr>
          <a:xfrm>
            <a:off y="1583342" x="685800"/>
            <a:ext cy="1159799" cx="7772400"/>
          </a:xfrm>
          <a:prstGeom prst="rect">
            <a:avLst/>
          </a:prstGeom>
        </p:spPr>
        <p:txBody>
          <a:bodyPr bIns="91425" rIns="91425" lIns="91425" tIns="91425" anchor="b" anchorCtr="0"/>
          <a:lstStyle>
            <a:lvl1pPr algn="ctr" rtl="0">
              <a:spcBef>
                <a:spcPts val="0"/>
              </a:spcBef>
              <a:buClr>
                <a:srgbClr val="FFFFFF"/>
              </a:buClr>
              <a:buSzPct val="100000"/>
              <a:defRPr sz="4000">
                <a:solidFill>
                  <a:srgbClr val="FFFFFF"/>
                </a:solidFill>
              </a:defRPr>
            </a:lvl1pPr>
            <a:lvl2pPr algn="ctr" rtl="0">
              <a:spcBef>
                <a:spcPts val="0"/>
              </a:spcBef>
              <a:buSzPct val="100000"/>
              <a:defRPr sz="4000"/>
            </a:lvl2pPr>
            <a:lvl3pPr algn="ctr" rtl="0">
              <a:spcBef>
                <a:spcPts val="0"/>
              </a:spcBef>
              <a:buSzPct val="100000"/>
              <a:defRPr sz="4000"/>
            </a:lvl3pPr>
            <a:lvl4pPr algn="ctr" rtl="0">
              <a:spcBef>
                <a:spcPts val="0"/>
              </a:spcBef>
              <a:buSzPct val="100000"/>
              <a:defRPr sz="4000"/>
            </a:lvl4pPr>
            <a:lvl5pPr algn="ctr" rtl="0">
              <a:spcBef>
                <a:spcPts val="0"/>
              </a:spcBef>
              <a:buSzPct val="100000"/>
              <a:defRPr sz="4000"/>
            </a:lvl5pPr>
            <a:lvl6pPr algn="ctr" rtl="0">
              <a:spcBef>
                <a:spcPts val="0"/>
              </a:spcBef>
              <a:buSzPct val="100000"/>
              <a:defRPr sz="4000"/>
            </a:lvl6pPr>
            <a:lvl7pPr algn="ctr" rtl="0">
              <a:spcBef>
                <a:spcPts val="0"/>
              </a:spcBef>
              <a:buSzPct val="100000"/>
              <a:defRPr sz="4000"/>
            </a:lvl7pPr>
            <a:lvl8pPr algn="ctr" rtl="0">
              <a:spcBef>
                <a:spcPts val="0"/>
              </a:spcBef>
              <a:buSzPct val="100000"/>
              <a:defRPr sz="4000"/>
            </a:lvl8pPr>
            <a:lvl9pPr algn="ctr" rtl="0">
              <a:spcBef>
                <a:spcPts val="0"/>
              </a:spcBef>
              <a:buSzPct val="100000"/>
              <a:defRPr sz="4000"/>
            </a:lvl9pPr>
          </a:lstStyle>
          <a:p/>
        </p:txBody>
      </p:sp>
      <p:sp>
        <p:nvSpPr>
          <p:cNvPr id="15" name="Shape 15"/>
          <p:cNvSpPr txBox="1"/>
          <p:nvPr>
            <p:ph idx="1" type="subTitle"/>
          </p:nvPr>
        </p:nvSpPr>
        <p:spPr>
          <a:xfrm>
            <a:off y="2840053" x="685800"/>
            <a:ext cy="784799" cx="7772400"/>
          </a:xfrm>
          <a:prstGeom prst="rect">
            <a:avLst/>
          </a:prstGeom>
        </p:spPr>
        <p:txBody>
          <a:bodyPr bIns="91425" rIns="91425" lIns="91425" tIns="91425" anchor="t" anchorCtr="0"/>
          <a:lstStyle>
            <a:lvl1pPr algn="ctr" rtl="0">
              <a:spcBef>
                <a:spcPts val="0"/>
              </a:spcBef>
              <a:buClr>
                <a:srgbClr val="FFFFFF"/>
              </a:buClr>
              <a:buSzPct val="100000"/>
              <a:buNone/>
              <a:defRPr sz="2600">
                <a:solidFill>
                  <a:srgbClr val="FFFFFF"/>
                </a:solidFill>
              </a:defRPr>
            </a:lvl1pPr>
            <a:lvl2pPr algn="ctr" rtl="0">
              <a:spcBef>
                <a:spcPts val="0"/>
              </a:spcBef>
              <a:buClr>
                <a:schemeClr val="dk2"/>
              </a:buClr>
              <a:buSzPct val="100000"/>
              <a:buNone/>
              <a:defRPr sz="2600">
                <a:solidFill>
                  <a:schemeClr val="dk2"/>
                </a:solidFill>
              </a:defRPr>
            </a:lvl2pPr>
            <a:lvl3pPr algn="ctr" rtl="0">
              <a:spcBef>
                <a:spcPts val="0"/>
              </a:spcBef>
              <a:buClr>
                <a:schemeClr val="dk2"/>
              </a:buClr>
              <a:buSzPct val="100000"/>
              <a:buNone/>
              <a:defRPr sz="2600">
                <a:solidFill>
                  <a:schemeClr val="dk2"/>
                </a:solidFill>
              </a:defRPr>
            </a:lvl3pPr>
            <a:lvl4pPr algn="ctr" rtl="0">
              <a:spcBef>
                <a:spcPts val="0"/>
              </a:spcBef>
              <a:buClr>
                <a:schemeClr val="dk2"/>
              </a:buClr>
              <a:buSzPct val="100000"/>
              <a:buNone/>
              <a:defRPr sz="2600">
                <a:solidFill>
                  <a:schemeClr val="dk2"/>
                </a:solidFill>
              </a:defRPr>
            </a:lvl4pPr>
            <a:lvl5pPr algn="ctr" rtl="0">
              <a:spcBef>
                <a:spcPts val="0"/>
              </a:spcBef>
              <a:buClr>
                <a:schemeClr val="dk2"/>
              </a:buClr>
              <a:buSzPct val="100000"/>
              <a:buNone/>
              <a:defRPr sz="2600">
                <a:solidFill>
                  <a:schemeClr val="dk2"/>
                </a:solidFill>
              </a:defRPr>
            </a:lvl5pPr>
            <a:lvl6pPr algn="ctr" rtl="0">
              <a:spcBef>
                <a:spcPts val="0"/>
              </a:spcBef>
              <a:buClr>
                <a:schemeClr val="dk2"/>
              </a:buClr>
              <a:buSzPct val="100000"/>
              <a:buNone/>
              <a:defRPr sz="2600">
                <a:solidFill>
                  <a:schemeClr val="dk2"/>
                </a:solidFill>
              </a:defRPr>
            </a:lvl6pPr>
            <a:lvl7pPr algn="ctr" rtl="0">
              <a:spcBef>
                <a:spcPts val="0"/>
              </a:spcBef>
              <a:buClr>
                <a:schemeClr val="dk2"/>
              </a:buClr>
              <a:buSzPct val="100000"/>
              <a:buNone/>
              <a:defRPr sz="2600">
                <a:solidFill>
                  <a:schemeClr val="dk2"/>
                </a:solidFill>
              </a:defRPr>
            </a:lvl7pPr>
            <a:lvl8pPr algn="ctr" rtl="0">
              <a:spcBef>
                <a:spcPts val="0"/>
              </a:spcBef>
              <a:buClr>
                <a:schemeClr val="dk2"/>
              </a:buClr>
              <a:buSzPct val="100000"/>
              <a:buNone/>
              <a:defRPr sz="2600">
                <a:solidFill>
                  <a:schemeClr val="dk2"/>
                </a:solidFill>
              </a:defRPr>
            </a:lvl8pPr>
            <a:lvl9pPr algn="ctr" rtl="0">
              <a:spcBef>
                <a:spcPts val="0"/>
              </a:spcBef>
              <a:buClr>
                <a:schemeClr val="dk2"/>
              </a:buClr>
              <a:buSzPct val="100000"/>
              <a:buNone/>
              <a:defRPr sz="26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y="1200150" x="457200"/>
            <a:ext cy="3725699" cx="82296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y="0" x="0"/>
          <a:ext cy="0" cx="0"/>
          <a:chOff y="0" x="0"/>
          <a:chExt cy="0" cx="0"/>
        </a:xfrm>
      </p:grpSpPr>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y="0" x="0"/>
          <a:ext cy="0" cx="0"/>
          <a:chOff y="0" x="0"/>
          <a:chExt cy="0" cx="0"/>
        </a:xfrm>
      </p:grpSpPr>
      <p:sp>
        <p:nvSpPr>
          <p:cNvPr id="26" name="Shape 26"/>
          <p:cNvSpPr txBox="1"/>
          <p:nvPr>
            <p:ph idx="1" type="body"/>
          </p:nvPr>
        </p:nvSpPr>
        <p:spPr>
          <a:xfrm>
            <a:off y="4406309" x="457200"/>
            <a:ext cy="519599" cx="8229600"/>
          </a:xfrm>
          <a:prstGeom prst="rect">
            <a:avLst/>
          </a:prstGeom>
        </p:spPr>
        <p:txBody>
          <a:bodyPr bIns="91425" rIns="91425" lIns="91425" tIns="91425" anchor="t" anchorCtr="0"/>
          <a:lstStyle>
            <a:lvl1pPr algn="ctr" rtl="0">
              <a:spcBef>
                <a:spcPts val="360"/>
              </a:spcBef>
              <a:buSzPct val="100000"/>
              <a:buNone/>
              <a:defRPr sz="1800"/>
            </a:lvl1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rtl="0">
              <a:spcBef>
                <a:spcPts val="0"/>
              </a:spcBef>
              <a:buClr>
                <a:schemeClr val="accent1"/>
              </a:buClr>
              <a:buSzPct val="100000"/>
              <a:buFont typeface="Open Sans"/>
              <a:buNone/>
              <a:defRPr sz="3600">
                <a:solidFill>
                  <a:schemeClr val="accent1"/>
                </a:solidFill>
                <a:latin typeface="Open Sans"/>
                <a:ea typeface="Open Sans"/>
                <a:cs typeface="Open Sans"/>
                <a:sym typeface="Open Sans"/>
              </a:defRPr>
            </a:lvl1pPr>
            <a:lvl2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2pPr>
            <a:lvl3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3pPr>
            <a:lvl4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4pPr>
            <a:lvl5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5pPr>
            <a:lvl6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6pPr>
            <a:lvl7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7pPr>
            <a:lvl8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8pPr>
            <a:lvl9pPr rtl="0">
              <a:spcBef>
                <a:spcPts val="0"/>
              </a:spcBef>
              <a:buClr>
                <a:srgbClr val="573D7D"/>
              </a:buClr>
              <a:buSzPct val="100000"/>
              <a:buFont typeface="Open Sans"/>
              <a:buNone/>
              <a:defRPr sz="3600">
                <a:solidFill>
                  <a:srgbClr val="573D7D"/>
                </a:solidFill>
                <a:latin typeface="Open Sans"/>
                <a:ea typeface="Open Sans"/>
                <a:cs typeface="Open Sans"/>
                <a:sym typeface="Open San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rtl="0">
              <a:spcBef>
                <a:spcPts val="600"/>
              </a:spcBef>
              <a:buClr>
                <a:srgbClr val="535353"/>
              </a:buClr>
              <a:buSzPct val="100000"/>
              <a:buFont typeface="Open Sans"/>
              <a:defRPr sz="3000">
                <a:solidFill>
                  <a:srgbClr val="535353"/>
                </a:solidFill>
                <a:latin typeface="Open Sans"/>
                <a:ea typeface="Open Sans"/>
                <a:cs typeface="Open Sans"/>
                <a:sym typeface="Open Sans"/>
              </a:defRPr>
            </a:lvl1pPr>
            <a:lvl2pPr rtl="0">
              <a:spcBef>
                <a:spcPts val="480"/>
              </a:spcBef>
              <a:buClr>
                <a:srgbClr val="535353"/>
              </a:buClr>
              <a:buSzPct val="100000"/>
              <a:buFont typeface="Open Sans"/>
              <a:defRPr sz="2400">
                <a:solidFill>
                  <a:srgbClr val="535353"/>
                </a:solidFill>
                <a:latin typeface="Open Sans"/>
                <a:ea typeface="Open Sans"/>
                <a:cs typeface="Open Sans"/>
                <a:sym typeface="Open Sans"/>
              </a:defRPr>
            </a:lvl2pPr>
            <a:lvl3pPr rtl="0">
              <a:spcBef>
                <a:spcPts val="480"/>
              </a:spcBef>
              <a:buClr>
                <a:srgbClr val="535353"/>
              </a:buClr>
              <a:buSzPct val="100000"/>
              <a:buFont typeface="Open Sans"/>
              <a:defRPr sz="2400">
                <a:solidFill>
                  <a:srgbClr val="535353"/>
                </a:solidFill>
                <a:latin typeface="Open Sans"/>
                <a:ea typeface="Open Sans"/>
                <a:cs typeface="Open Sans"/>
                <a:sym typeface="Open Sans"/>
              </a:defRPr>
            </a:lvl3pPr>
            <a:lvl4pPr rtl="0">
              <a:spcBef>
                <a:spcPts val="360"/>
              </a:spcBef>
              <a:buClr>
                <a:srgbClr val="535353"/>
              </a:buClr>
              <a:buSzPct val="100000"/>
              <a:buFont typeface="Open Sans"/>
              <a:defRPr sz="1800">
                <a:solidFill>
                  <a:srgbClr val="535353"/>
                </a:solidFill>
                <a:latin typeface="Open Sans"/>
                <a:ea typeface="Open Sans"/>
                <a:cs typeface="Open Sans"/>
                <a:sym typeface="Open Sans"/>
              </a:defRPr>
            </a:lvl4pPr>
            <a:lvl5pPr rtl="0">
              <a:spcBef>
                <a:spcPts val="360"/>
              </a:spcBef>
              <a:buClr>
                <a:srgbClr val="535353"/>
              </a:buClr>
              <a:buSzPct val="100000"/>
              <a:buFont typeface="Open Sans"/>
              <a:defRPr sz="1800">
                <a:solidFill>
                  <a:srgbClr val="535353"/>
                </a:solidFill>
                <a:latin typeface="Open Sans"/>
                <a:ea typeface="Open Sans"/>
                <a:cs typeface="Open Sans"/>
                <a:sym typeface="Open Sans"/>
              </a:defRPr>
            </a:lvl5pPr>
            <a:lvl6pPr rtl="0">
              <a:spcBef>
                <a:spcPts val="360"/>
              </a:spcBef>
              <a:buClr>
                <a:srgbClr val="535353"/>
              </a:buClr>
              <a:buSzPct val="100000"/>
              <a:buFont typeface="Open Sans"/>
              <a:defRPr sz="1800">
                <a:solidFill>
                  <a:srgbClr val="535353"/>
                </a:solidFill>
                <a:latin typeface="Open Sans"/>
                <a:ea typeface="Open Sans"/>
                <a:cs typeface="Open Sans"/>
                <a:sym typeface="Open Sans"/>
              </a:defRPr>
            </a:lvl6pPr>
            <a:lvl7pPr rtl="0">
              <a:spcBef>
                <a:spcPts val="360"/>
              </a:spcBef>
              <a:buClr>
                <a:srgbClr val="535353"/>
              </a:buClr>
              <a:buSzPct val="100000"/>
              <a:buFont typeface="Open Sans"/>
              <a:defRPr sz="1800">
                <a:solidFill>
                  <a:srgbClr val="535353"/>
                </a:solidFill>
                <a:latin typeface="Open Sans"/>
                <a:ea typeface="Open Sans"/>
                <a:cs typeface="Open Sans"/>
                <a:sym typeface="Open Sans"/>
              </a:defRPr>
            </a:lvl7pPr>
            <a:lvl8pPr rtl="0">
              <a:spcBef>
                <a:spcPts val="360"/>
              </a:spcBef>
              <a:buClr>
                <a:srgbClr val="535353"/>
              </a:buClr>
              <a:buSzPct val="100000"/>
              <a:buFont typeface="Open Sans"/>
              <a:defRPr sz="1800">
                <a:solidFill>
                  <a:srgbClr val="535353"/>
                </a:solidFill>
                <a:latin typeface="Open Sans"/>
                <a:ea typeface="Open Sans"/>
                <a:cs typeface="Open Sans"/>
                <a:sym typeface="Open Sans"/>
              </a:defRPr>
            </a:lvl8pPr>
            <a:lvl9pPr rtl="0">
              <a:spcBef>
                <a:spcPts val="360"/>
              </a:spcBef>
              <a:buClr>
                <a:srgbClr val="535353"/>
              </a:buClr>
              <a:buSzPct val="100000"/>
              <a:buFont typeface="Open Sans"/>
              <a:defRPr sz="1800">
                <a:solidFill>
                  <a:srgbClr val="535353"/>
                </a:solidFill>
                <a:latin typeface="Open Sans"/>
                <a:ea typeface="Open Sans"/>
                <a:cs typeface="Open Sans"/>
                <a:sym typeface="Open Sans"/>
              </a:defRPr>
            </a:lvl9pPr>
          </a:lstStyle>
          <a:p/>
        </p:txBody>
      </p:sp>
      <p:sp>
        <p:nvSpPr>
          <p:cNvPr id="7" name="Shape 7"/>
          <p:cNvSpPr/>
          <p:nvPr/>
        </p:nvSpPr>
        <p:spPr>
          <a:xfrm>
            <a:off y="5041950" x="-44425"/>
            <a:ext cy="177600" cx="9298800"/>
          </a:xfrm>
          <a:prstGeom prst="rect">
            <a:avLst/>
          </a:prstGeom>
          <a:solidFill>
            <a:srgbClr val="535353"/>
          </a:solidFill>
          <a:ln>
            <a:noFill/>
          </a:ln>
        </p:spPr>
        <p:txBody>
          <a:bodyPr bIns="91425" rIns="91425" lIns="91425" tIns="91425" anchor="ctr" anchorCtr="0">
            <a:noAutofit/>
          </a:bodyPr>
          <a:lstStyle/>
          <a:p>
            <a:pPr>
              <a:spcBef>
                <a:spcPts val="0"/>
              </a:spcBef>
              <a:buNone/>
            </a:pPr>
            <a:r>
              <a:t/>
            </a:r>
            <a:endParaRPr/>
          </a:p>
        </p:txBody>
      </p:sp>
      <p:sp>
        <p:nvSpPr>
          <p:cNvPr id="8" name="Shape 8"/>
          <p:cNvSpPr/>
          <p:nvPr/>
        </p:nvSpPr>
        <p:spPr>
          <a:xfrm>
            <a:off y="-76200" x="-77400"/>
            <a:ext cy="177600" cx="9298800"/>
          </a:xfrm>
          <a:prstGeom prst="rect">
            <a:avLst/>
          </a:prstGeom>
          <a:solidFill>
            <a:schemeClr val="accent1"/>
          </a:solidFill>
          <a:ln>
            <a:noFill/>
          </a:ln>
        </p:spPr>
        <p:txBody>
          <a:bodyPr bIns="91425" rIns="91425" lIns="91425" tIns="91425" anchor="ctr" anchorCtr="0">
            <a:noAutofit/>
          </a:bodyPr>
          <a:lstStyle/>
          <a:p>
            <a:pPr rtl="0" lvl="0">
              <a:spcBef>
                <a:spcPts val="0"/>
              </a:spcBef>
              <a:buNone/>
            </a:pPr>
            <a:r>
              <a:t/>
            </a:r>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07.jpg" Type="http://schemas.openxmlformats.org/officeDocument/2006/relationships/image" Id="rId4"/><Relationship Target="../media/image05.jpg" Type="http://schemas.openxmlformats.org/officeDocument/2006/relationships/image" Id="rId3"/><Relationship Target="../media/image12.png" Type="http://schemas.openxmlformats.org/officeDocument/2006/relationships/image" Id="rId9"/><Relationship Target="../media/image08.jpg" Type="http://schemas.openxmlformats.org/officeDocument/2006/relationships/image" Id="rId6"/><Relationship Target="../media/image09.jpg" Type="http://schemas.openxmlformats.org/officeDocument/2006/relationships/image" Id="rId5"/><Relationship Target="../media/image10.png" Type="http://schemas.openxmlformats.org/officeDocument/2006/relationships/image" Id="rId8"/><Relationship Target="../media/image06.png" Type="http://schemas.openxmlformats.org/officeDocument/2006/relationships/image" Id="rId7"/></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13.png" Type="http://schemas.openxmlformats.org/officeDocument/2006/relationships/image" Id="rId4"/><Relationship Target="../media/image1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14.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15.png" Type="http://schemas.openxmlformats.org/officeDocument/2006/relationships/image" Id="rId4"/><Relationship Target="../media/image1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4"/><Relationship Target="../media/image18.png" Type="http://schemas.openxmlformats.org/officeDocument/2006/relationships/image" Id="rId3"/><Relationship Target="../media/image17.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19.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 Target="../media/image20.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s-419"/>
              <a:t>Emprendimiento TIC en Barranquilla</a:t>
            </a:r>
          </a:p>
        </p:txBody>
      </p:sp>
      <p:sp>
        <p:nvSpPr>
          <p:cNvPr id="30" name="Shape 30"/>
          <p:cNvSpPr txBox="1"/>
          <p:nvPr>
            <p:ph idx="1" type="subTitle"/>
          </p:nvPr>
        </p:nvSpPr>
        <p:spPr>
          <a:xfrm>
            <a:off y="2840053" x="685800"/>
            <a:ext cy="784799" cx="7772400"/>
          </a:xfrm>
          <a:prstGeom prst="rect">
            <a:avLst/>
          </a:prstGeom>
        </p:spPr>
        <p:txBody>
          <a:bodyPr bIns="91425" rIns="91425" lIns="91425" tIns="91425" anchor="t" anchorCtr="0">
            <a:noAutofit/>
          </a:bodyPr>
          <a:lstStyle/>
          <a:p>
            <a:pPr rtl="0">
              <a:spcBef>
                <a:spcPts val="0"/>
              </a:spcBef>
              <a:buNone/>
            </a:pPr>
            <a:r>
              <a:rPr lang="es-419"/>
              <a:t>Luis Fernando Caro Pérez, PhD</a:t>
            </a:r>
          </a:p>
          <a:p>
            <a:pPr rtl="0" lvl="0">
              <a:spcBef>
                <a:spcPts val="0"/>
              </a:spcBef>
              <a:buNone/>
            </a:pPr>
            <a:r>
              <a:t/>
            </a:r>
            <a:endParaRPr/>
          </a:p>
          <a:p>
            <a:pPr rtl="0">
              <a:spcBef>
                <a:spcPts val="0"/>
              </a:spcBef>
              <a:buNone/>
            </a:pPr>
            <a:r>
              <a:rPr lang="es-419"/>
              <a:t>lfcaro@gmail.com</a:t>
            </a:r>
          </a:p>
          <a:p>
            <a:pPr rtl="0">
              <a:spcBef>
                <a:spcPts val="0"/>
              </a:spcBef>
              <a:buNone/>
            </a:pPr>
            <a:r>
              <a:rPr lang="es-419"/>
              <a:t>@lfcaro</a:t>
            </a:r>
          </a:p>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Oportunidad: Servicios en la Nube</a:t>
            </a:r>
          </a:p>
        </p:txBody>
      </p:sp>
      <p:pic>
        <p:nvPicPr>
          <p:cNvPr id="91" name="Shape 91"/>
          <p:cNvPicPr preferRelativeResize="0"/>
          <p:nvPr/>
        </p:nvPicPr>
        <p:blipFill>
          <a:blip r:embed="rId3">
            <a:alphaModFix/>
          </a:blip>
          <a:stretch>
            <a:fillRect/>
          </a:stretch>
        </p:blipFill>
        <p:spPr>
          <a:xfrm>
            <a:off y="999850" x="1153550"/>
            <a:ext cy="3566949" cx="2238124"/>
          </a:xfrm>
          <a:prstGeom prst="rect">
            <a:avLst/>
          </a:prstGeom>
          <a:noFill/>
          <a:ln>
            <a:noFill/>
          </a:ln>
        </p:spPr>
      </p:pic>
      <p:pic>
        <p:nvPicPr>
          <p:cNvPr id="92" name="Shape 92"/>
          <p:cNvPicPr preferRelativeResize="0"/>
          <p:nvPr/>
        </p:nvPicPr>
        <p:blipFill>
          <a:blip r:embed="rId4">
            <a:alphaModFix/>
          </a:blip>
          <a:stretch>
            <a:fillRect/>
          </a:stretch>
        </p:blipFill>
        <p:spPr>
          <a:xfrm>
            <a:off y="1287239" x="4237953"/>
            <a:ext cy="2580949" cx="3433945"/>
          </a:xfrm>
          <a:prstGeom prst="rect">
            <a:avLst/>
          </a:prstGeom>
          <a:noFill/>
          <a:ln>
            <a:noFill/>
          </a:ln>
        </p:spPr>
      </p:pic>
      <p:pic>
        <p:nvPicPr>
          <p:cNvPr id="93" name="Shape 93"/>
          <p:cNvPicPr preferRelativeResize="0"/>
          <p:nvPr/>
        </p:nvPicPr>
        <p:blipFill>
          <a:blip r:embed="rId5">
            <a:alphaModFix/>
          </a:blip>
          <a:stretch>
            <a:fillRect/>
          </a:stretch>
        </p:blipFill>
        <p:spPr>
          <a:xfrm>
            <a:off y="4182082" x="5432592"/>
            <a:ext cy="614990" cx="1583469"/>
          </a:xfrm>
          <a:prstGeom prst="rect">
            <a:avLst/>
          </a:prstGeom>
          <a:noFill/>
          <a:ln>
            <a:noFill/>
          </a:ln>
        </p:spPr>
      </p:pic>
      <p:pic>
        <p:nvPicPr>
          <p:cNvPr id="94" name="Shape 94"/>
          <p:cNvPicPr preferRelativeResize="0"/>
          <p:nvPr/>
        </p:nvPicPr>
        <p:blipFill>
          <a:blip r:embed="rId6">
            <a:alphaModFix/>
          </a:blip>
          <a:stretch>
            <a:fillRect/>
          </a:stretch>
        </p:blipFill>
        <p:spPr>
          <a:xfrm>
            <a:off y="3818897" x="7035614"/>
            <a:ext cy="736852" cx="609454"/>
          </a:xfrm>
          <a:prstGeom prst="rect">
            <a:avLst/>
          </a:prstGeom>
          <a:noFill/>
          <a:ln>
            <a:noFill/>
          </a:ln>
        </p:spPr>
      </p:pic>
      <p:pic>
        <p:nvPicPr>
          <p:cNvPr id="95" name="Shape 95"/>
          <p:cNvPicPr preferRelativeResize="0"/>
          <p:nvPr/>
        </p:nvPicPr>
        <p:blipFill>
          <a:blip r:embed="rId7">
            <a:alphaModFix/>
          </a:blip>
          <a:stretch>
            <a:fillRect/>
          </a:stretch>
        </p:blipFill>
        <p:spPr>
          <a:xfrm>
            <a:off y="4493700" x="1586425"/>
            <a:ext cy="455787" cx="1267449"/>
          </a:xfrm>
          <a:prstGeom prst="rect">
            <a:avLst/>
          </a:prstGeom>
          <a:noFill/>
          <a:ln>
            <a:noFill/>
          </a:ln>
        </p:spPr>
      </p:pic>
      <p:pic>
        <p:nvPicPr>
          <p:cNvPr id="96" name="Shape 96"/>
          <p:cNvPicPr preferRelativeResize="0"/>
          <p:nvPr/>
        </p:nvPicPr>
        <p:blipFill>
          <a:blip r:embed="rId8">
            <a:alphaModFix/>
          </a:blip>
          <a:stretch>
            <a:fillRect/>
          </a:stretch>
        </p:blipFill>
        <p:spPr>
          <a:xfrm>
            <a:off y="4042387" x="4076025"/>
            <a:ext cy="437374" cx="1087024"/>
          </a:xfrm>
          <a:prstGeom prst="rect">
            <a:avLst/>
          </a:prstGeom>
          <a:noFill/>
          <a:ln>
            <a:noFill/>
          </a:ln>
        </p:spPr>
      </p:pic>
      <p:pic>
        <p:nvPicPr>
          <p:cNvPr id="97" name="Shape 97"/>
          <p:cNvPicPr preferRelativeResize="0"/>
          <p:nvPr/>
        </p:nvPicPr>
        <p:blipFill>
          <a:blip r:embed="rId9">
            <a:alphaModFix/>
          </a:blip>
          <a:stretch>
            <a:fillRect/>
          </a:stretch>
        </p:blipFill>
        <p:spPr>
          <a:xfrm>
            <a:off y="3939675" x="5163037"/>
            <a:ext cy="318600" cx="126747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Oportunidad: Servicios en la Nube</a:t>
            </a:r>
          </a:p>
        </p:txBody>
      </p:sp>
      <p:pic>
        <p:nvPicPr>
          <p:cNvPr id="103" name="Shape 103"/>
          <p:cNvPicPr preferRelativeResize="0"/>
          <p:nvPr/>
        </p:nvPicPr>
        <p:blipFill>
          <a:blip r:embed="rId3">
            <a:alphaModFix/>
          </a:blip>
          <a:stretch>
            <a:fillRect/>
          </a:stretch>
        </p:blipFill>
        <p:spPr>
          <a:xfrm>
            <a:off y="2201225" x="7486425"/>
            <a:ext cy="1566125" cx="1305100"/>
          </a:xfrm>
          <a:prstGeom prst="rect">
            <a:avLst/>
          </a:prstGeom>
          <a:noFill/>
          <a:ln>
            <a:noFill/>
          </a:ln>
        </p:spPr>
      </p:pic>
      <p:sp>
        <p:nvSpPr>
          <p:cNvPr id="104" name="Shape 104"/>
          <p:cNvSpPr txBox="1"/>
          <p:nvPr/>
        </p:nvSpPr>
        <p:spPr>
          <a:xfrm>
            <a:off y="4321875" x="6537500"/>
            <a:ext cy="387299" cx="1143000"/>
          </a:xfrm>
          <a:prstGeom prst="rect">
            <a:avLst/>
          </a:prstGeom>
          <a:noFill/>
          <a:ln>
            <a:noFill/>
          </a:ln>
        </p:spPr>
        <p:txBody>
          <a:bodyPr bIns="91425" rIns="91425" lIns="91425" tIns="91425" anchor="t" anchorCtr="0">
            <a:noAutofit/>
          </a:bodyPr>
          <a:lstStyle/>
          <a:p>
            <a:pPr>
              <a:spcBef>
                <a:spcPts val="0"/>
              </a:spcBef>
              <a:buNone/>
            </a:pPr>
            <a:r>
              <a:rPr lang="es-419"/>
              <a:t>40 Pesos x usuario</a:t>
            </a:r>
          </a:p>
        </p:txBody>
      </p:sp>
      <p:pic>
        <p:nvPicPr>
          <p:cNvPr id="105" name="Shape 105"/>
          <p:cNvPicPr preferRelativeResize="0"/>
          <p:nvPr/>
        </p:nvPicPr>
        <p:blipFill>
          <a:blip r:embed="rId4">
            <a:alphaModFix/>
          </a:blip>
          <a:stretch>
            <a:fillRect/>
          </a:stretch>
        </p:blipFill>
        <p:spPr>
          <a:xfrm>
            <a:off y="1139575" x="851650"/>
            <a:ext cy="3533775" cx="57150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s-419"/>
              <a:t>Apps.co Barranquilla</a:t>
            </a:r>
          </a:p>
        </p:txBody>
      </p:sp>
      <p:sp>
        <p:nvSpPr>
          <p:cNvPr id="111" name="Shape 111"/>
          <p:cNvSpPr txBox="1"/>
          <p:nvPr>
            <p:ph idx="1" type="subTitle"/>
          </p:nvPr>
        </p:nvSpPr>
        <p:spPr>
          <a:xfrm>
            <a:off y="2840053" x="685800"/>
            <a:ext cy="784799" cx="77724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2500" lang="es-419"/>
              <a:t>Plan para promover y potenciar la creación de negocios a partir del uso de las TIC</a:t>
            </a:r>
          </a:p>
          <a:p>
            <a:pPr rtl="0">
              <a:spcBef>
                <a:spcPts val="0"/>
              </a:spcBef>
              <a:buNone/>
            </a:pPr>
            <a:r>
              <a:t/>
            </a:r>
            <a:endParaRPr sz="2500"/>
          </a:p>
          <a:p>
            <a:pPr lvl="0">
              <a:spcBef>
                <a:spcPts val="0"/>
              </a:spcBef>
              <a:buNone/>
            </a:pPr>
            <a:r>
              <a:rPr sz="2500" lang="es-419"/>
              <a:t>Se trabaja con los emprendedores para convertir las ideas en negocios</a:t>
            </a:r>
          </a:p>
        </p:txBody>
      </p:sp>
      <p:sp>
        <p:nvSpPr>
          <p:cNvPr id="117" name="Shape 11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En que consiste Apps.co  </a:t>
            </a:r>
          </a:p>
        </p:txBody>
      </p:sp>
      <p:pic>
        <p:nvPicPr>
          <p:cNvPr id="118" name="Shape 118"/>
          <p:cNvPicPr preferRelativeResize="0"/>
          <p:nvPr/>
        </p:nvPicPr>
        <p:blipFill rotWithShape="1">
          <a:blip r:embed="rId3">
            <a:alphaModFix/>
          </a:blip>
          <a:srcRect t="0" b="0" r="-1296" l="0"/>
          <a:stretch/>
        </p:blipFill>
        <p:spPr>
          <a:xfrm>
            <a:off y="4309500" x="1288374"/>
            <a:ext cy="692549" cx="67489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Apps.co Barranquilla</a:t>
            </a:r>
          </a:p>
        </p:txBody>
      </p:sp>
      <p:sp>
        <p:nvSpPr>
          <p:cNvPr id="124" name="Shape 12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55000"/>
              <a:buFont typeface="Arial"/>
              <a:buNone/>
            </a:pPr>
            <a:r>
              <a:rPr sz="2000" lang="es-419"/>
              <a:t>40 talleres de capacitación </a:t>
            </a:r>
          </a:p>
          <a:p>
            <a:pPr rtl="0" lvl="0">
              <a:spcBef>
                <a:spcPts val="0"/>
              </a:spcBef>
              <a:buNone/>
            </a:pPr>
            <a:r>
              <a:t/>
            </a:r>
            <a:endParaRPr sz="2000"/>
          </a:p>
          <a:p>
            <a:pPr rtl="0" lvl="0">
              <a:spcBef>
                <a:spcPts val="0"/>
              </a:spcBef>
              <a:buClr>
                <a:schemeClr val="dk1"/>
              </a:buClr>
              <a:buSzPct val="55000"/>
              <a:buFont typeface="Arial"/>
              <a:buNone/>
            </a:pPr>
            <a:r>
              <a:rPr sz="2000" lang="es-419"/>
              <a:t>172/1504 horas de asesoría gp/indv </a:t>
            </a:r>
          </a:p>
          <a:p>
            <a:pPr rtl="0" lvl="0">
              <a:spcBef>
                <a:spcPts val="0"/>
              </a:spcBef>
              <a:buNone/>
            </a:pPr>
            <a:r>
              <a:t/>
            </a:r>
            <a:endParaRPr sz="2000"/>
          </a:p>
          <a:p>
            <a:pPr rtl="0" lvl="0">
              <a:spcBef>
                <a:spcPts val="0"/>
              </a:spcBef>
              <a:buClr>
                <a:schemeClr val="dk1"/>
              </a:buClr>
              <a:buSzPct val="55000"/>
              <a:buFont typeface="Arial"/>
              <a:buNone/>
            </a:pPr>
            <a:r>
              <a:rPr sz="2000" lang="es-419"/>
              <a:t>94/304 emprendimientos/emprendedores</a:t>
            </a:r>
          </a:p>
          <a:p>
            <a:pPr rtl="0" lvl="0">
              <a:spcBef>
                <a:spcPts val="0"/>
              </a:spcBef>
              <a:buNone/>
            </a:pPr>
            <a:r>
              <a:t/>
            </a:r>
            <a:endParaRPr sz="2000"/>
          </a:p>
          <a:p>
            <a:pPr rtl="0" lvl="0">
              <a:spcBef>
                <a:spcPts val="0"/>
              </a:spcBef>
              <a:buClr>
                <a:schemeClr val="dk1"/>
              </a:buClr>
              <a:buSzPct val="55000"/>
              <a:buFont typeface="Arial"/>
              <a:buNone/>
            </a:pPr>
            <a:r>
              <a:rPr sz="2000" lang="es-419"/>
              <a:t>11 emprendimientos en demoday nacional en 8 semanas</a:t>
            </a:r>
          </a:p>
          <a:p>
            <a:pPr rtl="0" lvl="0">
              <a:spcBef>
                <a:spcPts val="0"/>
              </a:spcBef>
              <a:buNone/>
            </a:pPr>
            <a:r>
              <a:t/>
            </a:r>
            <a:endParaRPr sz="2000"/>
          </a:p>
          <a:p>
            <a:pPr rtl="0" lvl="0">
              <a:spcBef>
                <a:spcPts val="0"/>
              </a:spcBef>
              <a:buNone/>
            </a:pPr>
            <a:r>
              <a:rPr sz="2000" lang="es-419"/>
              <a:t>Un emprendimiento con ventas de más de 100 millones</a:t>
            </a:r>
          </a:p>
        </p:txBody>
      </p:sp>
      <p:pic>
        <p:nvPicPr>
          <p:cNvPr id="125" name="Shape 125"/>
          <p:cNvPicPr preferRelativeResize="0"/>
          <p:nvPr/>
        </p:nvPicPr>
        <p:blipFill rotWithShape="1">
          <a:blip r:embed="rId3">
            <a:alphaModFix/>
          </a:blip>
          <a:srcRect t="0" b="0" r="0" l="58739"/>
          <a:stretch/>
        </p:blipFill>
        <p:spPr>
          <a:xfrm>
            <a:off y="822650" x="5756451"/>
            <a:ext cy="857399" cx="3403248"/>
          </a:xfrm>
          <a:prstGeom prst="rect">
            <a:avLst/>
          </a:prstGeom>
          <a:noFill/>
          <a:ln>
            <a:noFill/>
          </a:ln>
        </p:spPr>
      </p:pic>
      <p:pic>
        <p:nvPicPr>
          <p:cNvPr id="126" name="Shape 126"/>
          <p:cNvPicPr preferRelativeResize="0"/>
          <p:nvPr/>
        </p:nvPicPr>
        <p:blipFill rotWithShape="1">
          <a:blip r:embed="rId3">
            <a:alphaModFix/>
          </a:blip>
          <a:srcRect t="0" b="0" r="42209" l="0"/>
          <a:stretch/>
        </p:blipFill>
        <p:spPr>
          <a:xfrm>
            <a:off y="1615863" x="5378975"/>
            <a:ext cy="692561" cx="3850325"/>
          </a:xfrm>
          <a:prstGeom prst="rect">
            <a:avLst/>
          </a:prstGeom>
          <a:noFill/>
          <a:ln>
            <a:noFill/>
          </a:ln>
        </p:spPr>
      </p:pic>
      <p:pic>
        <p:nvPicPr>
          <p:cNvPr id="127" name="Shape 127"/>
          <p:cNvPicPr preferRelativeResize="0"/>
          <p:nvPr/>
        </p:nvPicPr>
        <p:blipFill>
          <a:blip r:embed="rId4">
            <a:alphaModFix/>
          </a:blip>
          <a:stretch>
            <a:fillRect/>
          </a:stretch>
        </p:blipFill>
        <p:spPr>
          <a:xfrm>
            <a:off y="2376962" x="6878955"/>
            <a:ext cy="692550" cx="226504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idx="1" type="body"/>
          </p:nvPr>
        </p:nvSpPr>
        <p:spPr>
          <a:xfrm>
            <a:off y="895350" x="457200"/>
            <a:ext cy="3725699" cx="8229600"/>
          </a:xfrm>
          <a:prstGeom prst="rect">
            <a:avLst/>
          </a:prstGeom>
        </p:spPr>
        <p:txBody>
          <a:bodyPr bIns="91425" rIns="91425" lIns="91425" tIns="91425" anchor="t" anchorCtr="0">
            <a:noAutofit/>
          </a:bodyPr>
          <a:lstStyle/>
          <a:p>
            <a:pPr rtl="0" lvl="0">
              <a:spcBef>
                <a:spcPts val="0"/>
              </a:spcBef>
              <a:buClr>
                <a:schemeClr val="dk1"/>
              </a:buClr>
              <a:buSzPct val="55000"/>
              <a:buFont typeface="Arial"/>
              <a:buNone/>
            </a:pPr>
            <a:r>
              <a:rPr sz="2000" lang="es-419"/>
              <a:t>7 meses,  10.000 usuarios registrados</a:t>
            </a:r>
          </a:p>
          <a:p>
            <a:pPr>
              <a:spcBef>
                <a:spcPts val="0"/>
              </a:spcBef>
              <a:buNone/>
            </a:pPr>
            <a:r>
              <a:t/>
            </a:r>
            <a:endParaRPr/>
          </a:p>
        </p:txBody>
      </p:sp>
      <p:sp>
        <p:nvSpPr>
          <p:cNvPr id="133" name="Shape 13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Casos de éxito: Bites</a:t>
            </a:r>
          </a:p>
        </p:txBody>
      </p:sp>
      <p:pic>
        <p:nvPicPr>
          <p:cNvPr id="134" name="Shape 134"/>
          <p:cNvPicPr preferRelativeResize="0"/>
          <p:nvPr/>
        </p:nvPicPr>
        <p:blipFill>
          <a:blip r:embed="rId3">
            <a:alphaModFix/>
          </a:blip>
          <a:stretch>
            <a:fillRect/>
          </a:stretch>
        </p:blipFill>
        <p:spPr>
          <a:xfrm>
            <a:off y="1587074" x="3308699"/>
            <a:ext cy="3185725" cx="2123800"/>
          </a:xfrm>
          <a:prstGeom prst="rect">
            <a:avLst/>
          </a:prstGeom>
          <a:noFill/>
          <a:ln>
            <a:noFill/>
          </a:ln>
        </p:spPr>
      </p:pic>
      <p:pic>
        <p:nvPicPr>
          <p:cNvPr id="135" name="Shape 135"/>
          <p:cNvPicPr preferRelativeResize="0"/>
          <p:nvPr/>
        </p:nvPicPr>
        <p:blipFill>
          <a:blip r:embed="rId4">
            <a:alphaModFix/>
          </a:blip>
          <a:stretch>
            <a:fillRect/>
          </a:stretch>
        </p:blipFill>
        <p:spPr>
          <a:xfrm>
            <a:off y="1602761" x="710075"/>
            <a:ext cy="3185714" cx="2123800"/>
          </a:xfrm>
          <a:prstGeom prst="rect">
            <a:avLst/>
          </a:prstGeom>
          <a:noFill/>
          <a:ln>
            <a:noFill/>
          </a:ln>
        </p:spPr>
      </p:pic>
      <p:pic>
        <p:nvPicPr>
          <p:cNvPr id="136" name="Shape 136"/>
          <p:cNvPicPr preferRelativeResize="0"/>
          <p:nvPr/>
        </p:nvPicPr>
        <p:blipFill>
          <a:blip r:embed="rId5">
            <a:alphaModFix/>
          </a:blip>
          <a:stretch>
            <a:fillRect/>
          </a:stretch>
        </p:blipFill>
        <p:spPr>
          <a:xfrm>
            <a:off y="1602775" x="5805600"/>
            <a:ext cy="3185700" cx="21238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Casos de éxito: Satvika.co</a:t>
            </a:r>
          </a:p>
        </p:txBody>
      </p:sp>
      <p:sp>
        <p:nvSpPr>
          <p:cNvPr id="142" name="Shape 142"/>
          <p:cNvSpPr txBox="1"/>
          <p:nvPr>
            <p:ph idx="1" type="body"/>
          </p:nvPr>
        </p:nvSpPr>
        <p:spPr>
          <a:xfrm>
            <a:off y="971550" x="457200"/>
            <a:ext cy="3725699" cx="8229600"/>
          </a:xfrm>
          <a:prstGeom prst="rect">
            <a:avLst/>
          </a:prstGeom>
        </p:spPr>
        <p:txBody>
          <a:bodyPr bIns="91425" rIns="91425" lIns="91425" tIns="91425" anchor="t" anchorCtr="0">
            <a:noAutofit/>
          </a:bodyPr>
          <a:lstStyle/>
          <a:p>
            <a:pPr>
              <a:spcBef>
                <a:spcPts val="0"/>
              </a:spcBef>
              <a:buNone/>
            </a:pPr>
            <a:r>
              <a:rPr sz="2000" lang="es-419"/>
              <a:t>Ventas de 18.95 Millones de Pesos</a:t>
            </a:r>
          </a:p>
        </p:txBody>
      </p:sp>
      <p:pic>
        <p:nvPicPr>
          <p:cNvPr id="143" name="Shape 143"/>
          <p:cNvPicPr preferRelativeResize="0"/>
          <p:nvPr/>
        </p:nvPicPr>
        <p:blipFill>
          <a:blip r:embed="rId3">
            <a:alphaModFix/>
          </a:blip>
          <a:stretch>
            <a:fillRect/>
          </a:stretch>
        </p:blipFill>
        <p:spPr>
          <a:xfrm>
            <a:off y="1535825" x="1415100"/>
            <a:ext cy="3371650" cx="60702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Casos de éxito: abcitologia.co</a:t>
            </a:r>
          </a:p>
        </p:txBody>
      </p:sp>
      <p:sp>
        <p:nvSpPr>
          <p:cNvPr id="149" name="Shape 149"/>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2000" lang="es-419"/>
              <a:t>Ventas de 100 Millones de Pesos</a:t>
            </a:r>
          </a:p>
        </p:txBody>
      </p:sp>
      <p:pic>
        <p:nvPicPr>
          <p:cNvPr id="150" name="Shape 150"/>
          <p:cNvPicPr preferRelativeResize="0"/>
          <p:nvPr/>
        </p:nvPicPr>
        <p:blipFill>
          <a:blip r:embed="rId3">
            <a:alphaModFix/>
          </a:blip>
          <a:stretch>
            <a:fillRect/>
          </a:stretch>
        </p:blipFill>
        <p:spPr>
          <a:xfrm>
            <a:off y="1805800" x="1088925"/>
            <a:ext cy="3040674" cx="67035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ctrTitle"/>
          </p:nvPr>
        </p:nvSpPr>
        <p:spPr>
          <a:xfrm>
            <a:off y="1583342" x="685800"/>
            <a:ext cy="1159799" cx="7772400"/>
          </a:xfrm>
          <a:prstGeom prst="rect">
            <a:avLst/>
          </a:prstGeom>
        </p:spPr>
        <p:txBody>
          <a:bodyPr bIns="91425" rIns="91425" lIns="91425" tIns="91425" anchor="b" anchorCtr="0">
            <a:noAutofit/>
          </a:bodyPr>
          <a:lstStyle/>
          <a:p>
            <a:pPr rtl="0" lvl="0">
              <a:spcBef>
                <a:spcPts val="0"/>
              </a:spcBef>
              <a:buNone/>
            </a:pPr>
            <a:r>
              <a:rPr sz="5000" lang="es-419"/>
              <a:t>Gracias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El auge de las TICs </a:t>
            </a:r>
          </a:p>
        </p:txBody>
      </p:sp>
      <p:pic>
        <p:nvPicPr>
          <p:cNvPr id="36" name="Shape 36"/>
          <p:cNvPicPr preferRelativeResize="0"/>
          <p:nvPr/>
        </p:nvPicPr>
        <p:blipFill>
          <a:blip r:embed="rId3">
            <a:alphaModFix/>
          </a:blip>
          <a:stretch>
            <a:fillRect/>
          </a:stretch>
        </p:blipFill>
        <p:spPr>
          <a:xfrm>
            <a:off y="1248075" x="1402375"/>
            <a:ext cy="3217950" cx="64703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El auge de las TICs</a:t>
            </a:r>
          </a:p>
        </p:txBody>
      </p:sp>
      <p:pic>
        <p:nvPicPr>
          <p:cNvPr id="42" name="Shape 42"/>
          <p:cNvPicPr preferRelativeResize="0"/>
          <p:nvPr/>
        </p:nvPicPr>
        <p:blipFill>
          <a:blip r:embed="rId3">
            <a:alphaModFix/>
          </a:blip>
          <a:stretch>
            <a:fillRect/>
          </a:stretch>
        </p:blipFill>
        <p:spPr>
          <a:xfrm>
            <a:off y="1119575" x="895100"/>
            <a:ext cy="3848100" cx="7029450"/>
          </a:xfrm>
          <a:prstGeom prst="rect">
            <a:avLst/>
          </a:prstGeom>
          <a:noFill/>
          <a:ln>
            <a:noFill/>
          </a:ln>
        </p:spPr>
      </p:pic>
      <p:sp>
        <p:nvSpPr>
          <p:cNvPr id="43" name="Shape 43"/>
          <p:cNvSpPr txBox="1"/>
          <p:nvPr/>
        </p:nvSpPr>
        <p:spPr>
          <a:xfrm rot="-5400000">
            <a:off y="2641274" x="-691450"/>
            <a:ext cy="590699" cx="2907600"/>
          </a:xfrm>
          <a:prstGeom prst="rect">
            <a:avLst/>
          </a:prstGeom>
          <a:noFill/>
          <a:ln>
            <a:noFill/>
          </a:ln>
        </p:spPr>
        <p:txBody>
          <a:bodyPr bIns="91425" rIns="91425" lIns="91425" tIns="91425" anchor="t" anchorCtr="0">
            <a:noAutofit/>
          </a:bodyPr>
          <a:lstStyle/>
          <a:p>
            <a:pPr>
              <a:spcBef>
                <a:spcPts val="0"/>
              </a:spcBef>
              <a:buNone/>
            </a:pPr>
            <a:r>
              <a:rPr sz="2000" lang="es-419">
                <a:latin typeface="Open Sans"/>
                <a:ea typeface="Open Sans"/>
                <a:cs typeface="Open Sans"/>
                <a:sym typeface="Open Sans"/>
              </a:rPr>
              <a:t>Fotos subidas diarias</a:t>
            </a:r>
          </a:p>
        </p:txBody>
      </p:sp>
      <p:sp>
        <p:nvSpPr>
          <p:cNvPr id="44" name="Shape 44"/>
          <p:cNvSpPr txBox="1"/>
          <p:nvPr/>
        </p:nvSpPr>
        <p:spPr>
          <a:xfrm>
            <a:off y="4019800" x="7761600"/>
            <a:ext cy="555899" cx="1505999"/>
          </a:xfrm>
          <a:prstGeom prst="rect">
            <a:avLst/>
          </a:prstGeom>
          <a:noFill/>
          <a:ln>
            <a:noFill/>
          </a:ln>
        </p:spPr>
        <p:txBody>
          <a:bodyPr bIns="91425" rIns="91425" lIns="91425" tIns="91425" anchor="t" anchorCtr="0">
            <a:noAutofit/>
          </a:bodyPr>
          <a:lstStyle/>
          <a:p>
            <a:pPr rtl="0" lvl="0">
              <a:spcBef>
                <a:spcPts val="0"/>
              </a:spcBef>
              <a:buNone/>
            </a:pPr>
            <a:r>
              <a:rPr sz="1000" lang="es-419"/>
              <a:t>Fuente:Internet Trends 2014, KPCB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Introducción: El auge de las TICs </a:t>
            </a:r>
          </a:p>
        </p:txBody>
      </p:sp>
      <p:pic>
        <p:nvPicPr>
          <p:cNvPr id="50" name="Shape 50"/>
          <p:cNvPicPr preferRelativeResize="0"/>
          <p:nvPr/>
        </p:nvPicPr>
        <p:blipFill>
          <a:blip r:embed="rId3">
            <a:alphaModFix/>
          </a:blip>
          <a:stretch>
            <a:fillRect/>
          </a:stretch>
        </p:blipFill>
        <p:spPr>
          <a:xfrm>
            <a:off y="1318825" x="467500"/>
            <a:ext cy="3719949" cx="6689375"/>
          </a:xfrm>
          <a:prstGeom prst="rect">
            <a:avLst/>
          </a:prstGeom>
          <a:noFill/>
          <a:ln>
            <a:noFill/>
          </a:ln>
        </p:spPr>
      </p:pic>
      <p:sp>
        <p:nvSpPr>
          <p:cNvPr id="51" name="Shape 51"/>
          <p:cNvSpPr txBox="1"/>
          <p:nvPr/>
        </p:nvSpPr>
        <p:spPr>
          <a:xfrm>
            <a:off y="4135650" x="7228700"/>
            <a:ext cy="555899" cx="1505999"/>
          </a:xfrm>
          <a:prstGeom prst="rect">
            <a:avLst/>
          </a:prstGeom>
          <a:noFill/>
          <a:ln>
            <a:noFill/>
          </a:ln>
        </p:spPr>
        <p:txBody>
          <a:bodyPr bIns="91425" rIns="91425" lIns="91425" tIns="91425" anchor="t" anchorCtr="0">
            <a:noAutofit/>
          </a:bodyPr>
          <a:lstStyle/>
          <a:p>
            <a:pPr>
              <a:spcBef>
                <a:spcPts val="0"/>
              </a:spcBef>
              <a:buNone/>
            </a:pPr>
            <a:r>
              <a:rPr sz="1000" lang="es-419"/>
              <a:t>Fuente:Milward Brown AdReaction, 2014</a:t>
            </a:r>
          </a:p>
        </p:txBody>
      </p:sp>
      <p:sp>
        <p:nvSpPr>
          <p:cNvPr id="52" name="Shape 52"/>
          <p:cNvSpPr/>
          <p:nvPr/>
        </p:nvSpPr>
        <p:spPr>
          <a:xfrm>
            <a:off y="4756325" x="388975"/>
            <a:ext cy="282299" cx="1193100"/>
          </a:xfrm>
          <a:prstGeom prst="rect">
            <a:avLst/>
          </a:pr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53" name="Shape 53"/>
          <p:cNvSpPr txBox="1"/>
          <p:nvPr/>
        </p:nvSpPr>
        <p:spPr>
          <a:xfrm>
            <a:off y="954825" x="1562625"/>
            <a:ext cy="555899" cx="5919599"/>
          </a:xfrm>
          <a:prstGeom prst="rect">
            <a:avLst/>
          </a:prstGeom>
          <a:noFill/>
          <a:ln>
            <a:noFill/>
          </a:ln>
        </p:spPr>
        <p:txBody>
          <a:bodyPr bIns="91425" rIns="91425" lIns="91425" tIns="91425" anchor="t" anchorCtr="0">
            <a:noAutofit/>
          </a:bodyPr>
          <a:lstStyle/>
          <a:p>
            <a:pPr>
              <a:spcBef>
                <a:spcPts val="0"/>
              </a:spcBef>
              <a:buNone/>
            </a:pPr>
            <a:r>
              <a:rPr lang="es-419">
                <a:latin typeface="Open Sans"/>
                <a:ea typeface="Open Sans"/>
                <a:cs typeface="Open Sans"/>
                <a:sym typeface="Open Sans"/>
              </a:rPr>
              <a:t>Tiempo en pantalla diario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Introducción: TICs en Colombia</a:t>
            </a:r>
          </a:p>
        </p:txBody>
      </p:sp>
      <p:sp>
        <p:nvSpPr>
          <p:cNvPr id="59" name="Shape 5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2200" lang="es-419"/>
              <a:t>A junio 2014 44% de los hogares en colombia cuentan con una conexión a internet</a:t>
            </a:r>
          </a:p>
          <a:p>
            <a:pPr rtl="0">
              <a:spcBef>
                <a:spcPts val="0"/>
              </a:spcBef>
              <a:buNone/>
            </a:pPr>
            <a:r>
              <a:t/>
            </a:r>
            <a:endParaRPr sz="2200"/>
          </a:p>
          <a:p>
            <a:pPr rtl="0">
              <a:spcBef>
                <a:spcPts val="0"/>
              </a:spcBef>
              <a:buNone/>
            </a:pPr>
            <a:r>
              <a:rPr sz="2200" lang="es-419"/>
              <a:t># 22 en número de usuarios</a:t>
            </a:r>
          </a:p>
          <a:p>
            <a:pPr rtl="0">
              <a:spcBef>
                <a:spcPts val="0"/>
              </a:spcBef>
              <a:buNone/>
            </a:pPr>
            <a:r>
              <a:t/>
            </a:r>
            <a:endParaRPr sz="2200"/>
          </a:p>
          <a:p>
            <a:pPr rtl="0">
              <a:spcBef>
                <a:spcPts val="0"/>
              </a:spcBef>
              <a:buNone/>
            </a:pPr>
            <a:r>
              <a:rPr sz="2200" lang="es-419"/>
              <a:t>Sitios más visitados: </a:t>
            </a:r>
          </a:p>
          <a:p>
            <a:pPr rtl="0">
              <a:spcBef>
                <a:spcPts val="0"/>
              </a:spcBef>
              <a:buNone/>
            </a:pPr>
            <a:r>
              <a:rPr sz="2200" lang="es-419"/>
              <a:t>1./2. Google.com/co</a:t>
            </a:r>
          </a:p>
          <a:p>
            <a:pPr>
              <a:spcBef>
                <a:spcPts val="0"/>
              </a:spcBef>
              <a:buNone/>
            </a:pPr>
            <a:r>
              <a:rPr sz="2200" lang="es-419"/>
              <a:t>3. facebook.com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Introducción: Ejemplo Facebook</a:t>
            </a:r>
          </a:p>
        </p:txBody>
      </p:sp>
      <p:sp>
        <p:nvSpPr>
          <p:cNvPr id="65" name="Shape 6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2500" lang="es-419"/>
              <a:t>Colombia/Barranquilla</a:t>
            </a:r>
          </a:p>
          <a:p>
            <a:pPr rtl="0">
              <a:spcBef>
                <a:spcPts val="0"/>
              </a:spcBef>
              <a:buNone/>
            </a:pPr>
            <a:r>
              <a:t/>
            </a:r>
            <a:endParaRPr sz="2500"/>
          </a:p>
          <a:p>
            <a:pPr rtl="0">
              <a:spcBef>
                <a:spcPts val="0"/>
              </a:spcBef>
              <a:buNone/>
            </a:pPr>
            <a:r>
              <a:rPr sz="2500" lang="es-419"/>
              <a:t>Usuarios: 22M (46% p) / 1.6M (74% p) </a:t>
            </a:r>
          </a:p>
          <a:p>
            <a:pPr rtl="0">
              <a:spcBef>
                <a:spcPts val="0"/>
              </a:spcBef>
              <a:buNone/>
            </a:pPr>
            <a:r>
              <a:t/>
            </a:r>
            <a:endParaRPr sz="2500"/>
          </a:p>
          <a:p>
            <a:pPr rtl="0">
              <a:spcBef>
                <a:spcPts val="0"/>
              </a:spcBef>
              <a:buNone/>
            </a:pPr>
            <a:r>
              <a:rPr sz="2500" lang="es-419"/>
              <a:t>Movil: 15,4M (32% p)  /0.86M (39.7%) 		</a:t>
            </a:r>
          </a:p>
          <a:p>
            <a:pPr rtl="0">
              <a:spcBef>
                <a:spcPts val="0"/>
              </a:spcBef>
              <a:buNone/>
            </a:pPr>
            <a:r>
              <a:t/>
            </a:r>
            <a:endParaRPr sz="2500"/>
          </a:p>
          <a:p>
            <a:pPr>
              <a:spcBef>
                <a:spcPts val="0"/>
              </a:spcBef>
              <a:buNone/>
            </a:pPr>
            <a:r>
              <a:t/>
            </a:r>
            <a:endParaRPr sz="25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Desarrollo de Apps</a:t>
            </a:r>
          </a:p>
        </p:txBody>
      </p:sp>
      <p:sp>
        <p:nvSpPr>
          <p:cNvPr id="71" name="Shape 7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8750"/>
              <a:buFont typeface="Arial"/>
              <a:buNone/>
            </a:pPr>
            <a:r>
              <a:rPr sz="1600" lang="es-419"/>
              <a:t>"Todo el mundo en este país debe aprender a programar una computadora, porque te enseña cómo pensar", Steve Jobs, CEO y cofundador de Apple Inc.</a:t>
            </a:r>
          </a:p>
          <a:p>
            <a:pPr rtl="0" lvl="0">
              <a:spcBef>
                <a:spcPts val="0"/>
              </a:spcBef>
              <a:buClr>
                <a:schemeClr val="dk1"/>
              </a:buClr>
              <a:buFont typeface="Arial"/>
              <a:buNone/>
            </a:pPr>
            <a:r>
              <a:t/>
            </a:r>
            <a:endParaRPr sz="1600"/>
          </a:p>
          <a:p>
            <a:pPr rtl="0" lvl="0">
              <a:spcBef>
                <a:spcPts val="0"/>
              </a:spcBef>
              <a:buClr>
                <a:schemeClr val="dk1"/>
              </a:buClr>
              <a:buSzPct val="68750"/>
              <a:buFont typeface="Arial"/>
              <a:buNone/>
            </a:pPr>
            <a:r>
              <a:rPr sz="1600" lang="es-419"/>
              <a:t>"Saludamos a los programadores, diseñadores y programadores ya trabajando duro en sus escritorios, y animamos a todos los estudiantes que no pueden decidir si tomar esa clase de informática a darle una oportunidad. El futuro económico de la ciudad de Nueva York depende de ello ", Mike Bloomberg, alcalde de Nueva York</a:t>
            </a:r>
          </a:p>
          <a:p>
            <a:pPr rtl="0" lvl="0">
              <a:spcBef>
                <a:spcPts val="0"/>
              </a:spcBef>
              <a:buClr>
                <a:schemeClr val="dk1"/>
              </a:buClr>
              <a:buFont typeface="Arial"/>
              <a:buNone/>
            </a:pPr>
            <a:r>
              <a:t/>
            </a:r>
            <a:endParaRPr sz="1600"/>
          </a:p>
          <a:p>
            <a:pPr rtl="0" lvl="0">
              <a:spcBef>
                <a:spcPts val="0"/>
              </a:spcBef>
              <a:buClr>
                <a:schemeClr val="dk1"/>
              </a:buClr>
              <a:buSzPct val="68750"/>
              <a:buFont typeface="Arial"/>
              <a:buNone/>
            </a:pPr>
            <a:r>
              <a:rPr sz="1600" lang="es-419"/>
              <a:t>"Aprender a escribir programas extiende tu mente y te ayuda a pensar mejor, crea una forma de pensar acerca de las cosas que creo que es útil en todos los campos." Bill Gates, presidente de Microsoft.</a:t>
            </a: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Oportunidad: Desarrollo de Apps</a:t>
            </a:r>
          </a:p>
        </p:txBody>
      </p:sp>
      <p:sp>
        <p:nvSpPr>
          <p:cNvPr id="77" name="Shape 7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47826"/>
              <a:buFont typeface="Arial"/>
              <a:buNone/>
            </a:pPr>
            <a:r>
              <a:rPr sz="2300" lang="es-419"/>
              <a:t>Existe una gran oportunidad de emprendimiento en las tics debido a:</a:t>
            </a:r>
          </a:p>
          <a:p>
            <a:pPr rtl="0" lvl="0">
              <a:spcBef>
                <a:spcPts val="0"/>
              </a:spcBef>
              <a:buClr>
                <a:schemeClr val="dk1"/>
              </a:buClr>
              <a:buFont typeface="Arial"/>
              <a:buNone/>
            </a:pPr>
            <a:r>
              <a:t/>
            </a:r>
            <a:endParaRPr sz="2300"/>
          </a:p>
          <a:p>
            <a:pPr rtl="0" lvl="0">
              <a:spcBef>
                <a:spcPts val="0"/>
              </a:spcBef>
              <a:buClr>
                <a:schemeClr val="dk1"/>
              </a:buClr>
              <a:buSzPct val="47826"/>
              <a:buFont typeface="Arial"/>
              <a:buNone/>
            </a:pPr>
            <a:r>
              <a:rPr sz="2300" lang="es-419"/>
              <a:t>1. Competitividad depende principalmente del talento</a:t>
            </a:r>
          </a:p>
          <a:p>
            <a:pPr rtl="0" lvl="0">
              <a:spcBef>
                <a:spcPts val="0"/>
              </a:spcBef>
              <a:buClr>
                <a:schemeClr val="dk1"/>
              </a:buClr>
              <a:buFont typeface="Arial"/>
              <a:buNone/>
            </a:pPr>
            <a:r>
              <a:t/>
            </a:r>
            <a:endParaRPr sz="2300"/>
          </a:p>
          <a:p>
            <a:pPr rtl="0" lvl="0">
              <a:spcBef>
                <a:spcPts val="0"/>
              </a:spcBef>
              <a:buClr>
                <a:schemeClr val="dk1"/>
              </a:buClr>
              <a:buSzPct val="47826"/>
              <a:buFont typeface="Arial"/>
              <a:buNone/>
            </a:pPr>
            <a:r>
              <a:rPr sz="2300" lang="es-419"/>
              <a:t>2. Servicios en la nube democratizan los recursos de cómputo</a:t>
            </a:r>
          </a:p>
          <a:p>
            <a:pPr rtl="0" lvl="0">
              <a:spcBef>
                <a:spcPts val="0"/>
              </a:spcBef>
              <a:buClr>
                <a:schemeClr val="dk1"/>
              </a:buClr>
              <a:buFont typeface="Arial"/>
              <a:buNone/>
            </a:pPr>
            <a:r>
              <a:t/>
            </a:r>
            <a:endParaRPr sz="2300"/>
          </a:p>
          <a:p>
            <a:pPr rtl="0" lvl="0">
              <a:spcBef>
                <a:spcPts val="0"/>
              </a:spcBef>
              <a:buClr>
                <a:schemeClr val="dk1"/>
              </a:buClr>
              <a:buFont typeface="Arial"/>
              <a:buNone/>
            </a:pPr>
            <a:r>
              <a:t/>
            </a:r>
            <a:endParaRPr sz="2300"/>
          </a:p>
          <a:p>
            <a:pPr rtl="0" lvl="0">
              <a:spcBef>
                <a:spcPts val="0"/>
              </a:spcBef>
              <a:buClr>
                <a:schemeClr val="dk1"/>
              </a:buClr>
              <a:buFont typeface="Arial"/>
              <a:buNone/>
            </a:pPr>
            <a:r>
              <a:t/>
            </a:r>
            <a:endParaRPr sz="2300"/>
          </a:p>
          <a:p>
            <a:pPr rtl="0" lvl="0">
              <a:spcBef>
                <a:spcPts val="0"/>
              </a:spcBef>
              <a:buClr>
                <a:schemeClr val="dk1"/>
              </a:buClr>
              <a:buFont typeface="Arial"/>
              <a:buNone/>
            </a:pPr>
            <a:r>
              <a:t/>
            </a:r>
            <a:endParaRPr sz="2300"/>
          </a:p>
          <a:p>
            <a:pPr rtl="0" lvl="0">
              <a:spcBef>
                <a:spcPts val="0"/>
              </a:spcBef>
              <a:buNone/>
            </a:pPr>
            <a:r>
              <a:t/>
            </a:r>
            <a:endParaRPr sz="23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s-419"/>
              <a:t>Oportunidad: Competitividad</a:t>
            </a:r>
          </a:p>
        </p:txBody>
      </p:sp>
      <p:pic>
        <p:nvPicPr>
          <p:cNvPr id="83" name="Shape 83"/>
          <p:cNvPicPr preferRelativeResize="0"/>
          <p:nvPr/>
        </p:nvPicPr>
        <p:blipFill>
          <a:blip r:embed="rId3">
            <a:alphaModFix/>
          </a:blip>
          <a:stretch>
            <a:fillRect/>
          </a:stretch>
        </p:blipFill>
        <p:spPr>
          <a:xfrm>
            <a:off y="1139574" x="252875"/>
            <a:ext cy="3648899" cx="2432599"/>
          </a:xfrm>
          <a:prstGeom prst="rect">
            <a:avLst/>
          </a:prstGeom>
          <a:noFill/>
          <a:ln>
            <a:noFill/>
          </a:ln>
        </p:spPr>
      </p:pic>
      <p:pic>
        <p:nvPicPr>
          <p:cNvPr id="84" name="Shape 84"/>
          <p:cNvPicPr preferRelativeResize="0"/>
          <p:nvPr/>
        </p:nvPicPr>
        <p:blipFill>
          <a:blip r:embed="rId4">
            <a:alphaModFix/>
          </a:blip>
          <a:stretch>
            <a:fillRect/>
          </a:stretch>
        </p:blipFill>
        <p:spPr>
          <a:xfrm>
            <a:off y="1183750" x="3490875"/>
            <a:ext cy="3648899" cx="2051493"/>
          </a:xfrm>
          <a:prstGeom prst="rect">
            <a:avLst/>
          </a:prstGeom>
          <a:noFill/>
          <a:ln>
            <a:noFill/>
          </a:ln>
        </p:spPr>
      </p:pic>
      <p:pic>
        <p:nvPicPr>
          <p:cNvPr id="85" name="Shape 85"/>
          <p:cNvPicPr preferRelativeResize="0"/>
          <p:nvPr/>
        </p:nvPicPr>
        <p:blipFill>
          <a:blip r:embed="rId5">
            <a:alphaModFix/>
          </a:blip>
          <a:stretch>
            <a:fillRect/>
          </a:stretch>
        </p:blipFill>
        <p:spPr>
          <a:xfrm>
            <a:off y="1183749" x="6453725"/>
            <a:ext cy="3648912" cx="2051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