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94" r:id="rId2"/>
    <p:sldId id="256" r:id="rId3"/>
    <p:sldId id="266" r:id="rId4"/>
    <p:sldId id="285" r:id="rId5"/>
    <p:sldId id="287" r:id="rId6"/>
    <p:sldId id="261" r:id="rId7"/>
    <p:sldId id="268" r:id="rId8"/>
    <p:sldId id="292" r:id="rId9"/>
    <p:sldId id="293" r:id="rId10"/>
    <p:sldId id="288" r:id="rId11"/>
    <p:sldId id="289" r:id="rId12"/>
    <p:sldId id="290" r:id="rId13"/>
    <p:sldId id="291" r:id="rId14"/>
    <p:sldId id="281" r:id="rId15"/>
    <p:sldId id="297" r:id="rId16"/>
    <p:sldId id="298" r:id="rId17"/>
    <p:sldId id="299" r:id="rId18"/>
    <p:sldId id="296" r:id="rId19"/>
    <p:sldId id="295" r:id="rId20"/>
  </p:sldIdLst>
  <p:sldSz cx="9906000" cy="6858000" type="A4"/>
  <p:notesSz cx="7077075" cy="9363075"/>
  <p:defaultTextStyle>
    <a:lvl1pPr marL="0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rtl="0" latinLnBrk="0">
      <a:defRPr lang="es-ES" sz="20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04"/>
    <a:srgbClr val="FA9706"/>
    <a:srgbClr val="DAB422"/>
    <a:srgbClr val="DBB823"/>
    <a:srgbClr val="E7AC19"/>
    <a:srgbClr val="912217"/>
    <a:srgbClr val="B5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2552" autoAdjust="0"/>
  </p:normalViewPr>
  <p:slideViewPr>
    <p:cSldViewPr>
      <p:cViewPr>
        <p:scale>
          <a:sx n="50" d="100"/>
          <a:sy n="50" d="100"/>
        </p:scale>
        <p:origin x="-2992" y="-15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70A60-E3AE-1D48-AF6F-FB4F96C9A26F}" type="doc">
      <dgm:prSet loTypeId="urn:microsoft.com/office/officeart/2009/3/layout/SubSte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41B745-1FC6-D24C-8383-5D14AB2B7534}">
      <dgm:prSet phldrT="[Texto]"/>
      <dgm:spPr>
        <a:solidFill>
          <a:srgbClr val="C00000"/>
        </a:solidFill>
      </dgm:spPr>
      <dgm:t>
        <a:bodyPr/>
        <a:lstStyle/>
        <a:p>
          <a:r>
            <a:rPr lang="es-ES" b="1" dirty="0" smtClean="0">
              <a:latin typeface="Gill Sans MT" pitchFamily="34" charset="0"/>
            </a:rPr>
            <a:t>INVESTIGACIÓN &amp; FORMACIÓN</a:t>
          </a:r>
          <a:endParaRPr lang="es-ES" b="1" dirty="0">
            <a:latin typeface="Gill Sans MT" pitchFamily="34" charset="0"/>
          </a:endParaRPr>
        </a:p>
      </dgm:t>
    </dgm:pt>
    <dgm:pt modelId="{A045965B-C3DE-C240-A5B5-9CDDD037C7DD}" type="parTrans" cxnId="{9F191882-3D0E-B14A-B0F2-57AD3B819C84}">
      <dgm:prSet/>
      <dgm:spPr/>
      <dgm:t>
        <a:bodyPr/>
        <a:lstStyle/>
        <a:p>
          <a:endParaRPr lang="es-ES"/>
        </a:p>
      </dgm:t>
    </dgm:pt>
    <dgm:pt modelId="{F7454844-62ED-9440-9953-0A3149C74A92}" type="sibTrans" cxnId="{9F191882-3D0E-B14A-B0F2-57AD3B819C84}">
      <dgm:prSet/>
      <dgm:spPr/>
      <dgm:t>
        <a:bodyPr/>
        <a:lstStyle/>
        <a:p>
          <a:endParaRPr lang="es-ES"/>
        </a:p>
      </dgm:t>
    </dgm:pt>
    <dgm:pt modelId="{59567ACF-A794-5540-B5FA-CB2A9670A0E8}">
      <dgm:prSet phldrT="[Texto]" custT="1"/>
      <dgm:spPr/>
      <dgm:t>
        <a:bodyPr/>
        <a:lstStyle/>
        <a:p>
          <a:r>
            <a:rPr lang="es-CO" sz="1200" dirty="0" smtClean="0">
              <a:latin typeface="Gill Sans MT" pitchFamily="34" charset="0"/>
            </a:rPr>
            <a:t>Emprendedores</a:t>
          </a:r>
        </a:p>
        <a:p>
          <a:r>
            <a:rPr lang="es-CO" sz="1200" dirty="0" smtClean="0">
              <a:latin typeface="Gill Sans MT" pitchFamily="34" charset="0"/>
            </a:rPr>
            <a:t>Ideas / Proyectos</a:t>
          </a:r>
        </a:p>
        <a:p>
          <a:r>
            <a:rPr lang="es-CO" sz="1200" dirty="0" smtClean="0">
              <a:latin typeface="Gill Sans MT" pitchFamily="34" charset="0"/>
            </a:rPr>
            <a:t>Conocimiento del entorno</a:t>
          </a:r>
          <a:endParaRPr lang="es-ES" sz="1200" dirty="0"/>
        </a:p>
      </dgm:t>
    </dgm:pt>
    <dgm:pt modelId="{3F476DE1-9086-E94B-ABFE-22E5E23F0D4A}" type="parTrans" cxnId="{DB13328F-8A8D-B64B-9FD6-21C97DFE50A2}">
      <dgm:prSet/>
      <dgm:spPr/>
      <dgm:t>
        <a:bodyPr/>
        <a:lstStyle/>
        <a:p>
          <a:endParaRPr lang="es-ES"/>
        </a:p>
      </dgm:t>
    </dgm:pt>
    <dgm:pt modelId="{F621C5A6-F169-4246-8E1F-5F9661331690}" type="sibTrans" cxnId="{DB13328F-8A8D-B64B-9FD6-21C97DFE50A2}">
      <dgm:prSet/>
      <dgm:spPr/>
      <dgm:t>
        <a:bodyPr/>
        <a:lstStyle/>
        <a:p>
          <a:endParaRPr lang="es-ES"/>
        </a:p>
      </dgm:t>
    </dgm:pt>
    <dgm:pt modelId="{D05C871B-7870-D043-BFB5-E5CC7AEE46E0}">
      <dgm:prSet phldrT="[Texto]"/>
      <dgm:spPr>
        <a:solidFill>
          <a:srgbClr val="DAB422"/>
        </a:solidFill>
      </dgm:spPr>
      <dgm:t>
        <a:bodyPr/>
        <a:lstStyle/>
        <a:p>
          <a:r>
            <a:rPr lang="es-ES" b="1" dirty="0" smtClean="0">
              <a:latin typeface="Gill Sans MT" pitchFamily="34" charset="0"/>
            </a:rPr>
            <a:t>INCUBACIÓN</a:t>
          </a:r>
          <a:endParaRPr lang="es-ES" b="1" dirty="0">
            <a:latin typeface="Gill Sans MT" pitchFamily="34" charset="0"/>
          </a:endParaRPr>
        </a:p>
      </dgm:t>
    </dgm:pt>
    <dgm:pt modelId="{E9F06AAD-12D6-2244-B168-D63D66E2495C}" type="parTrans" cxnId="{A33EC151-7D22-3546-9241-8B71F7231A12}">
      <dgm:prSet/>
      <dgm:spPr/>
      <dgm:t>
        <a:bodyPr/>
        <a:lstStyle/>
        <a:p>
          <a:endParaRPr lang="es-ES"/>
        </a:p>
      </dgm:t>
    </dgm:pt>
    <dgm:pt modelId="{EEE5F7DD-C8FA-7A4A-8062-123AADB1FA57}" type="sibTrans" cxnId="{A33EC151-7D22-3546-9241-8B71F7231A12}">
      <dgm:prSet/>
      <dgm:spPr/>
      <dgm:t>
        <a:bodyPr/>
        <a:lstStyle/>
        <a:p>
          <a:endParaRPr lang="es-ES"/>
        </a:p>
      </dgm:t>
    </dgm:pt>
    <dgm:pt modelId="{3EBD90F7-A204-BF42-BED3-48C14E84CB23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>
              <a:latin typeface="Gill Sans MT" pitchFamily="34" charset="0"/>
              <a:cs typeface="Gill Sans"/>
            </a:rPr>
            <a:t>ACELERACIÓN EMPRESARIAL</a:t>
          </a:r>
          <a:endParaRPr lang="es-ES" b="1" dirty="0">
            <a:latin typeface="Gill Sans MT" pitchFamily="34" charset="0"/>
            <a:cs typeface="Gill Sans"/>
          </a:endParaRPr>
        </a:p>
      </dgm:t>
    </dgm:pt>
    <dgm:pt modelId="{5D359980-C07F-774B-BB30-5A3822D7CD21}" type="parTrans" cxnId="{C4FC1B93-6D89-2240-A0A7-CA338BDFCD76}">
      <dgm:prSet/>
      <dgm:spPr/>
      <dgm:t>
        <a:bodyPr/>
        <a:lstStyle/>
        <a:p>
          <a:endParaRPr lang="es-ES"/>
        </a:p>
      </dgm:t>
    </dgm:pt>
    <dgm:pt modelId="{63195021-63C5-5A47-AFE0-5FF12E477849}" type="sibTrans" cxnId="{C4FC1B93-6D89-2240-A0A7-CA338BDFCD76}">
      <dgm:prSet/>
      <dgm:spPr/>
      <dgm:t>
        <a:bodyPr/>
        <a:lstStyle/>
        <a:p>
          <a:endParaRPr lang="es-ES"/>
        </a:p>
      </dgm:t>
    </dgm:pt>
    <dgm:pt modelId="{21F77B05-CFD4-6D46-9137-5E3C5B2BAC6E}" type="pres">
      <dgm:prSet presAssocID="{4E870A60-E3AE-1D48-AF6F-FB4F96C9A26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CO"/>
        </a:p>
      </dgm:t>
    </dgm:pt>
    <dgm:pt modelId="{C6A94D0F-CC1B-2C47-BCE2-8A3150FDEB7C}" type="pres">
      <dgm:prSet presAssocID="{3041B745-1FC6-D24C-8383-5D14AB2B7534}" presName="parTx1" presStyleLbl="node1" presStyleIdx="0" presStyleCnt="3"/>
      <dgm:spPr/>
      <dgm:t>
        <a:bodyPr/>
        <a:lstStyle/>
        <a:p>
          <a:endParaRPr lang="es-ES"/>
        </a:p>
      </dgm:t>
    </dgm:pt>
    <dgm:pt modelId="{33B7B088-33A3-5145-994C-4989E964D393}" type="pres">
      <dgm:prSet presAssocID="{3041B745-1FC6-D24C-8383-5D14AB2B7534}" presName="spPre1" presStyleCnt="0"/>
      <dgm:spPr/>
    </dgm:pt>
    <dgm:pt modelId="{9557BE20-7275-B347-8780-4C75252CAFC4}" type="pres">
      <dgm:prSet presAssocID="{3041B745-1FC6-D24C-8383-5D14AB2B7534}" presName="chLin1" presStyleCnt="0"/>
      <dgm:spPr/>
    </dgm:pt>
    <dgm:pt modelId="{E4EAB1F5-0BFB-FA40-9484-7FE5EDECCDEA}" type="pres">
      <dgm:prSet presAssocID="{3F476DE1-9086-E94B-ABFE-22E5E23F0D4A}" presName="Name11" presStyleLbl="parChTrans1D1" presStyleIdx="0" presStyleCnt="4"/>
      <dgm:spPr>
        <a:ln w="19050">
          <a:solidFill>
            <a:schemeClr val="tx2"/>
          </a:solidFill>
        </a:ln>
      </dgm:spPr>
      <dgm:t>
        <a:bodyPr/>
        <a:lstStyle/>
        <a:p>
          <a:endParaRPr lang="es-CO"/>
        </a:p>
      </dgm:t>
    </dgm:pt>
    <dgm:pt modelId="{2BBD9BF7-6C64-0243-BDF3-441EC7AEB6C7}" type="pres">
      <dgm:prSet presAssocID="{3F476DE1-9086-E94B-ABFE-22E5E23F0D4A}" presName="Name31" presStyleLbl="parChTrans1D1" presStyleIdx="1" presStyleCnt="4"/>
      <dgm:spPr>
        <a:ln w="19050">
          <a:solidFill>
            <a:schemeClr val="tx2"/>
          </a:solidFill>
        </a:ln>
      </dgm:spPr>
      <dgm:t>
        <a:bodyPr/>
        <a:lstStyle/>
        <a:p>
          <a:endParaRPr lang="es-CO"/>
        </a:p>
      </dgm:t>
    </dgm:pt>
    <dgm:pt modelId="{F2A240BF-15DD-8C49-88A9-1A19F190FDF2}" type="pres">
      <dgm:prSet presAssocID="{59567ACF-A794-5540-B5FA-CB2A9670A0E8}" presName="top1" presStyleCnt="0"/>
      <dgm:spPr/>
    </dgm:pt>
    <dgm:pt modelId="{20085147-3089-3D40-B741-1623CD2E868B}" type="pres">
      <dgm:prSet presAssocID="{59567ACF-A794-5540-B5FA-CB2A9670A0E8}" presName="txAndLines1" presStyleCnt="0"/>
      <dgm:spPr/>
    </dgm:pt>
    <dgm:pt modelId="{74654CC9-616A-3047-BC58-A871A3515B5E}" type="pres">
      <dgm:prSet presAssocID="{59567ACF-A794-5540-B5FA-CB2A9670A0E8}" presName="anchor1" presStyleCnt="0"/>
      <dgm:spPr/>
    </dgm:pt>
    <dgm:pt modelId="{C604CE76-E2C8-3C49-B7B7-797279756CD4}" type="pres">
      <dgm:prSet presAssocID="{59567ACF-A794-5540-B5FA-CB2A9670A0E8}" presName="backup1" presStyleCnt="0"/>
      <dgm:spPr/>
    </dgm:pt>
    <dgm:pt modelId="{0E995675-BF69-2949-A288-5E26CA0DA36B}" type="pres">
      <dgm:prSet presAssocID="{59567ACF-A794-5540-B5FA-CB2A9670A0E8}" presName="preLine1" presStyleLbl="parChTrans1D1" presStyleIdx="2" presStyleCnt="4"/>
      <dgm:spPr>
        <a:ln w="19050">
          <a:solidFill>
            <a:schemeClr val="tx2"/>
          </a:solidFill>
        </a:ln>
      </dgm:spPr>
      <dgm:t>
        <a:bodyPr/>
        <a:lstStyle/>
        <a:p>
          <a:endParaRPr lang="es-CO"/>
        </a:p>
      </dgm:t>
    </dgm:pt>
    <dgm:pt modelId="{EF7109F3-CE44-8949-9FF3-738A9448D6A9}" type="pres">
      <dgm:prSet presAssocID="{59567ACF-A794-5540-B5FA-CB2A9670A0E8}" presName="desTx1" presStyleLbl="revTx" presStyleIdx="0" presStyleCnt="0" custLinFactNeighborX="-6049" custLinFactNeighborY="-82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CB056-14FF-EA44-985B-355B3FD58D6E}" type="pres">
      <dgm:prSet presAssocID="{59567ACF-A794-5540-B5FA-CB2A9670A0E8}" presName="postLine1" presStyleLbl="parChTrans1D1" presStyleIdx="3" presStyleCnt="4"/>
      <dgm:spPr>
        <a:ln w="19050"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1231474D-FE13-8745-8D80-9804774FFE75}" type="pres">
      <dgm:prSet presAssocID="{3041B745-1FC6-D24C-8383-5D14AB2B7534}" presName="spPost1" presStyleCnt="0"/>
      <dgm:spPr/>
    </dgm:pt>
    <dgm:pt modelId="{017C533C-4D35-354E-8B22-A6A3CEA5D5CF}" type="pres">
      <dgm:prSet presAssocID="{D05C871B-7870-D043-BFB5-E5CC7AEE46E0}" presName="parTx2" presStyleLbl="node1" presStyleIdx="1" presStyleCnt="3" custLinFactNeighborX="586" custLinFactNeighborY="-1506"/>
      <dgm:spPr/>
      <dgm:t>
        <a:bodyPr/>
        <a:lstStyle/>
        <a:p>
          <a:endParaRPr lang="es-CO"/>
        </a:p>
      </dgm:t>
    </dgm:pt>
    <dgm:pt modelId="{CB115F87-E92F-1144-B602-36FE687A4838}" type="pres">
      <dgm:prSet presAssocID="{3EBD90F7-A204-BF42-BED3-48C14E84CB23}" presName="parTx3" presStyleLbl="node1" presStyleIdx="2" presStyleCnt="3" custLinFactX="-100000" custLinFactY="17605" custLinFactNeighborX="-108793" custLinFactNeighborY="100000"/>
      <dgm:spPr/>
      <dgm:t>
        <a:bodyPr/>
        <a:lstStyle/>
        <a:p>
          <a:endParaRPr lang="es-CO"/>
        </a:p>
      </dgm:t>
    </dgm:pt>
  </dgm:ptLst>
  <dgm:cxnLst>
    <dgm:cxn modelId="{9C3FD98C-43DE-4758-85C8-47379E4950A6}" type="presOf" srcId="{4E870A60-E3AE-1D48-AF6F-FB4F96C9A26F}" destId="{21F77B05-CFD4-6D46-9137-5E3C5B2BAC6E}" srcOrd="0" destOrd="0" presId="urn:microsoft.com/office/officeart/2009/3/layout/SubStepProcess"/>
    <dgm:cxn modelId="{DB13328F-8A8D-B64B-9FD6-21C97DFE50A2}" srcId="{3041B745-1FC6-D24C-8383-5D14AB2B7534}" destId="{59567ACF-A794-5540-B5FA-CB2A9670A0E8}" srcOrd="0" destOrd="0" parTransId="{3F476DE1-9086-E94B-ABFE-22E5E23F0D4A}" sibTransId="{F621C5A6-F169-4246-8E1F-5F9661331690}"/>
    <dgm:cxn modelId="{C4FC1B93-6D89-2240-A0A7-CA338BDFCD76}" srcId="{4E870A60-E3AE-1D48-AF6F-FB4F96C9A26F}" destId="{3EBD90F7-A204-BF42-BED3-48C14E84CB23}" srcOrd="2" destOrd="0" parTransId="{5D359980-C07F-774B-BB30-5A3822D7CD21}" sibTransId="{63195021-63C5-5A47-AFE0-5FF12E477849}"/>
    <dgm:cxn modelId="{D63606E3-FC77-4903-BF4B-0CB2BC197242}" type="presOf" srcId="{3EBD90F7-A204-BF42-BED3-48C14E84CB23}" destId="{CB115F87-E92F-1144-B602-36FE687A4838}" srcOrd="0" destOrd="0" presId="urn:microsoft.com/office/officeart/2009/3/layout/SubStepProcess"/>
    <dgm:cxn modelId="{CE021DF6-8E62-49DF-B8DD-CB4A2C0A3EA7}" type="presOf" srcId="{3041B745-1FC6-D24C-8383-5D14AB2B7534}" destId="{C6A94D0F-CC1B-2C47-BCE2-8A3150FDEB7C}" srcOrd="0" destOrd="0" presId="urn:microsoft.com/office/officeart/2009/3/layout/SubStepProcess"/>
    <dgm:cxn modelId="{D0E2B669-B13A-4BC7-A979-B07D71DE9665}" type="presOf" srcId="{59567ACF-A794-5540-B5FA-CB2A9670A0E8}" destId="{EF7109F3-CE44-8949-9FF3-738A9448D6A9}" srcOrd="0" destOrd="0" presId="urn:microsoft.com/office/officeart/2009/3/layout/SubStepProcess"/>
    <dgm:cxn modelId="{A33EC151-7D22-3546-9241-8B71F7231A12}" srcId="{4E870A60-E3AE-1D48-AF6F-FB4F96C9A26F}" destId="{D05C871B-7870-D043-BFB5-E5CC7AEE46E0}" srcOrd="1" destOrd="0" parTransId="{E9F06AAD-12D6-2244-B168-D63D66E2495C}" sibTransId="{EEE5F7DD-C8FA-7A4A-8062-123AADB1FA57}"/>
    <dgm:cxn modelId="{D67A832D-B5FE-4D5E-BE9D-2F07FB798199}" type="presOf" srcId="{D05C871B-7870-D043-BFB5-E5CC7AEE46E0}" destId="{017C533C-4D35-354E-8B22-A6A3CEA5D5CF}" srcOrd="0" destOrd="0" presId="urn:microsoft.com/office/officeart/2009/3/layout/SubStepProcess"/>
    <dgm:cxn modelId="{9F191882-3D0E-B14A-B0F2-57AD3B819C84}" srcId="{4E870A60-E3AE-1D48-AF6F-FB4F96C9A26F}" destId="{3041B745-1FC6-D24C-8383-5D14AB2B7534}" srcOrd="0" destOrd="0" parTransId="{A045965B-C3DE-C240-A5B5-9CDDD037C7DD}" sibTransId="{F7454844-62ED-9440-9953-0A3149C74A92}"/>
    <dgm:cxn modelId="{0E4FD8D2-992F-44B5-8630-6968A02A09BA}" type="presParOf" srcId="{21F77B05-CFD4-6D46-9137-5E3C5B2BAC6E}" destId="{C6A94D0F-CC1B-2C47-BCE2-8A3150FDEB7C}" srcOrd="0" destOrd="0" presId="urn:microsoft.com/office/officeart/2009/3/layout/SubStepProcess"/>
    <dgm:cxn modelId="{F6BEF53B-EBF5-4873-9203-74A2A35DE11A}" type="presParOf" srcId="{21F77B05-CFD4-6D46-9137-5E3C5B2BAC6E}" destId="{33B7B088-33A3-5145-994C-4989E964D393}" srcOrd="1" destOrd="0" presId="urn:microsoft.com/office/officeart/2009/3/layout/SubStepProcess"/>
    <dgm:cxn modelId="{B5573788-EE03-4E30-AEE6-599CBC76AE39}" type="presParOf" srcId="{21F77B05-CFD4-6D46-9137-5E3C5B2BAC6E}" destId="{9557BE20-7275-B347-8780-4C75252CAFC4}" srcOrd="2" destOrd="0" presId="urn:microsoft.com/office/officeart/2009/3/layout/SubStepProcess"/>
    <dgm:cxn modelId="{6EBFCA6B-E1B0-4C68-B0E9-4F42F52C4FB7}" type="presParOf" srcId="{9557BE20-7275-B347-8780-4C75252CAFC4}" destId="{E4EAB1F5-0BFB-FA40-9484-7FE5EDECCDEA}" srcOrd="0" destOrd="0" presId="urn:microsoft.com/office/officeart/2009/3/layout/SubStepProcess"/>
    <dgm:cxn modelId="{61354292-15BE-4DD5-9C7F-8B99FD3884D7}" type="presParOf" srcId="{9557BE20-7275-B347-8780-4C75252CAFC4}" destId="{2BBD9BF7-6C64-0243-BDF3-441EC7AEB6C7}" srcOrd="1" destOrd="0" presId="urn:microsoft.com/office/officeart/2009/3/layout/SubStepProcess"/>
    <dgm:cxn modelId="{5ABF9F54-BBBC-48EC-9327-DC5078BECFD9}" type="presParOf" srcId="{9557BE20-7275-B347-8780-4C75252CAFC4}" destId="{F2A240BF-15DD-8C49-88A9-1A19F190FDF2}" srcOrd="2" destOrd="0" presId="urn:microsoft.com/office/officeart/2009/3/layout/SubStepProcess"/>
    <dgm:cxn modelId="{AA3B631D-CE26-49A0-9044-FDCB8B2E8425}" type="presParOf" srcId="{9557BE20-7275-B347-8780-4C75252CAFC4}" destId="{20085147-3089-3D40-B741-1623CD2E868B}" srcOrd="3" destOrd="0" presId="urn:microsoft.com/office/officeart/2009/3/layout/SubStepProcess"/>
    <dgm:cxn modelId="{909A825E-A494-4942-8939-BA50A55B0CAE}" type="presParOf" srcId="{20085147-3089-3D40-B741-1623CD2E868B}" destId="{74654CC9-616A-3047-BC58-A871A3515B5E}" srcOrd="0" destOrd="0" presId="urn:microsoft.com/office/officeart/2009/3/layout/SubStepProcess"/>
    <dgm:cxn modelId="{777F6D49-252C-4B9C-8D38-18D8023ED7CB}" type="presParOf" srcId="{20085147-3089-3D40-B741-1623CD2E868B}" destId="{C604CE76-E2C8-3C49-B7B7-797279756CD4}" srcOrd="1" destOrd="0" presId="urn:microsoft.com/office/officeart/2009/3/layout/SubStepProcess"/>
    <dgm:cxn modelId="{63DC7508-A50A-43DB-BFE3-8A6993BFE520}" type="presParOf" srcId="{20085147-3089-3D40-B741-1623CD2E868B}" destId="{0E995675-BF69-2949-A288-5E26CA0DA36B}" srcOrd="2" destOrd="0" presId="urn:microsoft.com/office/officeart/2009/3/layout/SubStepProcess"/>
    <dgm:cxn modelId="{C393C0B0-A227-43D2-BE2C-5E5FBEC84FD9}" type="presParOf" srcId="{20085147-3089-3D40-B741-1623CD2E868B}" destId="{EF7109F3-CE44-8949-9FF3-738A9448D6A9}" srcOrd="3" destOrd="0" presId="urn:microsoft.com/office/officeart/2009/3/layout/SubStepProcess"/>
    <dgm:cxn modelId="{297E21BD-FEF0-46F4-BCC5-392CA0712E26}" type="presParOf" srcId="{20085147-3089-3D40-B741-1623CD2E868B}" destId="{7C7CB056-14FF-EA44-985B-355B3FD58D6E}" srcOrd="4" destOrd="0" presId="urn:microsoft.com/office/officeart/2009/3/layout/SubStepProcess"/>
    <dgm:cxn modelId="{24A2525B-34EE-449C-8F4C-3EC51CB59C3A}" type="presParOf" srcId="{21F77B05-CFD4-6D46-9137-5E3C5B2BAC6E}" destId="{1231474D-FE13-8745-8D80-9804774FFE75}" srcOrd="3" destOrd="0" presId="urn:microsoft.com/office/officeart/2009/3/layout/SubStepProcess"/>
    <dgm:cxn modelId="{295CAC16-96F7-41BB-9EC4-5912F3AAECE1}" type="presParOf" srcId="{21F77B05-CFD4-6D46-9137-5E3C5B2BAC6E}" destId="{017C533C-4D35-354E-8B22-A6A3CEA5D5CF}" srcOrd="4" destOrd="0" presId="urn:microsoft.com/office/officeart/2009/3/layout/SubStepProcess"/>
    <dgm:cxn modelId="{7F641B92-1ED0-4741-8D84-C6719A375801}" type="presParOf" srcId="{21F77B05-CFD4-6D46-9137-5E3C5B2BAC6E}" destId="{CB115F87-E92F-1144-B602-36FE687A4838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94D0F-CC1B-2C47-BCE2-8A3150FDEB7C}">
      <dsp:nvSpPr>
        <dsp:cNvPr id="0" name=""/>
        <dsp:cNvSpPr/>
      </dsp:nvSpPr>
      <dsp:spPr>
        <a:xfrm>
          <a:off x="3889" y="2444947"/>
          <a:ext cx="1612506" cy="161250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Gill Sans MT" pitchFamily="34" charset="0"/>
            </a:rPr>
            <a:t>INVESTIGACIÓN &amp; FORMACIÓN</a:t>
          </a:r>
          <a:endParaRPr lang="es-ES" sz="1000" b="1" kern="1200" dirty="0">
            <a:latin typeface="Gill Sans MT" pitchFamily="34" charset="0"/>
          </a:endParaRPr>
        </a:p>
      </dsp:txBody>
      <dsp:txXfrm>
        <a:off x="240035" y="2681093"/>
        <a:ext cx="1140214" cy="1140214"/>
      </dsp:txXfrm>
    </dsp:sp>
    <dsp:sp modelId="{E4EAB1F5-0BFB-FA40-9484-7FE5EDECCDEA}">
      <dsp:nvSpPr>
        <dsp:cNvPr id="0" name=""/>
        <dsp:cNvSpPr/>
      </dsp:nvSpPr>
      <dsp:spPr>
        <a:xfrm rot="19712121">
          <a:off x="1630509" y="3107204"/>
          <a:ext cx="442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385" y="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9BF7-6C64-0243-BDF3-441EC7AEB6C7}">
      <dsp:nvSpPr>
        <dsp:cNvPr id="0" name=""/>
        <dsp:cNvSpPr/>
      </dsp:nvSpPr>
      <dsp:spPr>
        <a:xfrm rot="12436168">
          <a:off x="3728435" y="3096397"/>
          <a:ext cx="4568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811" y="0"/>
              </a:lnTo>
            </a:path>
          </a:pathLst>
        </a:cu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95675-BF69-2949-A288-5E26CA0DA36B}">
      <dsp:nvSpPr>
        <dsp:cNvPr id="0" name=""/>
        <dsp:cNvSpPr/>
      </dsp:nvSpPr>
      <dsp:spPr>
        <a:xfrm>
          <a:off x="2040371" y="2991747"/>
          <a:ext cx="188479" cy="0"/>
        </a:xfrm>
        <a:prstGeom prst="line">
          <a:avLst/>
        </a:prstGeom>
        <a:noFill/>
        <a:ln w="1905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109F3-CE44-8949-9FF3-738A9448D6A9}">
      <dsp:nvSpPr>
        <dsp:cNvPr id="0" name=""/>
        <dsp:cNvSpPr/>
      </dsp:nvSpPr>
      <dsp:spPr>
        <a:xfrm>
          <a:off x="2228850" y="2590800"/>
          <a:ext cx="1336490" cy="8018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Gill Sans MT" pitchFamily="34" charset="0"/>
            </a:rPr>
            <a:t>Emprendedores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Gill Sans MT" pitchFamily="34" charset="0"/>
            </a:rPr>
            <a:t>Ideas / Proyectos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Gill Sans MT" pitchFamily="34" charset="0"/>
            </a:rPr>
            <a:t>Conocimiento del entorno</a:t>
          </a:r>
          <a:endParaRPr lang="es-ES" sz="1200" kern="1200" dirty="0"/>
        </a:p>
      </dsp:txBody>
      <dsp:txXfrm>
        <a:off x="2228850" y="2590800"/>
        <a:ext cx="1336490" cy="801894"/>
      </dsp:txXfrm>
    </dsp:sp>
    <dsp:sp modelId="{7C7CB056-14FF-EA44-985B-355B3FD58D6E}">
      <dsp:nvSpPr>
        <dsp:cNvPr id="0" name=""/>
        <dsp:cNvSpPr/>
      </dsp:nvSpPr>
      <dsp:spPr>
        <a:xfrm>
          <a:off x="3565340" y="2991747"/>
          <a:ext cx="188479" cy="0"/>
        </a:xfrm>
        <a:prstGeom prst="line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C533C-4D35-354E-8B22-A6A3CEA5D5CF}">
      <dsp:nvSpPr>
        <dsp:cNvPr id="0" name=""/>
        <dsp:cNvSpPr/>
      </dsp:nvSpPr>
      <dsp:spPr>
        <a:xfrm>
          <a:off x="4210047" y="2420663"/>
          <a:ext cx="1612506" cy="1612506"/>
        </a:xfrm>
        <a:prstGeom prst="ellipse">
          <a:avLst/>
        </a:prstGeom>
        <a:solidFill>
          <a:srgbClr val="DAB4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Gill Sans MT" pitchFamily="34" charset="0"/>
            </a:rPr>
            <a:t>INCUBACIÓN</a:t>
          </a:r>
          <a:endParaRPr lang="es-ES" sz="1000" b="1" kern="1200" dirty="0">
            <a:latin typeface="Gill Sans MT" pitchFamily="34" charset="0"/>
          </a:endParaRPr>
        </a:p>
      </dsp:txBody>
      <dsp:txXfrm>
        <a:off x="4446193" y="2656809"/>
        <a:ext cx="1140214" cy="1140214"/>
      </dsp:txXfrm>
    </dsp:sp>
    <dsp:sp modelId="{CB115F87-E92F-1144-B602-36FE687A4838}">
      <dsp:nvSpPr>
        <dsp:cNvPr id="0" name=""/>
        <dsp:cNvSpPr/>
      </dsp:nvSpPr>
      <dsp:spPr>
        <a:xfrm>
          <a:off x="2446304" y="4341335"/>
          <a:ext cx="1612506" cy="161250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latin typeface="Gill Sans MT" pitchFamily="34" charset="0"/>
              <a:cs typeface="Gill Sans"/>
            </a:rPr>
            <a:t>ACELERACIÓN EMPRESARIAL</a:t>
          </a:r>
          <a:endParaRPr lang="es-ES" sz="1000" b="1" kern="1200" dirty="0">
            <a:latin typeface="Gill Sans MT" pitchFamily="34" charset="0"/>
            <a:cs typeface="Gill Sans"/>
          </a:endParaRPr>
        </a:p>
      </dsp:txBody>
      <dsp:txXfrm>
        <a:off x="2682450" y="4577481"/>
        <a:ext cx="1140214" cy="114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1B77B-74D2-4B5E-8ED4-0CA6419D510C}" type="datetimeFigureOut">
              <a:rPr lang="es-CO" smtClean="0"/>
              <a:t>30/07/14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FF85F-0F86-498B-A6E5-4E2F208D5E1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latinLnBrk="0">
              <a:defRPr lang="es-ES" sz="1200"/>
            </a:lvl1pPr>
            <a:extLst/>
          </a:lstStyle>
          <a:p>
            <a:fld id="{A8ADFD5B-A66C-449C-B6E8-FB716D07777D}" type="datetimeFigureOut">
              <a:rPr lang="es-ES"/>
              <a:pPr/>
              <a:t>30/07/14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01675"/>
            <a:ext cx="50736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>
            <a:extLst/>
          </a:lstStyle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latinLnBrk="0">
              <a:defRPr lang="es-ES" sz="1200"/>
            </a:lvl1pPr>
            <a:extLst/>
          </a:lstStyle>
          <a:p>
            <a:fld id="{CA5D3BF3-D352-46FC-8343-31F56E6730EA}" type="slidenum">
              <a:rPr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81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rtl="0" latinLnBrk="0">
      <a:defRPr lang="es-ES" sz="14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001713" y="701675"/>
            <a:ext cx="5073650" cy="35115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63233" indent="-293551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74204" indent="-234841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43885" indent="-234841">
              <a:defRPr sz="1400">
                <a:solidFill>
                  <a:schemeClr val="tx1"/>
                </a:solidFill>
                <a:latin typeface="Arial" charset="0"/>
              </a:defRPr>
            </a:lvl4pPr>
            <a:lvl5pPr marL="2113567" indent="-234841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83249" indent="-234841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52930" indent="-234841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522612" indent="-234841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92293" indent="-234841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6840E9-F4A3-4020-A85F-771B8310879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01675"/>
            <a:ext cx="5073650" cy="35115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001713" y="701675"/>
            <a:ext cx="5073650" cy="35115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1713" y="701675"/>
            <a:ext cx="5073650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48C73-CCD6-4B9A-9774-052FA5AD862B}" type="slidenum">
              <a:rPr lang="es-CO" smtClean="0"/>
              <a:pPr eaLnBrk="1" hangingPunct="1"/>
              <a:t>12</a:t>
            </a:fld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1713" y="701675"/>
            <a:ext cx="50736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2180" tIns="46090" rIns="92180" bIns="46090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180" tIns="46090" rIns="92180" bIns="46090"/>
          <a:lstStyle/>
          <a:p>
            <a:fld id="{85F1830A-22FA-4F1D-BFC4-F7B22EEF9A0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001713" y="701675"/>
            <a:ext cx="5073650" cy="35115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001713" y="701675"/>
            <a:ext cx="5073650" cy="35115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es-ES" smtClean="0">
                <a:solidFill>
                  <a:srgbClr val="FFFFFF"/>
                </a:solidFill>
              </a:rPr>
              <a:pPr algn="ctr"/>
              <a:t>30/07/14</a:t>
            </a:fld>
            <a:endParaRPr kumimoji="0" lang="es-ES" sz="2300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s-ES">
              <a:solidFill>
                <a:schemeClr val="tx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es-ES" smtClean="0">
                <a:solidFill>
                  <a:schemeClr val="tx2"/>
                </a:solidFill>
              </a:rPr>
              <a:pPr/>
              <a:t>‹Nr.›</a:t>
            </a:fld>
            <a:endParaRPr kumimoji="0"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5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6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0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6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6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27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 sz="2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6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383837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16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91089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‹Nr.›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6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s-ES" smtClean="0">
                <a:solidFill>
                  <a:schemeClr val="tx2"/>
                </a:solidFill>
              </a:rPr>
              <a:pPr/>
              <a:t>‹Nr.›</a:t>
            </a:fld>
            <a:endParaRPr kumimoji="0"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1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3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s-ES" smtClean="0">
                <a:solidFill>
                  <a:srgbClr val="FFFFFF"/>
                </a:solidFill>
              </a:rPr>
              <a:pPr/>
              <a:t>‹Nr.›</a:t>
            </a:fld>
            <a:endParaRPr kumimoji="0"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s-ES" sz="32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 sz="3200"/>
          </a:p>
        </p:txBody>
      </p:sp>
    </p:spTree>
    <p:extLst>
      <p:ext uri="{BB962C8B-B14F-4D97-AF65-F5344CB8AC3E}">
        <p14:creationId xmlns:p14="http://schemas.microsoft.com/office/powerpoint/2010/main" val="207498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kumimoji="0" lang="es-ES" smtClean="0"/>
              <a:pPr/>
              <a:t>30/07/14</a:t>
            </a:fld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es-ES" sz="1600">
              <a:solidFill>
                <a:schemeClr val="tx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es-ES" sz="16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es-E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51581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0" indent="-386860" algn="l" defTabSz="51581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96" indent="-322383" algn="l" defTabSz="51581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33" indent="-257907" algn="l" defTabSz="51581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46" indent="-257907" algn="l" defTabSz="51581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159" indent="-257907" algn="l" defTabSz="51581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972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6" Type="http://schemas.openxmlformats.org/officeDocument/2006/relationships/image" Target="../media/image15.gif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1372" y="2679055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EMPRENDIMIENTO Y TIC</a:t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>EN UNINORTE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gomez\Documents\Dropbox\Mis documentos\REELA\REELA 2008\cabezote (3)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7" y="2304288"/>
            <a:ext cx="8420100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0649" r="17766" b="14660"/>
          <a:stretch/>
        </p:blipFill>
        <p:spPr bwMode="auto">
          <a:xfrm>
            <a:off x="2300706" y="164638"/>
            <a:ext cx="5634062" cy="6379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Cabezote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9"/>
          <a:stretch/>
        </p:blipFill>
        <p:spPr bwMode="auto">
          <a:xfrm>
            <a:off x="0" y="2348880"/>
            <a:ext cx="9906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457266" y="3632109"/>
            <a:ext cx="7708204" cy="1047452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algn="ctr" defTabSz="1031626">
              <a:spcBef>
                <a:spcPct val="20000"/>
              </a:spcBef>
              <a:buClr>
                <a:schemeClr val="accent1">
                  <a:lumMod val="75000"/>
                </a:schemeClr>
              </a:buClr>
              <a:defRPr/>
            </a:pP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 t="5871"/>
          <a:stretch>
            <a:fillRect/>
          </a:stretch>
        </p:blipFill>
        <p:spPr bwMode="auto">
          <a:xfrm>
            <a:off x="2" y="1"/>
            <a:ext cx="9905999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282286" y="452671"/>
            <a:ext cx="5973171" cy="1489164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es-CO" sz="1800" dirty="0"/>
              <a:t>El Grupo Banco Mundial, la Agencia de Estados Unidos para el Desarrollo Internacional y el Departamento Nacional de Planeación tienen el gusto de invitarlos a la </a:t>
            </a:r>
            <a:r>
              <a:rPr lang="es-CO" sz="1800" b="1" i="1" dirty="0"/>
              <a:t>Sesión de apertura de la tercera ronda del Doing Business en Colombia</a:t>
            </a:r>
            <a:endParaRPr lang="es-CO" sz="18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23" y="3747038"/>
            <a:ext cx="1651000" cy="65722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47" y="3632108"/>
            <a:ext cx="1103930" cy="94501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71" y="3923322"/>
            <a:ext cx="1661884" cy="46502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87" y="4679560"/>
            <a:ext cx="1530896" cy="1118899"/>
          </a:xfrm>
          <a:prstGeom prst="rect">
            <a:avLst/>
          </a:prstGeom>
        </p:spPr>
      </p:pic>
      <p:pic>
        <p:nvPicPr>
          <p:cNvPr id="1026" name="Picture 2" descr="C:\Users\emprendimiento\Dropbox\Centro de Emprendimiento\Doing Business\Doing Business Carpeta compartida\Logos\Fundesarrollo\Fundesarrollo 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76" y="4773150"/>
            <a:ext cx="1182810" cy="11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96549" y="1010608"/>
            <a:ext cx="8268919" cy="4722648"/>
          </a:xfrm>
        </p:spPr>
        <p:txBody>
          <a:bodyPr anchor="ctr">
            <a:normAutofit/>
          </a:bodyPr>
          <a:lstStyle>
            <a:extLst/>
          </a:lstStyle>
          <a:p>
            <a:pPr algn="ctr"/>
            <a:r>
              <a:rPr lang="es-ES" sz="4800" b="0" dirty="0" smtClean="0">
                <a:solidFill>
                  <a:schemeClr val="bg1"/>
                </a:solidFill>
              </a:rPr>
              <a:t>Emprendimientos TIC</a:t>
            </a:r>
            <a:endParaRPr lang="es-ES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4806" r="8248" b="5202"/>
          <a:stretch/>
        </p:blipFill>
        <p:spPr bwMode="auto">
          <a:xfrm>
            <a:off x="5889103" y="1484784"/>
            <a:ext cx="3891397" cy="3252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0" y="3446223"/>
            <a:ext cx="5040460" cy="2730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E:\BACKUP ANDRES\ULTIMO\Escritorio\Angeles\imagenes diapositivas\logo 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258" y="692696"/>
            <a:ext cx="4410181" cy="2574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2780928"/>
            <a:ext cx="62109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25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28" y="980728"/>
            <a:ext cx="4959994" cy="495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708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5" t="-6747" r="62451" b="-5521"/>
          <a:stretch>
            <a:fillRect/>
          </a:stretch>
        </p:blipFill>
        <p:spPr bwMode="auto">
          <a:xfrm>
            <a:off x="-13062" y="908720"/>
            <a:ext cx="2285684" cy="19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6" name="Picture 2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20245" r="-2222" b="15950"/>
          <a:stretch>
            <a:fillRect/>
          </a:stretch>
        </p:blipFill>
        <p:spPr bwMode="auto">
          <a:xfrm>
            <a:off x="2603798" y="1331721"/>
            <a:ext cx="3711708" cy="11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7" name="Picture 1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3645023"/>
            <a:ext cx="6821946" cy="30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t="12239" r="9505" b="14592"/>
          <a:stretch/>
        </p:blipFill>
        <p:spPr bwMode="auto">
          <a:xfrm rot="21383087">
            <a:off x="6612738" y="1916236"/>
            <a:ext cx="3031501" cy="318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Imagen" descr="LOGOUN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"/>
          <a:stretch/>
        </p:blipFill>
        <p:spPr bwMode="auto">
          <a:xfrm>
            <a:off x="2864768" y="1844824"/>
            <a:ext cx="4637087" cy="293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1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Imagen" descr="LOGOUN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"/>
          <a:stretch/>
        </p:blipFill>
        <p:spPr bwMode="auto">
          <a:xfrm>
            <a:off x="2864768" y="1844824"/>
            <a:ext cx="4637087" cy="293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52703" y="1298640"/>
            <a:ext cx="7222722" cy="4242595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0" dirty="0"/>
              <a:t>Generamos </a:t>
            </a:r>
            <a:r>
              <a:rPr lang="es-ES" sz="2800" b="0" i="1" dirty="0">
                <a:solidFill>
                  <a:srgbClr val="FF0000"/>
                </a:solidFill>
              </a:rPr>
              <a:t>líderes emprendedores </a:t>
            </a:r>
            <a:r>
              <a:rPr lang="es-ES" sz="2800" b="0" dirty="0"/>
              <a:t>y</a:t>
            </a:r>
            <a:br>
              <a:rPr lang="es-ES" sz="2800" b="0" dirty="0"/>
            </a:br>
            <a:r>
              <a:rPr lang="es-ES" sz="2800" b="0" i="1" dirty="0">
                <a:solidFill>
                  <a:srgbClr val="FF0000"/>
                </a:solidFill>
              </a:rPr>
              <a:t>empresas</a:t>
            </a:r>
            <a:r>
              <a:rPr lang="es-ES" sz="2800" b="0" dirty="0"/>
              <a:t> con alto impacto económico y social.</a:t>
            </a:r>
          </a:p>
        </p:txBody>
      </p:sp>
    </p:spTree>
    <p:extLst>
      <p:ext uri="{BB962C8B-B14F-4D97-AF65-F5344CB8AC3E}">
        <p14:creationId xmlns:p14="http://schemas.microsoft.com/office/powerpoint/2010/main" val="27792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6506" y="2660915"/>
            <a:ext cx="8915400" cy="1143000"/>
          </a:xfrm>
        </p:spPr>
        <p:txBody>
          <a:bodyPr>
            <a:normAutofit/>
          </a:bodyPr>
          <a:lstStyle/>
          <a:p>
            <a:r>
              <a:rPr lang="es-ES" sz="4100" dirty="0">
                <a:solidFill>
                  <a:schemeClr val="bg1"/>
                </a:solidFill>
              </a:rPr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39041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231150" y="-795469"/>
            <a:ext cx="8402370" cy="6834665"/>
            <a:chOff x="778366" y="1487269"/>
            <a:chExt cx="7756034" cy="5125998"/>
          </a:xfrm>
        </p:grpSpPr>
        <p:graphicFrame>
          <p:nvGraphicFramePr>
            <p:cNvPr id="14" name="Diagrama 2"/>
            <p:cNvGraphicFramePr/>
            <p:nvPr>
              <p:extLst>
                <p:ext uri="{D42A27DB-BD31-4B8C-83A1-F6EECF244321}">
                  <p14:modId xmlns:p14="http://schemas.microsoft.com/office/powerpoint/2010/main" val="1019792225"/>
                </p:ext>
              </p:extLst>
            </p:nvPr>
          </p:nvGraphicFramePr>
          <p:xfrm>
            <a:off x="1676400" y="1487269"/>
            <a:ext cx="6858000" cy="487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Conector recto 3"/>
            <p:cNvSpPr/>
            <p:nvPr/>
          </p:nvSpPr>
          <p:spPr>
            <a:xfrm rot="8241432">
              <a:off x="6092545" y="4837727"/>
              <a:ext cx="44302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4302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onector recto 29"/>
            <p:cNvSpPr/>
            <p:nvPr/>
          </p:nvSpPr>
          <p:spPr>
            <a:xfrm>
              <a:off x="5992599" y="4987785"/>
              <a:ext cx="1585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3"/>
            <p:cNvSpPr txBox="1"/>
            <p:nvPr/>
          </p:nvSpPr>
          <p:spPr>
            <a:xfrm>
              <a:off x="5247571" y="4763869"/>
              <a:ext cx="8463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Nuevas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 empresas</a:t>
              </a:r>
            </a:p>
          </p:txBody>
        </p:sp>
        <p:cxnSp>
          <p:nvCxnSpPr>
            <p:cNvPr id="18" name="Conector recto 5"/>
            <p:cNvCxnSpPr/>
            <p:nvPr/>
          </p:nvCxnSpPr>
          <p:spPr>
            <a:xfrm>
              <a:off x="3657600" y="5754468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19" name="Conector recto 8"/>
            <p:cNvCxnSpPr/>
            <p:nvPr/>
          </p:nvCxnSpPr>
          <p:spPr>
            <a:xfrm flipV="1">
              <a:off x="3276600" y="5754469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20" name="Conector recto 20"/>
            <p:cNvCxnSpPr/>
            <p:nvPr/>
          </p:nvCxnSpPr>
          <p:spPr>
            <a:xfrm>
              <a:off x="5638800" y="6211669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sp>
          <p:nvSpPr>
            <p:cNvPr id="21" name="CuadroTexto 48"/>
            <p:cNvSpPr txBox="1"/>
            <p:nvPr/>
          </p:nvSpPr>
          <p:spPr>
            <a:xfrm>
              <a:off x="5953505" y="5761672"/>
              <a:ext cx="1233652" cy="71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Empresas en 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Crecimiento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Lideres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Emprendedores</a:t>
              </a:r>
            </a:p>
          </p:txBody>
        </p:sp>
        <p:cxnSp>
          <p:nvCxnSpPr>
            <p:cNvPr id="22" name="Conector recto 31"/>
            <p:cNvCxnSpPr/>
            <p:nvPr/>
          </p:nvCxnSpPr>
          <p:spPr>
            <a:xfrm flipH="1" flipV="1">
              <a:off x="5334000" y="6059269"/>
              <a:ext cx="3048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sp>
          <p:nvSpPr>
            <p:cNvPr id="23" name="CuadroTexto 63"/>
            <p:cNvSpPr txBox="1"/>
            <p:nvPr/>
          </p:nvSpPr>
          <p:spPr>
            <a:xfrm>
              <a:off x="778366" y="4847272"/>
              <a:ext cx="1233652" cy="71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Estudiantes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Egresados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Emprendedores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 Inversionistas</a:t>
              </a:r>
            </a:p>
          </p:txBody>
        </p:sp>
        <p:cxnSp>
          <p:nvCxnSpPr>
            <p:cNvPr id="24" name="Conector recto 64"/>
            <p:cNvCxnSpPr/>
            <p:nvPr/>
          </p:nvCxnSpPr>
          <p:spPr>
            <a:xfrm flipV="1">
              <a:off x="1371600" y="4382871"/>
              <a:ext cx="381000" cy="3047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25" name="Conector recto 43"/>
            <p:cNvCxnSpPr/>
            <p:nvPr/>
          </p:nvCxnSpPr>
          <p:spPr>
            <a:xfrm>
              <a:off x="1371600" y="4687669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sp>
          <p:nvSpPr>
            <p:cNvPr id="26" name="CuadroTexto 89"/>
            <p:cNvSpPr txBox="1"/>
            <p:nvPr/>
          </p:nvSpPr>
          <p:spPr>
            <a:xfrm>
              <a:off x="2547893" y="6059269"/>
              <a:ext cx="15214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Emprendedores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Locales y nacionales</a:t>
              </a:r>
            </a:p>
            <a:p>
              <a:pPr algn="ctr"/>
              <a:r>
                <a:rPr lang="es-ES" sz="1400" dirty="0">
                  <a:latin typeface="Gill Sans MT" pitchFamily="34" charset="0"/>
                  <a:cs typeface="Gill San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30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42610" y="1028734"/>
            <a:ext cx="7020780" cy="4722648"/>
          </a:xfrm>
        </p:spPr>
        <p:txBody>
          <a:bodyPr anchor="ctr">
            <a:normAutofit/>
          </a:bodyPr>
          <a:lstStyle>
            <a:extLst/>
          </a:lstStyle>
          <a:p>
            <a:pPr algn="ctr"/>
            <a:r>
              <a:rPr lang="es-ES" sz="3600" b="0" dirty="0"/>
              <a:t>¿Qué hemos logrado?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00472" y="1196752"/>
            <a:ext cx="9499915" cy="41044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A9706"/>
                </a:solidFill>
              </a:rPr>
              <a:t/>
            </a:r>
            <a:br>
              <a:rPr lang="es-ES" dirty="0" smtClean="0">
                <a:solidFill>
                  <a:srgbClr val="FA9706"/>
                </a:solidFill>
              </a:rPr>
            </a:br>
            <a:r>
              <a:rPr lang="es-ES" sz="4500" dirty="0">
                <a:solidFill>
                  <a:srgbClr val="FF0000"/>
                </a:solidFill>
              </a:rPr>
              <a:t>27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sz="4100" dirty="0"/>
              <a:t>empresas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sz="4100" dirty="0"/>
              <a:t>creadas</a:t>
            </a:r>
            <a:r>
              <a:rPr lang="es-ES" dirty="0" smtClean="0">
                <a:solidFill>
                  <a:srgbClr val="FA9706"/>
                </a:solidFill>
              </a:rPr>
              <a:t/>
            </a:r>
            <a:br>
              <a:rPr lang="es-ES" dirty="0" smtClean="0">
                <a:solidFill>
                  <a:srgbClr val="FA9706"/>
                </a:solidFill>
              </a:rPr>
            </a:br>
            <a:endParaRPr lang="es-ES" dirty="0">
              <a:solidFill>
                <a:srgbClr val="FA97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6506" y="2468893"/>
            <a:ext cx="8915400" cy="22082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$4,153 Millones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500" dirty="0"/>
              <a:t>Capital Semilla y de Crecimiento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72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ccartagena.org.co/images/20120718003036_gal_FONDO_ACCESO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21" y="1315871"/>
            <a:ext cx="2340000" cy="9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en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64" y="2794796"/>
            <a:ext cx="2340000" cy="7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oloralcuadrado.com/images/secciones/agencia/agencia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2268399"/>
            <a:ext cx="1638182" cy="17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remiosantander.com/2012/images/logo_hea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3"/>
          <a:stretch/>
        </p:blipFill>
        <p:spPr bwMode="auto">
          <a:xfrm>
            <a:off x="1352600" y="1315871"/>
            <a:ext cx="1794199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epartamento Administrativo de Ciencia, Tecnología e Innovación. COLCIENC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09" y="1226141"/>
            <a:ext cx="24765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Emprendimiento\Mis documentos\Mis imágenes\Imagenes Pagina Web\INNPULSA E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06" y="4187899"/>
            <a:ext cx="2505673" cy="7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Emprendimiento\Mis documentos\Mis imágenes\Imagenes Pagina Web\IMAGENES\FUNDACION COOMEV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83" y="3917518"/>
            <a:ext cx="21717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Macintosh PowerPoint</Application>
  <PresentationFormat>A4 (210x297 mm)</PresentationFormat>
  <Paragraphs>34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EMPRENDIMIENTO Y TIC EN UNINORTE</vt:lpstr>
      <vt:lpstr>Presentación de PowerPoint</vt:lpstr>
      <vt:lpstr>Generamos líderes emprendedores y empresas con alto impacto económico y social.</vt:lpstr>
      <vt:lpstr>¿Cómo lo hacemos?</vt:lpstr>
      <vt:lpstr>Presentación de PowerPoint</vt:lpstr>
      <vt:lpstr>¿Qué hemos logrado?</vt:lpstr>
      <vt:lpstr> 27 empresas creadas </vt:lpstr>
      <vt:lpstr> $4,153 Millones  Capital Semilla y de Crecimiento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Emprendimientos TIC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2014-07-30T12:08:20Z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